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4"/>
  </p:sldMasterIdLst>
  <p:notesMasterIdLst>
    <p:notesMasterId r:id="rId67"/>
  </p:notesMasterIdLst>
  <p:sldIdLst>
    <p:sldId id="256" r:id="rId5"/>
    <p:sldId id="392" r:id="rId6"/>
    <p:sldId id="447" r:id="rId7"/>
    <p:sldId id="474" r:id="rId8"/>
    <p:sldId id="459" r:id="rId9"/>
    <p:sldId id="460" r:id="rId10"/>
    <p:sldId id="461" r:id="rId11"/>
    <p:sldId id="326" r:id="rId12"/>
    <p:sldId id="403" r:id="rId13"/>
    <p:sldId id="432" r:id="rId14"/>
    <p:sldId id="494" r:id="rId15"/>
    <p:sldId id="436" r:id="rId16"/>
    <p:sldId id="437" r:id="rId17"/>
    <p:sldId id="476" r:id="rId18"/>
    <p:sldId id="477" r:id="rId19"/>
    <p:sldId id="478" r:id="rId20"/>
    <p:sldId id="479" r:id="rId21"/>
    <p:sldId id="467" r:id="rId22"/>
    <p:sldId id="468" r:id="rId23"/>
    <p:sldId id="469" r:id="rId24"/>
    <p:sldId id="470" r:id="rId25"/>
    <p:sldId id="439" r:id="rId26"/>
    <p:sldId id="481" r:id="rId27"/>
    <p:sldId id="435" r:id="rId28"/>
    <p:sldId id="483" r:id="rId29"/>
    <p:sldId id="465" r:id="rId30"/>
    <p:sldId id="472" r:id="rId31"/>
    <p:sldId id="475" r:id="rId32"/>
    <p:sldId id="466" r:id="rId33"/>
    <p:sldId id="328" r:id="rId34"/>
    <p:sldId id="286" r:id="rId35"/>
    <p:sldId id="298" r:id="rId36"/>
    <p:sldId id="273" r:id="rId37"/>
    <p:sldId id="446" r:id="rId38"/>
    <p:sldId id="442" r:id="rId39"/>
    <p:sldId id="434" r:id="rId40"/>
    <p:sldId id="485" r:id="rId41"/>
    <p:sldId id="282" r:id="rId42"/>
    <p:sldId id="400" r:id="rId43"/>
    <p:sldId id="402" r:id="rId44"/>
    <p:sldId id="457" r:id="rId45"/>
    <p:sldId id="487" r:id="rId46"/>
    <p:sldId id="456" r:id="rId47"/>
    <p:sldId id="397" r:id="rId48"/>
    <p:sldId id="341" r:id="rId49"/>
    <p:sldId id="462" r:id="rId50"/>
    <p:sldId id="482" r:id="rId51"/>
    <p:sldId id="355" r:id="rId52"/>
    <p:sldId id="473" r:id="rId53"/>
    <p:sldId id="398" r:id="rId54"/>
    <p:sldId id="394" r:id="rId55"/>
    <p:sldId id="496" r:id="rId56"/>
    <p:sldId id="486" r:id="rId57"/>
    <p:sldId id="453" r:id="rId58"/>
    <p:sldId id="495" r:id="rId59"/>
    <p:sldId id="491" r:id="rId60"/>
    <p:sldId id="489" r:id="rId61"/>
    <p:sldId id="490" r:id="rId62"/>
    <p:sldId id="492" r:id="rId63"/>
    <p:sldId id="451" r:id="rId64"/>
    <p:sldId id="493" r:id="rId65"/>
    <p:sldId id="405" r:id="rId6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FFCC"/>
    <a:srgbClr val="660066"/>
    <a:srgbClr val="CC9900"/>
    <a:srgbClr val="901B36"/>
    <a:srgbClr val="7030A0"/>
    <a:srgbClr val="FFFF99"/>
    <a:srgbClr val="282828"/>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16" autoAdjust="0"/>
    <p:restoredTop sz="94464" autoAdjust="0"/>
  </p:normalViewPr>
  <p:slideViewPr>
    <p:cSldViewPr snapToGrid="0">
      <p:cViewPr varScale="1">
        <p:scale>
          <a:sx n="73" d="100"/>
          <a:sy n="73" d="100"/>
        </p:scale>
        <p:origin x="480" y="60"/>
      </p:cViewPr>
      <p:guideLst/>
    </p:cSldViewPr>
  </p:slideViewPr>
  <p:notesTextViewPr>
    <p:cViewPr>
      <p:scale>
        <a:sx n="125" d="100"/>
        <a:sy n="125" d="100"/>
      </p:scale>
      <p:origin x="0" y="0"/>
    </p:cViewPr>
  </p:notesTextViewPr>
  <p:notesViewPr>
    <p:cSldViewPr snapToGrid="0">
      <p:cViewPr varScale="1">
        <p:scale>
          <a:sx n="109" d="100"/>
          <a:sy n="109" d="100"/>
        </p:scale>
        <p:origin x="16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image" Target="../media/image115.pn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331107657736"/>
          <c:y val="0.18087517337216219"/>
          <c:w val="0.84236688923422642"/>
          <c:h val="0.66246366595648631"/>
        </c:manualLayout>
      </c:layout>
      <c:lineChart>
        <c:grouping val="standard"/>
        <c:varyColors val="0"/>
        <c:ser>
          <c:idx val="0"/>
          <c:order val="0"/>
          <c:tx>
            <c:strRef>
              <c:f>Sheet1!$B$1</c:f>
              <c:strCache>
                <c:ptCount val="1"/>
                <c:pt idx="0">
                  <c:v>Litigants Assisted</c:v>
                </c:pt>
              </c:strCache>
            </c:strRef>
          </c:tx>
          <c:spPr>
            <a:ln w="101600" cap="rnd">
              <a:solidFill>
                <a:srgbClr val="660066"/>
              </a:solidFill>
              <a:round/>
            </a:ln>
            <a:effectLst>
              <a:outerShdw dist="38100" dir="2700000" algn="tl" rotWithShape="0">
                <a:srgbClr val="3B9945"/>
              </a:outerShdw>
            </a:effectLst>
          </c:spPr>
          <c:marker>
            <c:symbol val="none"/>
          </c:marker>
          <c:dPt>
            <c:idx val="0"/>
            <c:bubble3D val="0"/>
            <c:extLst>
              <c:ext xmlns:c16="http://schemas.microsoft.com/office/drawing/2014/chart" uri="{C3380CC4-5D6E-409C-BE32-E72D297353CC}">
                <c16:uniqueId val="{00000004-738E-4F4C-B16B-D4A3A6065827}"/>
              </c:ext>
            </c:extLst>
          </c:dPt>
          <c:dPt>
            <c:idx val="4"/>
            <c:bubble3D val="0"/>
            <c:spPr>
              <a:ln w="101600" cap="rnd">
                <a:solidFill>
                  <a:srgbClr val="660066"/>
                </a:solidFill>
                <a:round/>
                <a:tailEnd type="none"/>
              </a:ln>
              <a:effectLst>
                <a:outerShdw dist="38100" dir="2700000" algn="tl" rotWithShape="0">
                  <a:srgbClr val="3B9945"/>
                </a:outerShdw>
              </a:effectLst>
            </c:spPr>
            <c:extLst>
              <c:ext xmlns:c16="http://schemas.microsoft.com/office/drawing/2014/chart" uri="{C3380CC4-5D6E-409C-BE32-E72D297353CC}">
                <c16:uniqueId val="{00000003-738E-4F4C-B16B-D4A3A6065827}"/>
              </c:ext>
            </c:extLst>
          </c:dPt>
          <c:dLbls>
            <c:dLbl>
              <c:idx val="0"/>
              <c:layout>
                <c:manualLayout>
                  <c:x val="-0.27778446722428374"/>
                  <c:y val="6.5688817017607357E-2"/>
                </c:manualLayout>
              </c:layout>
              <c:tx>
                <c:rich>
                  <a:bodyPr rot="0" spcFirstLastPara="1" vertOverflow="ellipsis" vert="horz" wrap="none" lIns="36576" tIns="19050" rIns="91440" bIns="19050" anchor="ctr" anchorCtr="1">
                    <a:spAutoFit/>
                  </a:bodyPr>
                  <a:lstStyle/>
                  <a:p>
                    <a:pP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fld id="{C4F7C3C6-829B-4895-9B62-D72E6A92F7EF}" type="VALUE">
                      <a:rPr lang="en-US" sz="4400" b="1" u="sng" baseline="0" smtClean="0">
                        <a:solidFill>
                          <a:srgbClr val="660066"/>
                        </a:solidFill>
                        <a:effectLst>
                          <a:outerShdw dist="38100" dir="2700000" algn="tl" rotWithShape="0">
                            <a:srgbClr val="3B9945"/>
                          </a:outerShdw>
                        </a:effectLst>
                      </a:rPr>
                      <a:pP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t>[VALUE]</a:t>
                    </a:fld>
                    <a:endParaRPr lang="en-US" sz="4800" b="1" u="sng" baseline="0" dirty="0">
                      <a:solidFill>
                        <a:srgbClr val="660066"/>
                      </a:solidFill>
                      <a:effectLst>
                        <a:outerShdw dist="38100" dir="2700000" algn="tl" rotWithShape="0">
                          <a:srgbClr val="3B9945"/>
                        </a:outerShdw>
                      </a:effectLst>
                    </a:endParaRPr>
                  </a:p>
                  <a:p>
                    <a:pP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fld id="{AE2E3F9C-1351-45E8-A45A-829271659B63}" type="CATEGORYNAME">
                      <a:rPr lang="en-US" sz="3200" b="0" i="0" u="none" strike="noStrike" kern="1200" baseline="0" smtClean="0">
                        <a:solidFill>
                          <a:schemeClr val="tx1"/>
                        </a:solidFill>
                        <a:effectLst/>
                        <a:latin typeface="Century Gothic" panose="020B0502020202020204" pitchFamily="34" charset="0"/>
                      </a:rPr>
                      <a:pP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t>[CATEGORY NAME]</a:t>
                    </a:fld>
                    <a:endParaRPr lang="en-US"/>
                  </a:p>
                </c:rich>
              </c:tx>
              <c:numFmt formatCode="#,##0,\K" sourceLinked="0"/>
              <c:spPr>
                <a:noFill/>
                <a:ln>
                  <a:noFill/>
                </a:ln>
                <a:effectLst/>
              </c:sp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4-738E-4F4C-B16B-D4A3A6065827}"/>
                </c:ext>
              </c:extLst>
            </c:dLbl>
            <c:dLbl>
              <c:idx val="1"/>
              <c:delete val="1"/>
              <c:extLst>
                <c:ext xmlns:c15="http://schemas.microsoft.com/office/drawing/2012/chart" uri="{CE6537A1-D6FC-4f65-9D91-7224C49458BB}"/>
                <c:ext xmlns:c16="http://schemas.microsoft.com/office/drawing/2014/chart" uri="{C3380CC4-5D6E-409C-BE32-E72D297353CC}">
                  <c16:uniqueId val="{00000005-738E-4F4C-B16B-D4A3A6065827}"/>
                </c:ext>
              </c:extLst>
            </c:dLbl>
            <c:dLbl>
              <c:idx val="2"/>
              <c:delete val="1"/>
              <c:extLst>
                <c:ext xmlns:c15="http://schemas.microsoft.com/office/drawing/2012/chart" uri="{CE6537A1-D6FC-4f65-9D91-7224C49458BB}"/>
                <c:ext xmlns:c16="http://schemas.microsoft.com/office/drawing/2014/chart" uri="{C3380CC4-5D6E-409C-BE32-E72D297353CC}">
                  <c16:uniqueId val="{00000006-738E-4F4C-B16B-D4A3A6065827}"/>
                </c:ext>
              </c:extLst>
            </c:dLbl>
            <c:dLbl>
              <c:idx val="3"/>
              <c:delete val="1"/>
              <c:extLst>
                <c:ext xmlns:c15="http://schemas.microsoft.com/office/drawing/2012/chart" uri="{CE6537A1-D6FC-4f65-9D91-7224C49458BB}"/>
                <c:ext xmlns:c16="http://schemas.microsoft.com/office/drawing/2014/chart" uri="{C3380CC4-5D6E-409C-BE32-E72D297353CC}">
                  <c16:uniqueId val="{00000007-738E-4F4C-B16B-D4A3A6065827}"/>
                </c:ext>
              </c:extLst>
            </c:dLbl>
            <c:dLbl>
              <c:idx val="4"/>
              <c:delete val="1"/>
              <c:extLst>
                <c:ext xmlns:c15="http://schemas.microsoft.com/office/drawing/2012/chart" uri="{CE6537A1-D6FC-4f65-9D91-7224C49458BB}"/>
                <c:ext xmlns:c16="http://schemas.microsoft.com/office/drawing/2014/chart" uri="{C3380CC4-5D6E-409C-BE32-E72D297353CC}">
                  <c16:uniqueId val="{00000003-738E-4F4C-B16B-D4A3A6065827}"/>
                </c:ext>
              </c:extLst>
            </c:dLbl>
            <c:dLbl>
              <c:idx val="5"/>
              <c:layout>
                <c:manualLayout>
                  <c:x val="-3.2096861757774042E-2"/>
                  <c:y val="-0.25990772948582408"/>
                </c:manualLayout>
              </c:layout>
              <c:tx>
                <c:rich>
                  <a:bodyPr/>
                  <a:lstStyle/>
                  <a:p>
                    <a:r>
                      <a:rPr lang="en-US" baseline="0" dirty="0"/>
                      <a:t> </a:t>
                    </a:r>
                    <a:fld id="{52A4EB2D-6002-424E-B39E-E28EFBB65EBB}" type="VALUE">
                      <a:rPr lang="en-US" sz="4400" u="sng" baseline="0" smtClean="0"/>
                      <a:pPr/>
                      <a:t>[VALUE]</a:t>
                    </a:fld>
                    <a:endParaRPr lang="en-US" u="sng" baseline="0" dirty="0"/>
                  </a:p>
                  <a:p>
                    <a:fld id="{225949BD-03B9-40F7-B370-D08D60FA9380}" type="CATEGORYNAME">
                      <a:rPr lang="en-US" sz="3200" b="0" i="0" u="none" strike="noStrike" kern="1200" baseline="0" smtClean="0">
                        <a:solidFill>
                          <a:schemeClr val="tx1"/>
                        </a:solidFill>
                        <a:effectLst/>
                        <a:latin typeface="Century Gothic" panose="020B0502020202020204" pitchFamily="34" charset="0"/>
                      </a:rPr>
                      <a:pPr/>
                      <a:t>[CATEGORY NAME]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64C-47DF-93AD-7F2884902788}"/>
                </c:ext>
              </c:extLst>
            </c:dLbl>
            <c:numFmt formatCode="#,##0,\K" sourceLinked="0"/>
            <c:spPr>
              <a:noFill/>
              <a:ln>
                <a:noFill/>
              </a:ln>
              <a:effectLst/>
            </c:spPr>
            <c:txPr>
              <a:bodyPr rot="0" spcFirstLastPara="1" vertOverflow="ellipsis" vert="horz" wrap="none" lIns="91440" tIns="19050" rIns="38100" bIns="19050" anchor="ctr" anchorCtr="1">
                <a:spAutoFit/>
              </a:bodyPr>
              <a:lstStyle/>
              <a:p>
                <a:pP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135000</c:v>
                </c:pt>
                <c:pt idx="1">
                  <c:v>200000</c:v>
                </c:pt>
                <c:pt idx="2">
                  <c:v>215000</c:v>
                </c:pt>
                <c:pt idx="3">
                  <c:v>205066</c:v>
                </c:pt>
                <c:pt idx="4">
                  <c:v>233577</c:v>
                </c:pt>
                <c:pt idx="5">
                  <c:v>210560</c:v>
                </c:pt>
              </c:numCache>
            </c:numRef>
          </c:val>
          <c:smooth val="0"/>
          <c:extLst>
            <c:ext xmlns:c16="http://schemas.microsoft.com/office/drawing/2014/chart" uri="{C3380CC4-5D6E-409C-BE32-E72D297353CC}">
              <c16:uniqueId val="{00000000-738E-4F4C-B16B-D4A3A6065827}"/>
            </c:ext>
          </c:extLst>
        </c:ser>
        <c:dLbls>
          <c:showLegendKey val="0"/>
          <c:showVal val="0"/>
          <c:showCatName val="0"/>
          <c:showSerName val="0"/>
          <c:showPercent val="0"/>
          <c:showBubbleSize val="0"/>
        </c:dLbls>
        <c:smooth val="0"/>
        <c:axId val="113563360"/>
        <c:axId val="1417286608"/>
      </c:lineChart>
      <c:catAx>
        <c:axId val="113563360"/>
        <c:scaling>
          <c:orientation val="minMax"/>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7286608"/>
        <c:crosses val="autoZero"/>
        <c:auto val="1"/>
        <c:lblAlgn val="ctr"/>
        <c:lblOffset val="100"/>
        <c:tickMarkSkip val="1"/>
        <c:noMultiLvlLbl val="0"/>
      </c:catAx>
      <c:valAx>
        <c:axId val="1417286608"/>
        <c:scaling>
          <c:orientation val="minMax"/>
          <c:min val="13000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563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96239377829811"/>
          <c:y val="4.7178700218366121E-2"/>
          <c:w val="0.75240269538358551"/>
          <c:h val="0.8397427021608993"/>
        </c:manualLayout>
      </c:layout>
      <c:barChart>
        <c:barDir val="bar"/>
        <c:grouping val="clustered"/>
        <c:varyColors val="0"/>
        <c:ser>
          <c:idx val="0"/>
          <c:order val="0"/>
          <c:tx>
            <c:strRef>
              <c:f>Sheet1!$B$1</c:f>
              <c:strCache>
                <c:ptCount val="1"/>
                <c:pt idx="0">
                  <c:v>Series 1</c:v>
                </c:pt>
              </c:strCache>
            </c:strRef>
          </c:tx>
          <c:spPr>
            <a:blipFill>
              <a:blip xmlns:r="http://schemas.openxmlformats.org/officeDocument/2006/relationships" r:embed="rId3"/>
              <a:stretch>
                <a:fillRect l="-42933" t="-81590" r="-596680" b="-225362"/>
              </a:stretch>
            </a:blipFill>
            <a:ln>
              <a:noFill/>
            </a:ln>
            <a:effectLst/>
          </c:spPr>
          <c:invertIfNegative val="0"/>
          <c:pictureOptions>
            <c:pictureFormat val="stack"/>
          </c:pictureOptions>
          <c:dLbls>
            <c:numFmt formatCode="#,##0.0,\K"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w Cen MT" panose="020B06020201040206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1st JD</c:v>
                </c:pt>
                <c:pt idx="1">
                  <c:v>2nd JD</c:v>
                </c:pt>
                <c:pt idx="2">
                  <c:v>3rd JD</c:v>
                </c:pt>
                <c:pt idx="3">
                  <c:v>7th JD</c:v>
                </c:pt>
                <c:pt idx="4">
                  <c:v>8th JD</c:v>
                </c:pt>
                <c:pt idx="5">
                  <c:v>9th JD</c:v>
                </c:pt>
                <c:pt idx="6">
                  <c:v>10th JD</c:v>
                </c:pt>
                <c:pt idx="7">
                  <c:v>11th JD</c:v>
                </c:pt>
                <c:pt idx="8">
                  <c:v>12th JD</c:v>
                </c:pt>
                <c:pt idx="9">
                  <c:v>13th JD</c:v>
                </c:pt>
              </c:strCache>
            </c:strRef>
          </c:cat>
          <c:val>
            <c:numRef>
              <c:f>Sheet1!$B$2:$B$11</c:f>
              <c:numCache>
                <c:formatCode>General</c:formatCode>
                <c:ptCount val="10"/>
                <c:pt idx="0">
                  <c:v>41000</c:v>
                </c:pt>
                <c:pt idx="1">
                  <c:v>45200</c:v>
                </c:pt>
                <c:pt idx="2">
                  <c:v>1545</c:v>
                </c:pt>
                <c:pt idx="3">
                  <c:v>4169</c:v>
                </c:pt>
                <c:pt idx="4">
                  <c:v>5989</c:v>
                </c:pt>
                <c:pt idx="5">
                  <c:v>4970</c:v>
                </c:pt>
                <c:pt idx="6">
                  <c:v>16316</c:v>
                </c:pt>
                <c:pt idx="7">
                  <c:v>31000</c:v>
                </c:pt>
                <c:pt idx="8">
                  <c:v>48000</c:v>
                </c:pt>
                <c:pt idx="9">
                  <c:v>13000</c:v>
                </c:pt>
              </c:numCache>
            </c:numRef>
          </c:val>
          <c:extLst>
            <c:ext xmlns:c16="http://schemas.microsoft.com/office/drawing/2014/chart" uri="{C3380CC4-5D6E-409C-BE32-E72D297353CC}">
              <c16:uniqueId val="{00000000-2A0D-46EB-9648-36F0E3448962}"/>
            </c:ext>
          </c:extLst>
        </c:ser>
        <c:dLbls>
          <c:showLegendKey val="0"/>
          <c:showVal val="0"/>
          <c:showCatName val="0"/>
          <c:showSerName val="0"/>
          <c:showPercent val="0"/>
          <c:showBubbleSize val="0"/>
        </c:dLbls>
        <c:gapWidth val="100"/>
        <c:axId val="878325624"/>
        <c:axId val="878328904"/>
      </c:barChart>
      <c:catAx>
        <c:axId val="8783256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878328904"/>
        <c:crosses val="autoZero"/>
        <c:auto val="1"/>
        <c:lblAlgn val="ctr"/>
        <c:lblOffset val="100"/>
        <c:noMultiLvlLbl val="0"/>
      </c:catAx>
      <c:valAx>
        <c:axId val="878328904"/>
        <c:scaling>
          <c:orientation val="minMax"/>
        </c:scaling>
        <c:delete val="0"/>
        <c:axPos val="b"/>
        <c:numFmt formatCode="General" sourceLinked="1"/>
        <c:majorTickMark val="none"/>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878325624"/>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w Cen MT" panose="020B0602020104020603"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6647" tIns="48324" rIns="96647" bIns="48324" rtlCol="0"/>
          <a:lstStyle>
            <a:lvl1pPr algn="r">
              <a:defRPr sz="1300"/>
            </a:lvl1pPr>
          </a:lstStyle>
          <a:p>
            <a:fld id="{17E247DA-B6A3-4E43-B63C-A8631A24FF30}" type="datetimeFigureOut">
              <a:rPr lang="en-US" smtClean="0"/>
              <a:t>1/4/2021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6647" tIns="48324" rIns="96647" bIns="483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79E1B394-C98A-4874-9453-B48061072A40}" type="slidenum">
              <a:rPr lang="en-US" smtClean="0"/>
              <a:t>‹#›</a:t>
            </a:fld>
            <a:endParaRPr lang="en-US"/>
          </a:p>
        </p:txBody>
      </p:sp>
    </p:spTree>
    <p:extLst>
      <p:ext uri="{BB962C8B-B14F-4D97-AF65-F5344CB8AC3E}">
        <p14:creationId xmlns:p14="http://schemas.microsoft.com/office/powerpoint/2010/main" val="300246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1B394-C98A-4874-9453-B48061072A40}" type="slidenum">
              <a:rPr lang="en-US" smtClean="0"/>
              <a:t>1</a:t>
            </a:fld>
            <a:endParaRPr lang="en-US"/>
          </a:p>
        </p:txBody>
      </p:sp>
    </p:spTree>
    <p:extLst>
      <p:ext uri="{BB962C8B-B14F-4D97-AF65-F5344CB8AC3E}">
        <p14:creationId xmlns:p14="http://schemas.microsoft.com/office/powerpoint/2010/main" val="540291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12</a:t>
            </a:fld>
            <a:endParaRPr lang="en-US"/>
          </a:p>
        </p:txBody>
      </p:sp>
    </p:spTree>
    <p:extLst>
      <p:ext uri="{BB962C8B-B14F-4D97-AF65-F5344CB8AC3E}">
        <p14:creationId xmlns:p14="http://schemas.microsoft.com/office/powerpoint/2010/main" val="313314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2158958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22</a:t>
            </a:fld>
            <a:endParaRPr lang="en-US"/>
          </a:p>
        </p:txBody>
      </p:sp>
    </p:spTree>
    <p:extLst>
      <p:ext uri="{BB962C8B-B14F-4D97-AF65-F5344CB8AC3E}">
        <p14:creationId xmlns:p14="http://schemas.microsoft.com/office/powerpoint/2010/main" val="209650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23</a:t>
            </a:fld>
            <a:endParaRPr lang="en-US"/>
          </a:p>
        </p:txBody>
      </p:sp>
    </p:spTree>
    <p:extLst>
      <p:ext uri="{BB962C8B-B14F-4D97-AF65-F5344CB8AC3E}">
        <p14:creationId xmlns:p14="http://schemas.microsoft.com/office/powerpoint/2010/main" val="3889726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258688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1224306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26</a:t>
            </a:fld>
            <a:endParaRPr lang="en-US"/>
          </a:p>
        </p:txBody>
      </p:sp>
    </p:spTree>
    <p:extLst>
      <p:ext uri="{BB962C8B-B14F-4D97-AF65-F5344CB8AC3E}">
        <p14:creationId xmlns:p14="http://schemas.microsoft.com/office/powerpoint/2010/main" val="1998251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27</a:t>
            </a:fld>
            <a:endParaRPr lang="en-US"/>
          </a:p>
        </p:txBody>
      </p:sp>
    </p:spTree>
    <p:extLst>
      <p:ext uri="{BB962C8B-B14F-4D97-AF65-F5344CB8AC3E}">
        <p14:creationId xmlns:p14="http://schemas.microsoft.com/office/powerpoint/2010/main" val="345602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28</a:t>
            </a:fld>
            <a:endParaRPr lang="en-US"/>
          </a:p>
        </p:txBody>
      </p:sp>
    </p:spTree>
    <p:extLst>
      <p:ext uri="{BB962C8B-B14F-4D97-AF65-F5344CB8AC3E}">
        <p14:creationId xmlns:p14="http://schemas.microsoft.com/office/powerpoint/2010/main" val="2784729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29</a:t>
            </a:fld>
            <a:endParaRPr lang="en-US"/>
          </a:p>
        </p:txBody>
      </p:sp>
    </p:spTree>
    <p:extLst>
      <p:ext uri="{BB962C8B-B14F-4D97-AF65-F5344CB8AC3E}">
        <p14:creationId xmlns:p14="http://schemas.microsoft.com/office/powerpoint/2010/main" val="346639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2</a:t>
            </a:fld>
            <a:endParaRPr lang="en-US"/>
          </a:p>
        </p:txBody>
      </p:sp>
    </p:spTree>
    <p:extLst>
      <p:ext uri="{BB962C8B-B14F-4D97-AF65-F5344CB8AC3E}">
        <p14:creationId xmlns:p14="http://schemas.microsoft.com/office/powerpoint/2010/main" val="3395091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30</a:t>
            </a:fld>
            <a:endParaRPr lang="en-US"/>
          </a:p>
        </p:txBody>
      </p:sp>
    </p:spTree>
    <p:extLst>
      <p:ext uri="{BB962C8B-B14F-4D97-AF65-F5344CB8AC3E}">
        <p14:creationId xmlns:p14="http://schemas.microsoft.com/office/powerpoint/2010/main" val="171021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31</a:t>
            </a:fld>
            <a:endParaRPr lang="en-US"/>
          </a:p>
        </p:txBody>
      </p:sp>
    </p:spTree>
    <p:extLst>
      <p:ext uri="{BB962C8B-B14F-4D97-AF65-F5344CB8AC3E}">
        <p14:creationId xmlns:p14="http://schemas.microsoft.com/office/powerpoint/2010/main" val="225510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32</a:t>
            </a:fld>
            <a:endParaRPr lang="en-US"/>
          </a:p>
        </p:txBody>
      </p:sp>
    </p:spTree>
    <p:extLst>
      <p:ext uri="{BB962C8B-B14F-4D97-AF65-F5344CB8AC3E}">
        <p14:creationId xmlns:p14="http://schemas.microsoft.com/office/powerpoint/2010/main" val="1624612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33</a:t>
            </a:fld>
            <a:endParaRPr lang="en-US"/>
          </a:p>
        </p:txBody>
      </p:sp>
    </p:spTree>
    <p:extLst>
      <p:ext uri="{BB962C8B-B14F-4D97-AF65-F5344CB8AC3E}">
        <p14:creationId xmlns:p14="http://schemas.microsoft.com/office/powerpoint/2010/main" val="2220496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34</a:t>
            </a:fld>
            <a:endParaRPr lang="en-US"/>
          </a:p>
        </p:txBody>
      </p:sp>
    </p:spTree>
    <p:extLst>
      <p:ext uri="{BB962C8B-B14F-4D97-AF65-F5344CB8AC3E}">
        <p14:creationId xmlns:p14="http://schemas.microsoft.com/office/powerpoint/2010/main" val="3664775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35</a:t>
            </a:fld>
            <a:endParaRPr lang="en-US"/>
          </a:p>
        </p:txBody>
      </p:sp>
    </p:spTree>
    <p:extLst>
      <p:ext uri="{BB962C8B-B14F-4D97-AF65-F5344CB8AC3E}">
        <p14:creationId xmlns:p14="http://schemas.microsoft.com/office/powerpoint/2010/main" val="4226307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36</a:t>
            </a:fld>
            <a:endParaRPr lang="en-US"/>
          </a:p>
        </p:txBody>
      </p:sp>
    </p:spTree>
    <p:extLst>
      <p:ext uri="{BB962C8B-B14F-4D97-AF65-F5344CB8AC3E}">
        <p14:creationId xmlns:p14="http://schemas.microsoft.com/office/powerpoint/2010/main" val="2056443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37</a:t>
            </a:fld>
            <a:endParaRPr lang="en-US"/>
          </a:p>
        </p:txBody>
      </p:sp>
    </p:spTree>
    <p:extLst>
      <p:ext uri="{BB962C8B-B14F-4D97-AF65-F5344CB8AC3E}">
        <p14:creationId xmlns:p14="http://schemas.microsoft.com/office/powerpoint/2010/main" val="2434852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38</a:t>
            </a:fld>
            <a:endParaRPr lang="en-US"/>
          </a:p>
        </p:txBody>
      </p:sp>
    </p:spTree>
    <p:extLst>
      <p:ext uri="{BB962C8B-B14F-4D97-AF65-F5344CB8AC3E}">
        <p14:creationId xmlns:p14="http://schemas.microsoft.com/office/powerpoint/2010/main" val="3603173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39</a:t>
            </a:fld>
            <a:endParaRPr lang="en-US"/>
          </a:p>
        </p:txBody>
      </p:sp>
    </p:spTree>
    <p:extLst>
      <p:ext uri="{BB962C8B-B14F-4D97-AF65-F5344CB8AC3E}">
        <p14:creationId xmlns:p14="http://schemas.microsoft.com/office/powerpoint/2010/main" val="17672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1733483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40</a:t>
            </a:fld>
            <a:endParaRPr lang="en-US"/>
          </a:p>
        </p:txBody>
      </p:sp>
    </p:spTree>
    <p:extLst>
      <p:ext uri="{BB962C8B-B14F-4D97-AF65-F5344CB8AC3E}">
        <p14:creationId xmlns:p14="http://schemas.microsoft.com/office/powerpoint/2010/main" val="2045753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42</a:t>
            </a:fld>
            <a:endParaRPr lang="en-US"/>
          </a:p>
        </p:txBody>
      </p:sp>
    </p:spTree>
    <p:extLst>
      <p:ext uri="{BB962C8B-B14F-4D97-AF65-F5344CB8AC3E}">
        <p14:creationId xmlns:p14="http://schemas.microsoft.com/office/powerpoint/2010/main" val="15521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43</a:t>
            </a:fld>
            <a:endParaRPr lang="en-US"/>
          </a:p>
        </p:txBody>
      </p:sp>
    </p:spTree>
    <p:extLst>
      <p:ext uri="{BB962C8B-B14F-4D97-AF65-F5344CB8AC3E}">
        <p14:creationId xmlns:p14="http://schemas.microsoft.com/office/powerpoint/2010/main" val="3181049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44</a:t>
            </a:fld>
            <a:endParaRPr lang="en-US"/>
          </a:p>
        </p:txBody>
      </p:sp>
    </p:spTree>
    <p:extLst>
      <p:ext uri="{BB962C8B-B14F-4D97-AF65-F5344CB8AC3E}">
        <p14:creationId xmlns:p14="http://schemas.microsoft.com/office/powerpoint/2010/main" val="170053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uk-UA" smtClean="0"/>
              <a:t>45</a:t>
            </a:fld>
            <a:endParaRPr lang="uk-UA"/>
          </a:p>
        </p:txBody>
      </p:sp>
    </p:spTree>
    <p:extLst>
      <p:ext uri="{BB962C8B-B14F-4D97-AF65-F5344CB8AC3E}">
        <p14:creationId xmlns:p14="http://schemas.microsoft.com/office/powerpoint/2010/main" val="343632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46</a:t>
            </a:fld>
            <a:endParaRPr lang="en-US"/>
          </a:p>
        </p:txBody>
      </p:sp>
    </p:spTree>
    <p:extLst>
      <p:ext uri="{BB962C8B-B14F-4D97-AF65-F5344CB8AC3E}">
        <p14:creationId xmlns:p14="http://schemas.microsoft.com/office/powerpoint/2010/main" val="190568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47</a:t>
            </a:fld>
            <a:endParaRPr lang="en-US"/>
          </a:p>
        </p:txBody>
      </p:sp>
    </p:spTree>
    <p:extLst>
      <p:ext uri="{BB962C8B-B14F-4D97-AF65-F5344CB8AC3E}">
        <p14:creationId xmlns:p14="http://schemas.microsoft.com/office/powerpoint/2010/main" val="2944845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48</a:t>
            </a:fld>
            <a:endParaRPr lang="en-US"/>
          </a:p>
        </p:txBody>
      </p:sp>
    </p:spTree>
    <p:extLst>
      <p:ext uri="{BB962C8B-B14F-4D97-AF65-F5344CB8AC3E}">
        <p14:creationId xmlns:p14="http://schemas.microsoft.com/office/powerpoint/2010/main" val="2025853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50</a:t>
            </a:fld>
            <a:endParaRPr lang="en-US"/>
          </a:p>
        </p:txBody>
      </p:sp>
    </p:spTree>
    <p:extLst>
      <p:ext uri="{BB962C8B-B14F-4D97-AF65-F5344CB8AC3E}">
        <p14:creationId xmlns:p14="http://schemas.microsoft.com/office/powerpoint/2010/main" val="3851801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51</a:t>
            </a:fld>
            <a:endParaRPr lang="en-US"/>
          </a:p>
        </p:txBody>
      </p:sp>
    </p:spTree>
    <p:extLst>
      <p:ext uri="{BB962C8B-B14F-4D97-AF65-F5344CB8AC3E}">
        <p14:creationId xmlns:p14="http://schemas.microsoft.com/office/powerpoint/2010/main" val="3877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1001936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52</a:t>
            </a:fld>
            <a:endParaRPr lang="en-US"/>
          </a:p>
        </p:txBody>
      </p:sp>
    </p:spTree>
    <p:extLst>
      <p:ext uri="{BB962C8B-B14F-4D97-AF65-F5344CB8AC3E}">
        <p14:creationId xmlns:p14="http://schemas.microsoft.com/office/powerpoint/2010/main" val="3453789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53</a:t>
            </a:fld>
            <a:endParaRPr lang="en-US"/>
          </a:p>
        </p:txBody>
      </p:sp>
    </p:spTree>
    <p:extLst>
      <p:ext uri="{BB962C8B-B14F-4D97-AF65-F5344CB8AC3E}">
        <p14:creationId xmlns:p14="http://schemas.microsoft.com/office/powerpoint/2010/main" val="2605098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54</a:t>
            </a:fld>
            <a:endParaRPr lang="en-US"/>
          </a:p>
        </p:txBody>
      </p:sp>
    </p:spTree>
    <p:extLst>
      <p:ext uri="{BB962C8B-B14F-4D97-AF65-F5344CB8AC3E}">
        <p14:creationId xmlns:p14="http://schemas.microsoft.com/office/powerpoint/2010/main" val="1218071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55</a:t>
            </a:fld>
            <a:endParaRPr lang="en-US"/>
          </a:p>
        </p:txBody>
      </p:sp>
    </p:spTree>
    <p:extLst>
      <p:ext uri="{BB962C8B-B14F-4D97-AF65-F5344CB8AC3E}">
        <p14:creationId xmlns:p14="http://schemas.microsoft.com/office/powerpoint/2010/main" val="3804628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56</a:t>
            </a:fld>
            <a:endParaRPr lang="en-US"/>
          </a:p>
        </p:txBody>
      </p:sp>
    </p:spTree>
    <p:extLst>
      <p:ext uri="{BB962C8B-B14F-4D97-AF65-F5344CB8AC3E}">
        <p14:creationId xmlns:p14="http://schemas.microsoft.com/office/powerpoint/2010/main" val="132607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57</a:t>
            </a:fld>
            <a:endParaRPr lang="en-US"/>
          </a:p>
        </p:txBody>
      </p:sp>
    </p:spTree>
    <p:extLst>
      <p:ext uri="{BB962C8B-B14F-4D97-AF65-F5344CB8AC3E}">
        <p14:creationId xmlns:p14="http://schemas.microsoft.com/office/powerpoint/2010/main" val="1340035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58</a:t>
            </a:fld>
            <a:endParaRPr lang="en-US"/>
          </a:p>
        </p:txBody>
      </p:sp>
    </p:spTree>
    <p:extLst>
      <p:ext uri="{BB962C8B-B14F-4D97-AF65-F5344CB8AC3E}">
        <p14:creationId xmlns:p14="http://schemas.microsoft.com/office/powerpoint/2010/main" val="2709991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59</a:t>
            </a:fld>
            <a:endParaRPr lang="en-US"/>
          </a:p>
        </p:txBody>
      </p:sp>
    </p:spTree>
    <p:extLst>
      <p:ext uri="{BB962C8B-B14F-4D97-AF65-F5344CB8AC3E}">
        <p14:creationId xmlns:p14="http://schemas.microsoft.com/office/powerpoint/2010/main" val="4089764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60</a:t>
            </a:fld>
            <a:endParaRPr lang="en-US"/>
          </a:p>
        </p:txBody>
      </p:sp>
    </p:spTree>
    <p:extLst>
      <p:ext uri="{BB962C8B-B14F-4D97-AF65-F5344CB8AC3E}">
        <p14:creationId xmlns:p14="http://schemas.microsoft.com/office/powerpoint/2010/main" val="3844295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61</a:t>
            </a:fld>
            <a:endParaRPr lang="en-US"/>
          </a:p>
        </p:txBody>
      </p:sp>
    </p:spTree>
    <p:extLst>
      <p:ext uri="{BB962C8B-B14F-4D97-AF65-F5344CB8AC3E}">
        <p14:creationId xmlns:p14="http://schemas.microsoft.com/office/powerpoint/2010/main" val="87479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42520330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62</a:t>
            </a:fld>
            <a:endParaRPr lang="en-US"/>
          </a:p>
        </p:txBody>
      </p:sp>
    </p:spTree>
    <p:extLst>
      <p:ext uri="{BB962C8B-B14F-4D97-AF65-F5344CB8AC3E}">
        <p14:creationId xmlns:p14="http://schemas.microsoft.com/office/powerpoint/2010/main" val="1556523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8</a:t>
            </a:fld>
            <a:endParaRPr lang="en-US"/>
          </a:p>
        </p:txBody>
      </p:sp>
    </p:spTree>
    <p:extLst>
      <p:ext uri="{BB962C8B-B14F-4D97-AF65-F5344CB8AC3E}">
        <p14:creationId xmlns:p14="http://schemas.microsoft.com/office/powerpoint/2010/main" val="1754878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9</a:t>
            </a:fld>
            <a:endParaRPr lang="en-US"/>
          </a:p>
        </p:txBody>
      </p:sp>
    </p:spTree>
    <p:extLst>
      <p:ext uri="{BB962C8B-B14F-4D97-AF65-F5344CB8AC3E}">
        <p14:creationId xmlns:p14="http://schemas.microsoft.com/office/powerpoint/2010/main" val="1652134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10</a:t>
            </a:fld>
            <a:endParaRPr lang="en-US"/>
          </a:p>
        </p:txBody>
      </p:sp>
    </p:spTree>
    <p:extLst>
      <p:ext uri="{BB962C8B-B14F-4D97-AF65-F5344CB8AC3E}">
        <p14:creationId xmlns:p14="http://schemas.microsoft.com/office/powerpoint/2010/main" val="273179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E1B394-C98A-4874-9453-B48061072A40}" type="slidenum">
              <a:rPr lang="en-US" smtClean="0"/>
              <a:t>11</a:t>
            </a:fld>
            <a:endParaRPr lang="en-US"/>
          </a:p>
        </p:txBody>
      </p:sp>
    </p:spTree>
    <p:extLst>
      <p:ext uri="{BB962C8B-B14F-4D97-AF65-F5344CB8AC3E}">
        <p14:creationId xmlns:p14="http://schemas.microsoft.com/office/powerpoint/2010/main" val="260460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1C85A7-0E6F-49C2-9030-5B3486C8508F}"/>
              </a:ext>
            </a:extLst>
          </p:cNvPr>
          <p:cNvSpPr/>
          <p:nvPr userDrawn="1"/>
        </p:nvSpPr>
        <p:spPr>
          <a:xfrm>
            <a:off x="0" y="5638910"/>
            <a:ext cx="12192000" cy="1049228"/>
          </a:xfrm>
          <a:prstGeom prst="rect">
            <a:avLst/>
          </a:prstGeom>
          <a:solidFill>
            <a:srgbClr val="11489C"/>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C89854-ABEC-4E5A-BE36-25B92CDA7A0B}"/>
              </a:ext>
            </a:extLst>
          </p:cNvPr>
          <p:cNvSpPr/>
          <p:nvPr userDrawn="1"/>
        </p:nvSpPr>
        <p:spPr>
          <a:xfrm>
            <a:off x="0" y="6688009"/>
            <a:ext cx="12192000" cy="172372"/>
          </a:xfrm>
          <a:prstGeom prst="rect">
            <a:avLst/>
          </a:prstGeom>
          <a:solidFill>
            <a:srgbClr val="3B9945"/>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DF8E5-EC9D-4E43-8276-0CE1B58804DE}"/>
              </a:ext>
            </a:extLst>
          </p:cNvPr>
          <p:cNvSpPr>
            <a:spLocks noGrp="1"/>
          </p:cNvSpPr>
          <p:nvPr>
            <p:ph type="ctrTitle"/>
          </p:nvPr>
        </p:nvSpPr>
        <p:spPr>
          <a:xfrm>
            <a:off x="1524000" y="1122363"/>
            <a:ext cx="9144000" cy="2387600"/>
          </a:xfrm>
        </p:spPr>
        <p:txBody>
          <a:bodyPr anchor="b"/>
          <a:lstStyle>
            <a:lvl1pPr algn="ctr">
              <a:defRPr sz="6000">
                <a:ln>
                  <a:noFill/>
                </a:ln>
                <a:effectLst/>
                <a:latin typeface="Century Gothic" panose="020B0502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A2E3352-D0C9-46AA-9146-E88C57B8962D}"/>
              </a:ext>
            </a:extLst>
          </p:cNvPr>
          <p:cNvSpPr>
            <a:spLocks noGrp="1"/>
          </p:cNvSpPr>
          <p:nvPr>
            <p:ph type="subTitle" idx="1"/>
          </p:nvPr>
        </p:nvSpPr>
        <p:spPr>
          <a:xfrm>
            <a:off x="1524000" y="3602038"/>
            <a:ext cx="9144000" cy="1655762"/>
          </a:xfrm>
        </p:spPr>
        <p:txBody>
          <a:bodyPr>
            <a:normAutofit/>
          </a:bodyPr>
          <a:lstStyle>
            <a:lvl1pPr marL="0" indent="0" algn="ctr">
              <a:buNone/>
              <a:defRPr sz="4000" cap="all"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96DA18C-3F32-4D97-8160-C9A0E9CBD16C}"/>
              </a:ext>
            </a:extLst>
          </p:cNvPr>
          <p:cNvSpPr>
            <a:spLocks noGrp="1"/>
          </p:cNvSpPr>
          <p:nvPr>
            <p:ph type="dt" sz="half" idx="10"/>
          </p:nvPr>
        </p:nvSpPr>
        <p:spPr>
          <a:xfrm>
            <a:off x="838200" y="6356350"/>
            <a:ext cx="2743200" cy="365125"/>
          </a:xfrm>
          <a:prstGeom prst="rect">
            <a:avLst/>
          </a:prstGeom>
        </p:spPr>
        <p:txBody>
          <a:bodyPr/>
          <a:lstStyle/>
          <a:p>
            <a:fld id="{65544A31-006A-4AEF-90C6-2DB2E722CA8B}" type="datetime1">
              <a:rPr lang="en-US" smtClean="0"/>
              <a:t>1/4/2021</a:t>
            </a:fld>
            <a:endParaRPr lang="en-US"/>
          </a:p>
        </p:txBody>
      </p:sp>
      <p:pic>
        <p:nvPicPr>
          <p:cNvPr id="34" name="Picture 33">
            <a:extLst>
              <a:ext uri="{FF2B5EF4-FFF2-40B4-BE49-F238E27FC236}">
                <a16:creationId xmlns:a16="http://schemas.microsoft.com/office/drawing/2014/main" id="{0727987D-6440-471F-9F16-2562DBBBA51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3969657" y="5132165"/>
            <a:ext cx="4252686" cy="445227"/>
          </a:xfrm>
          <a:prstGeom prst="rect">
            <a:avLst/>
          </a:prstGeom>
        </p:spPr>
      </p:pic>
      <p:sp>
        <p:nvSpPr>
          <p:cNvPr id="5" name="Footer Placeholder 4">
            <a:extLst>
              <a:ext uri="{FF2B5EF4-FFF2-40B4-BE49-F238E27FC236}">
                <a16:creationId xmlns:a16="http://schemas.microsoft.com/office/drawing/2014/main" id="{90D2A521-0070-49E5-B988-E06E8D74CA2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22510B8-80DC-4E1B-9B05-36FCC74ECC9A}"/>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grpSp>
        <p:nvGrpSpPr>
          <p:cNvPr id="22" name="Group 21">
            <a:extLst>
              <a:ext uri="{FF2B5EF4-FFF2-40B4-BE49-F238E27FC236}">
                <a16:creationId xmlns:a16="http://schemas.microsoft.com/office/drawing/2014/main" id="{55CDAAD9-672D-4D37-8BA0-9F3CBC2A9EA6}"/>
              </a:ext>
            </a:extLst>
          </p:cNvPr>
          <p:cNvGrpSpPr/>
          <p:nvPr userDrawn="1"/>
        </p:nvGrpSpPr>
        <p:grpSpPr>
          <a:xfrm>
            <a:off x="5013959" y="5557015"/>
            <a:ext cx="2164081" cy="2164081"/>
            <a:chOff x="5013959" y="5557015"/>
            <a:chExt cx="2164081" cy="2164081"/>
          </a:xfrm>
        </p:grpSpPr>
        <p:sp>
          <p:nvSpPr>
            <p:cNvPr id="19" name="Chord 18">
              <a:extLst>
                <a:ext uri="{FF2B5EF4-FFF2-40B4-BE49-F238E27FC236}">
                  <a16:creationId xmlns:a16="http://schemas.microsoft.com/office/drawing/2014/main" id="{4BC36B9C-CC2E-4CD2-B179-C18F02C7D5D2}"/>
                </a:ext>
              </a:extLst>
            </p:cNvPr>
            <p:cNvSpPr/>
            <p:nvPr userDrawn="1"/>
          </p:nvSpPr>
          <p:spPr>
            <a:xfrm>
              <a:off x="5013959" y="5557015"/>
              <a:ext cx="2164081" cy="2164081"/>
            </a:xfrm>
            <a:prstGeom prst="chord">
              <a:avLst>
                <a:gd name="adj1" fmla="val 10464584"/>
                <a:gd name="adj2" fmla="val 466135"/>
              </a:avLst>
            </a:prstGeom>
            <a:solidFill>
              <a:srgbClr val="3B9945"/>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EDF4F33-4AC2-4A1A-90EE-DEE182B582CF}"/>
                </a:ext>
              </a:extLst>
            </p:cNvPr>
            <p:cNvGrpSpPr/>
            <p:nvPr userDrawn="1"/>
          </p:nvGrpSpPr>
          <p:grpSpPr>
            <a:xfrm>
              <a:off x="5061715" y="5601410"/>
              <a:ext cx="2068570" cy="2068569"/>
              <a:chOff x="5078904" y="-64597"/>
              <a:chExt cx="2068570" cy="2068569"/>
            </a:xfrm>
          </p:grpSpPr>
          <p:sp>
            <p:nvSpPr>
              <p:cNvPr id="10" name="Chord 9">
                <a:extLst>
                  <a:ext uri="{FF2B5EF4-FFF2-40B4-BE49-F238E27FC236}">
                    <a16:creationId xmlns:a16="http://schemas.microsoft.com/office/drawing/2014/main" id="{818FBE99-F849-482F-A967-25F6CE32C227}"/>
                  </a:ext>
                </a:extLst>
              </p:cNvPr>
              <p:cNvSpPr/>
              <p:nvPr userDrawn="1"/>
            </p:nvSpPr>
            <p:spPr>
              <a:xfrm>
                <a:off x="5078904" y="-64597"/>
                <a:ext cx="2068569" cy="2068569"/>
              </a:xfrm>
              <a:prstGeom prst="chord">
                <a:avLst>
                  <a:gd name="adj1" fmla="val 10633310"/>
                  <a:gd name="adj2" fmla="val 1778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BA5AEC-7333-4ABB-BF75-740EC312378B}"/>
                  </a:ext>
                </a:extLst>
              </p:cNvPr>
              <p:cNvSpPr/>
              <p:nvPr userDrawn="1"/>
            </p:nvSpPr>
            <p:spPr>
              <a:xfrm>
                <a:off x="5078904" y="998318"/>
                <a:ext cx="2068570"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8F42FD6-F23F-4B7B-A612-D586AF7DF7A6}"/>
                </a:ext>
              </a:extLst>
            </p:cNvPr>
            <p:cNvPicPr>
              <a:picLocks noChangeAspect="1"/>
            </p:cNvPicPr>
            <p:nvPr userDrawn="1"/>
          </p:nvPicPr>
          <p:blipFill>
            <a:blip r:embed="rId3"/>
            <a:stretch>
              <a:fillRect/>
            </a:stretch>
          </p:blipFill>
          <p:spPr>
            <a:xfrm>
              <a:off x="5050328" y="5638910"/>
              <a:ext cx="2091342" cy="1241950"/>
            </a:xfrm>
            <a:prstGeom prst="rect">
              <a:avLst/>
            </a:prstGeom>
          </p:spPr>
        </p:pic>
      </p:grpSp>
      <p:pic>
        <p:nvPicPr>
          <p:cNvPr id="36" name="Picture 35">
            <a:extLst>
              <a:ext uri="{FF2B5EF4-FFF2-40B4-BE49-F238E27FC236}">
                <a16:creationId xmlns:a16="http://schemas.microsoft.com/office/drawing/2014/main" id="{4CAB7F4C-59A8-4D2F-B341-E0DDB91EEB0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6172200" y="4702979"/>
            <a:ext cx="2075395" cy="383469"/>
          </a:xfrm>
          <a:prstGeom prst="rect">
            <a:avLst/>
          </a:prstGeom>
        </p:spPr>
      </p:pic>
    </p:spTree>
    <p:extLst>
      <p:ext uri="{BB962C8B-B14F-4D97-AF65-F5344CB8AC3E}">
        <p14:creationId xmlns:p14="http://schemas.microsoft.com/office/powerpoint/2010/main" val="343746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8_Blank">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1C93051-2AC4-4B41-9E38-E1929DB9EFA3}"/>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2204700" cy="828675"/>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chemeClr val="bg1"/>
                </a:solidFill>
                <a:effectLst/>
              </a:defRPr>
            </a:lvl1pPr>
          </a:lstStyle>
          <a:p>
            <a:r>
              <a:rPr lang="en-US" dirty="0"/>
              <a:t>Click to edit Master title style</a:t>
            </a:r>
          </a:p>
        </p:txBody>
      </p:sp>
      <p:sp>
        <p:nvSpPr>
          <p:cNvPr id="18" name="Footer Placeholder 2">
            <a:extLst>
              <a:ext uri="{FF2B5EF4-FFF2-40B4-BE49-F238E27FC236}">
                <a16:creationId xmlns:a16="http://schemas.microsoft.com/office/drawing/2014/main" id="{1715ECBC-C417-4D69-8B30-9151477F048E}"/>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19" name="Slide Number Placeholder 3">
            <a:extLst>
              <a:ext uri="{FF2B5EF4-FFF2-40B4-BE49-F238E27FC236}">
                <a16:creationId xmlns:a16="http://schemas.microsoft.com/office/drawing/2014/main" id="{3274FCA2-B80B-4C97-B668-88FCE6504F86}"/>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grpSp>
        <p:nvGrpSpPr>
          <p:cNvPr id="14" name="Group 13">
            <a:extLst>
              <a:ext uri="{FF2B5EF4-FFF2-40B4-BE49-F238E27FC236}">
                <a16:creationId xmlns:a16="http://schemas.microsoft.com/office/drawing/2014/main" id="{DC30A281-9C4F-4A75-87A0-E2D56E995A1B}"/>
              </a:ext>
            </a:extLst>
          </p:cNvPr>
          <p:cNvGrpSpPr/>
          <p:nvPr userDrawn="1"/>
        </p:nvGrpSpPr>
        <p:grpSpPr>
          <a:xfrm>
            <a:off x="10402126" y="6280088"/>
            <a:ext cx="1091935" cy="1091935"/>
            <a:chOff x="10402126" y="6280088"/>
            <a:chExt cx="1091935" cy="1091935"/>
          </a:xfrm>
        </p:grpSpPr>
        <p:sp>
          <p:nvSpPr>
            <p:cNvPr id="15" name="Chord 14">
              <a:extLst>
                <a:ext uri="{FF2B5EF4-FFF2-40B4-BE49-F238E27FC236}">
                  <a16:creationId xmlns:a16="http://schemas.microsoft.com/office/drawing/2014/main" id="{9616DBE6-DBBC-4981-AB73-D6A9C082B9CA}"/>
                </a:ext>
              </a:extLst>
            </p:cNvPr>
            <p:cNvSpPr/>
            <p:nvPr userDrawn="1"/>
          </p:nvSpPr>
          <p:spPr>
            <a:xfrm>
              <a:off x="10402126" y="6280088"/>
              <a:ext cx="1091935" cy="1091935"/>
            </a:xfrm>
            <a:prstGeom prst="chord">
              <a:avLst>
                <a:gd name="adj1" fmla="val 10472709"/>
                <a:gd name="adj2" fmla="val 327364"/>
              </a:avLst>
            </a:prstGeom>
            <a:solidFill>
              <a:srgbClr val="11489C"/>
            </a:solidFill>
            <a:ln w="254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944D5A6-7DE9-457E-A3AF-221315AD86E9}"/>
                </a:ext>
              </a:extLst>
            </p:cNvPr>
            <p:cNvPicPr>
              <a:picLocks noChangeAspect="1"/>
            </p:cNvPicPr>
            <p:nvPr userDrawn="1"/>
          </p:nvPicPr>
          <p:blipFill>
            <a:blip r:embed="rId2"/>
            <a:stretch>
              <a:fillRect/>
            </a:stretch>
          </p:blipFill>
          <p:spPr>
            <a:xfrm>
              <a:off x="10517266" y="6353174"/>
              <a:ext cx="888739" cy="523877"/>
            </a:xfrm>
            <a:prstGeom prst="rect">
              <a:avLst/>
            </a:prstGeom>
          </p:spPr>
        </p:pic>
      </p:grpSp>
    </p:spTree>
    <p:extLst>
      <p:ext uri="{BB962C8B-B14F-4D97-AF65-F5344CB8AC3E}">
        <p14:creationId xmlns:p14="http://schemas.microsoft.com/office/powerpoint/2010/main" val="181383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4_Blank">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chemeClr val="bg2">
                <a:lumMod val="75000"/>
              </a:schemeClr>
            </a:outerShdw>
          </a:effectLst>
        </p:spPr>
        <p:txBody>
          <a:bodyPr/>
          <a:lstStyle>
            <a:lvl1pPr>
              <a:defRPr cap="small" baseline="0">
                <a:solidFill>
                  <a:srgbClr val="7F0000"/>
                </a:solidFill>
                <a:effectLst/>
              </a:defRPr>
            </a:lvl1pPr>
          </a:lstStyle>
          <a:p>
            <a:r>
              <a:rPr lang="en-US" dirty="0"/>
              <a:t>Click to edit Master title style</a:t>
            </a:r>
          </a:p>
        </p:txBody>
      </p:sp>
      <p:sp>
        <p:nvSpPr>
          <p:cNvPr id="10" name="Rectangle 5">
            <a:extLst>
              <a:ext uri="{FF2B5EF4-FFF2-40B4-BE49-F238E27FC236}">
                <a16:creationId xmlns:a16="http://schemas.microsoft.com/office/drawing/2014/main" id="{D491A587-ABD4-4387-99C7-30EBD447B282}"/>
              </a:ext>
            </a:extLst>
          </p:cNvPr>
          <p:cNvSpPr/>
          <p:nvPr userDrawn="1"/>
        </p:nvSpPr>
        <p:spPr>
          <a:xfrm flipH="1">
            <a:off x="-12032" y="6427065"/>
            <a:ext cx="12204032" cy="426102"/>
          </a:xfrm>
          <a:prstGeom prst="rect">
            <a:avLst/>
          </a:pr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3">
            <a:extLst>
              <a:ext uri="{FF2B5EF4-FFF2-40B4-BE49-F238E27FC236}">
                <a16:creationId xmlns:a16="http://schemas.microsoft.com/office/drawing/2014/main" id="{074FEB75-721D-460A-AB85-03F08083B10F}"/>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grpSp>
        <p:nvGrpSpPr>
          <p:cNvPr id="13" name="Group 12">
            <a:extLst>
              <a:ext uri="{FF2B5EF4-FFF2-40B4-BE49-F238E27FC236}">
                <a16:creationId xmlns:a16="http://schemas.microsoft.com/office/drawing/2014/main" id="{270DC978-3D1F-43C9-8835-E8B7C2072AA8}"/>
              </a:ext>
            </a:extLst>
          </p:cNvPr>
          <p:cNvGrpSpPr/>
          <p:nvPr userDrawn="1"/>
        </p:nvGrpSpPr>
        <p:grpSpPr>
          <a:xfrm>
            <a:off x="10402126" y="6280088"/>
            <a:ext cx="1091935" cy="1091935"/>
            <a:chOff x="10402126" y="6280088"/>
            <a:chExt cx="1091935" cy="1091935"/>
          </a:xfrm>
        </p:grpSpPr>
        <p:sp>
          <p:nvSpPr>
            <p:cNvPr id="14" name="Chord 13">
              <a:extLst>
                <a:ext uri="{FF2B5EF4-FFF2-40B4-BE49-F238E27FC236}">
                  <a16:creationId xmlns:a16="http://schemas.microsoft.com/office/drawing/2014/main" id="{9CC83CBC-812C-495F-9000-E00C591783DE}"/>
                </a:ext>
              </a:extLst>
            </p:cNvPr>
            <p:cNvSpPr/>
            <p:nvPr userDrawn="1"/>
          </p:nvSpPr>
          <p:spPr>
            <a:xfrm>
              <a:off x="10402126" y="6280088"/>
              <a:ext cx="1091935" cy="1091935"/>
            </a:xfrm>
            <a:prstGeom prst="chord">
              <a:avLst>
                <a:gd name="adj1" fmla="val 10472709"/>
                <a:gd name="adj2" fmla="val 327364"/>
              </a:avLst>
            </a:prstGeom>
            <a:solidFill>
              <a:schemeClr val="bg1">
                <a:lumMod val="50000"/>
              </a:schemeClr>
            </a:solidFill>
            <a:ln w="254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502E6BCC-1674-469C-86AB-AE7B0B62FF2B}"/>
                </a:ext>
              </a:extLst>
            </p:cNvPr>
            <p:cNvPicPr>
              <a:picLocks noChangeAspect="1"/>
            </p:cNvPicPr>
            <p:nvPr userDrawn="1"/>
          </p:nvPicPr>
          <p:blipFill>
            <a:blip r:embed="rId2"/>
            <a:stretch>
              <a:fillRect/>
            </a:stretch>
          </p:blipFill>
          <p:spPr>
            <a:xfrm>
              <a:off x="10517266" y="6353174"/>
              <a:ext cx="888739" cy="523877"/>
            </a:xfrm>
            <a:prstGeom prst="rect">
              <a:avLst/>
            </a:prstGeom>
          </p:spPr>
        </p:pic>
      </p:grpSp>
    </p:spTree>
    <p:extLst>
      <p:ext uri="{BB962C8B-B14F-4D97-AF65-F5344CB8AC3E}">
        <p14:creationId xmlns:p14="http://schemas.microsoft.com/office/powerpoint/2010/main" val="118678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366510"/>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11489C"/>
            </a:outerShdw>
          </a:effectLst>
        </p:spPr>
        <p:txBody>
          <a:bodyPr/>
          <a:lstStyle>
            <a:lvl1pPr>
              <a:defRPr cap="small" baseline="0">
                <a:solidFill>
                  <a:schemeClr val="bg1"/>
                </a:solidFill>
                <a:effectLst/>
              </a:defRPr>
            </a:lvl1pPr>
          </a:lstStyle>
          <a:p>
            <a:r>
              <a:rPr lang="en-US" dirty="0"/>
              <a:t>Click to edit Master title style</a:t>
            </a:r>
          </a:p>
        </p:txBody>
      </p:sp>
      <p:pic>
        <p:nvPicPr>
          <p:cNvPr id="9" name="Picture 8">
            <a:extLst>
              <a:ext uri="{FF2B5EF4-FFF2-40B4-BE49-F238E27FC236}">
                <a16:creationId xmlns:a16="http://schemas.microsoft.com/office/drawing/2014/main" id="{75846136-B031-4B74-AE60-F9CDF118DFA9}"/>
              </a:ext>
            </a:extLst>
          </p:cNvPr>
          <p:cNvPicPr>
            <a:picLocks noChangeAspect="1"/>
          </p:cNvPicPr>
          <p:nvPr userDrawn="1"/>
        </p:nvPicPr>
        <p:blipFill>
          <a:blip r:embed="rId2"/>
          <a:stretch>
            <a:fillRect/>
          </a:stretch>
        </p:blipFill>
        <p:spPr>
          <a:xfrm>
            <a:off x="10964685" y="101121"/>
            <a:ext cx="1170157" cy="689763"/>
          </a:xfrm>
          <a:prstGeom prst="rect">
            <a:avLst/>
          </a:prstGeom>
        </p:spPr>
      </p:pic>
    </p:spTree>
    <p:extLst>
      <p:ext uri="{BB962C8B-B14F-4D97-AF65-F5344CB8AC3E}">
        <p14:creationId xmlns:p14="http://schemas.microsoft.com/office/powerpoint/2010/main" val="400136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1C85A7-0E6F-49C2-9030-5B3486C8508F}"/>
              </a:ext>
            </a:extLst>
          </p:cNvPr>
          <p:cNvSpPr/>
          <p:nvPr userDrawn="1"/>
        </p:nvSpPr>
        <p:spPr>
          <a:xfrm>
            <a:off x="0" y="5914478"/>
            <a:ext cx="12192000" cy="773660"/>
          </a:xfrm>
          <a:prstGeom prst="rect">
            <a:avLst/>
          </a:prstGeom>
          <a:solidFill>
            <a:srgbClr val="11489C"/>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EC89854-ABEC-4E5A-BE36-25B92CDA7A0B}"/>
              </a:ext>
            </a:extLst>
          </p:cNvPr>
          <p:cNvSpPr/>
          <p:nvPr userDrawn="1"/>
        </p:nvSpPr>
        <p:spPr>
          <a:xfrm>
            <a:off x="0" y="6688009"/>
            <a:ext cx="12192000" cy="172372"/>
          </a:xfrm>
          <a:prstGeom prst="rect">
            <a:avLst/>
          </a:prstGeom>
          <a:solidFill>
            <a:srgbClr val="3B9945"/>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DF8E5-EC9D-4E43-8276-0CE1B5880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2E3352-D0C9-46AA-9146-E88C57B89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96DA18C-3F32-4D97-8160-C9A0E9CBD16C}"/>
              </a:ext>
            </a:extLst>
          </p:cNvPr>
          <p:cNvSpPr>
            <a:spLocks noGrp="1"/>
          </p:cNvSpPr>
          <p:nvPr>
            <p:ph type="dt" sz="half" idx="10"/>
          </p:nvPr>
        </p:nvSpPr>
        <p:spPr>
          <a:xfrm>
            <a:off x="838200" y="6356350"/>
            <a:ext cx="2743200" cy="365125"/>
          </a:xfrm>
          <a:prstGeom prst="rect">
            <a:avLst/>
          </a:prstGeom>
        </p:spPr>
        <p:txBody>
          <a:bodyPr/>
          <a:lstStyle/>
          <a:p>
            <a:fld id="{682525BC-F443-4348-BA8C-C7539ADA9296}" type="datetime1">
              <a:rPr lang="en-US" smtClean="0"/>
              <a:t>1/4/2021</a:t>
            </a:fld>
            <a:endParaRPr lang="en-US"/>
          </a:p>
        </p:txBody>
      </p:sp>
      <p:sp>
        <p:nvSpPr>
          <p:cNvPr id="5" name="Footer Placeholder 4">
            <a:extLst>
              <a:ext uri="{FF2B5EF4-FFF2-40B4-BE49-F238E27FC236}">
                <a16:creationId xmlns:a16="http://schemas.microsoft.com/office/drawing/2014/main" id="{90D2A521-0070-49E5-B988-E06E8D74CA2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22510B8-80DC-4E1B-9B05-36FCC74ECC9A}"/>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
        <p:nvSpPr>
          <p:cNvPr id="19" name="Chord 18">
            <a:extLst>
              <a:ext uri="{FF2B5EF4-FFF2-40B4-BE49-F238E27FC236}">
                <a16:creationId xmlns:a16="http://schemas.microsoft.com/office/drawing/2014/main" id="{4BC36B9C-CC2E-4CD2-B179-C18F02C7D5D2}"/>
              </a:ext>
            </a:extLst>
          </p:cNvPr>
          <p:cNvSpPr/>
          <p:nvPr userDrawn="1"/>
        </p:nvSpPr>
        <p:spPr>
          <a:xfrm>
            <a:off x="5013959" y="5557015"/>
            <a:ext cx="2164081" cy="2164081"/>
          </a:xfrm>
          <a:prstGeom prst="chord">
            <a:avLst>
              <a:gd name="adj1" fmla="val 10464584"/>
              <a:gd name="adj2" fmla="val 466135"/>
            </a:avLst>
          </a:prstGeom>
          <a:solidFill>
            <a:srgbClr val="3B9945"/>
          </a:solidFill>
          <a:ln>
            <a:noFill/>
          </a:ln>
          <a:effectLst>
            <a:outerShdw blurRad="25400" dist="12700" dir="16200000" rotWithShape="0">
              <a:schemeClr val="accent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EDF4F33-4AC2-4A1A-90EE-DEE182B582CF}"/>
              </a:ext>
            </a:extLst>
          </p:cNvPr>
          <p:cNvGrpSpPr/>
          <p:nvPr userDrawn="1"/>
        </p:nvGrpSpPr>
        <p:grpSpPr>
          <a:xfrm>
            <a:off x="5061715" y="5601410"/>
            <a:ext cx="2068570" cy="2068569"/>
            <a:chOff x="5078904" y="-64597"/>
            <a:chExt cx="2068570" cy="2068569"/>
          </a:xfrm>
        </p:grpSpPr>
        <p:sp>
          <p:nvSpPr>
            <p:cNvPr id="10" name="Chord 9">
              <a:extLst>
                <a:ext uri="{FF2B5EF4-FFF2-40B4-BE49-F238E27FC236}">
                  <a16:creationId xmlns:a16="http://schemas.microsoft.com/office/drawing/2014/main" id="{818FBE99-F849-482F-A967-25F6CE32C227}"/>
                </a:ext>
              </a:extLst>
            </p:cNvPr>
            <p:cNvSpPr/>
            <p:nvPr userDrawn="1"/>
          </p:nvSpPr>
          <p:spPr>
            <a:xfrm>
              <a:off x="5078904" y="-64597"/>
              <a:ext cx="2068569" cy="2068569"/>
            </a:xfrm>
            <a:prstGeom prst="chord">
              <a:avLst>
                <a:gd name="adj1" fmla="val 10633310"/>
                <a:gd name="adj2" fmla="val 1778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BA5AEC-7333-4ABB-BF75-740EC312378B}"/>
                </a:ext>
              </a:extLst>
            </p:cNvPr>
            <p:cNvSpPr/>
            <p:nvPr userDrawn="1"/>
          </p:nvSpPr>
          <p:spPr>
            <a:xfrm>
              <a:off x="5078904" y="998318"/>
              <a:ext cx="2068570"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8F42FD6-F23F-4B7B-A612-D586AF7DF7A6}"/>
              </a:ext>
            </a:extLst>
          </p:cNvPr>
          <p:cNvPicPr>
            <a:picLocks noChangeAspect="1"/>
          </p:cNvPicPr>
          <p:nvPr userDrawn="1"/>
        </p:nvPicPr>
        <p:blipFill>
          <a:blip r:embed="rId2"/>
          <a:stretch>
            <a:fillRect/>
          </a:stretch>
        </p:blipFill>
        <p:spPr>
          <a:xfrm>
            <a:off x="5050328" y="5638910"/>
            <a:ext cx="2091342" cy="1241950"/>
          </a:xfrm>
          <a:prstGeom prst="rect">
            <a:avLst/>
          </a:prstGeom>
        </p:spPr>
      </p:pic>
    </p:spTree>
    <p:extLst>
      <p:ext uri="{BB962C8B-B14F-4D97-AF65-F5344CB8AC3E}">
        <p14:creationId xmlns:p14="http://schemas.microsoft.com/office/powerpoint/2010/main" val="27168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3FD2-6131-4044-A9A4-5BEDCB403817}"/>
              </a:ext>
            </a:extLst>
          </p:cNvPr>
          <p:cNvSpPr>
            <a:spLocks noGrp="1"/>
          </p:cNvSpPr>
          <p:nvPr>
            <p:ph type="title"/>
          </p:nvPr>
        </p:nvSpPr>
        <p:spPr/>
        <p:txBody>
          <a:bodyPr/>
          <a:lstStyle>
            <a:lvl1pPr>
              <a:defRPr cap="sm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73EB7605-74C3-42FD-BABB-8A7A8FC2E3F6}"/>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46EB957-DC09-4A14-9CC7-01678ABD9189}"/>
              </a:ext>
            </a:extLst>
          </p:cNvPr>
          <p:cNvSpPr>
            <a:spLocks noGrp="1"/>
          </p:cNvSpPr>
          <p:nvPr>
            <p:ph type="dt" sz="half" idx="10"/>
          </p:nvPr>
        </p:nvSpPr>
        <p:spPr>
          <a:xfrm>
            <a:off x="838200" y="6356350"/>
            <a:ext cx="2743200" cy="365125"/>
          </a:xfrm>
          <a:prstGeom prst="rect">
            <a:avLst/>
          </a:prstGeom>
        </p:spPr>
        <p:txBody>
          <a:bodyPr/>
          <a:lstStyle/>
          <a:p>
            <a:fld id="{6E2B3C6C-CE02-4547-99B3-AE8EBE8AA1FC}" type="datetime1">
              <a:rPr lang="en-US" smtClean="0"/>
              <a:t>1/4/2021</a:t>
            </a:fld>
            <a:endParaRPr lang="en-US"/>
          </a:p>
        </p:txBody>
      </p:sp>
      <p:sp>
        <p:nvSpPr>
          <p:cNvPr id="5" name="Footer Placeholder 4">
            <a:extLst>
              <a:ext uri="{FF2B5EF4-FFF2-40B4-BE49-F238E27FC236}">
                <a16:creationId xmlns:a16="http://schemas.microsoft.com/office/drawing/2014/main" id="{B817CDC3-AAE5-4A03-A706-492D2ED269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9A18E6-890C-4A98-8839-6BEBB6CD2E9A}"/>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1308875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D00E-3BBF-4468-BE11-30D2A5AB3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1CBC2E-752F-44F9-A5A9-D25488E9E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C5437D-54EE-445A-A407-A6599B28D146}"/>
              </a:ext>
            </a:extLst>
          </p:cNvPr>
          <p:cNvSpPr>
            <a:spLocks noGrp="1"/>
          </p:cNvSpPr>
          <p:nvPr>
            <p:ph type="dt" sz="half" idx="10"/>
          </p:nvPr>
        </p:nvSpPr>
        <p:spPr>
          <a:xfrm>
            <a:off x="838200" y="6356350"/>
            <a:ext cx="2743200" cy="365125"/>
          </a:xfrm>
          <a:prstGeom prst="rect">
            <a:avLst/>
          </a:prstGeom>
        </p:spPr>
        <p:txBody>
          <a:bodyPr/>
          <a:lstStyle/>
          <a:p>
            <a:fld id="{E9B62813-A1C0-458E-9D20-4E11CB2FAD64}" type="datetime1">
              <a:rPr lang="en-US" smtClean="0"/>
              <a:t>1/4/2021</a:t>
            </a:fld>
            <a:endParaRPr lang="en-US"/>
          </a:p>
        </p:txBody>
      </p:sp>
      <p:sp>
        <p:nvSpPr>
          <p:cNvPr id="5" name="Footer Placeholder 4">
            <a:extLst>
              <a:ext uri="{FF2B5EF4-FFF2-40B4-BE49-F238E27FC236}">
                <a16:creationId xmlns:a16="http://schemas.microsoft.com/office/drawing/2014/main" id="{6C7760B4-B156-422E-8EBD-264DDC47B7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DB27F-0D79-482F-B649-D5DC01B21BF6}"/>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1424344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916B-3AFC-4384-8AFA-8B8914112617}"/>
              </a:ext>
            </a:extLst>
          </p:cNvPr>
          <p:cNvSpPr>
            <a:spLocks noGrp="1"/>
          </p:cNvSpPr>
          <p:nvPr>
            <p:ph type="title"/>
          </p:nvPr>
        </p:nvSpPr>
        <p:spPr/>
        <p:txBody>
          <a:bodyPr/>
          <a:lstStyle>
            <a:lvl1pPr>
              <a:defRPr cap="small" baseline="0"/>
            </a:lvl1pPr>
          </a:lstStyle>
          <a:p>
            <a:r>
              <a:rPr lang="en-US"/>
              <a:t>Click to edit Master title style</a:t>
            </a:r>
          </a:p>
        </p:txBody>
      </p:sp>
      <p:sp>
        <p:nvSpPr>
          <p:cNvPr id="3" name="Content Placeholder 2">
            <a:extLst>
              <a:ext uri="{FF2B5EF4-FFF2-40B4-BE49-F238E27FC236}">
                <a16:creationId xmlns:a16="http://schemas.microsoft.com/office/drawing/2014/main" id="{A98C7DF9-8F89-4E36-842B-6D9A8E6BB0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9B859-AA5E-4A32-B73D-E0DCAA542D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614E63-6290-4113-954B-A32A696CD87A}"/>
              </a:ext>
            </a:extLst>
          </p:cNvPr>
          <p:cNvSpPr>
            <a:spLocks noGrp="1"/>
          </p:cNvSpPr>
          <p:nvPr>
            <p:ph type="dt" sz="half" idx="10"/>
          </p:nvPr>
        </p:nvSpPr>
        <p:spPr>
          <a:xfrm>
            <a:off x="838200" y="6356350"/>
            <a:ext cx="2743200" cy="365125"/>
          </a:xfrm>
          <a:prstGeom prst="rect">
            <a:avLst/>
          </a:prstGeom>
        </p:spPr>
        <p:txBody>
          <a:bodyPr/>
          <a:lstStyle/>
          <a:p>
            <a:fld id="{EA44DF09-5875-4D39-A6F9-F9B7B22E6747}" type="datetime1">
              <a:rPr lang="en-US" smtClean="0"/>
              <a:t>1/4/2021</a:t>
            </a:fld>
            <a:endParaRPr lang="en-US"/>
          </a:p>
        </p:txBody>
      </p:sp>
      <p:sp>
        <p:nvSpPr>
          <p:cNvPr id="6" name="Footer Placeholder 5">
            <a:extLst>
              <a:ext uri="{FF2B5EF4-FFF2-40B4-BE49-F238E27FC236}">
                <a16:creationId xmlns:a16="http://schemas.microsoft.com/office/drawing/2014/main" id="{B4BA3438-3245-4F63-827B-852C8D76F4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DA9267-7224-4066-BC45-1EBC5DDCD88F}"/>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329907299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8EA9-138F-41D7-8192-683ECB679C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F2981-859E-4097-9A79-86BD99544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7612F0-C678-4703-8ACB-D5B3F52D37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9E0D1C-423E-4B61-BC5F-2C91D4F63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CF4B84-4F4C-4FFE-82D9-29B79B6FCF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2CF0E-D424-4150-BAA2-A16B6D1788A0}"/>
              </a:ext>
            </a:extLst>
          </p:cNvPr>
          <p:cNvSpPr>
            <a:spLocks noGrp="1"/>
          </p:cNvSpPr>
          <p:nvPr>
            <p:ph type="dt" sz="half" idx="10"/>
          </p:nvPr>
        </p:nvSpPr>
        <p:spPr>
          <a:xfrm>
            <a:off x="838200" y="6356350"/>
            <a:ext cx="2743200" cy="365125"/>
          </a:xfrm>
          <a:prstGeom prst="rect">
            <a:avLst/>
          </a:prstGeom>
        </p:spPr>
        <p:txBody>
          <a:bodyPr/>
          <a:lstStyle/>
          <a:p>
            <a:fld id="{A93DB1CA-2F87-4CEE-920A-829849FB703D}" type="datetime1">
              <a:rPr lang="en-US" smtClean="0"/>
              <a:t>1/4/2021</a:t>
            </a:fld>
            <a:endParaRPr lang="en-US"/>
          </a:p>
        </p:txBody>
      </p:sp>
      <p:sp>
        <p:nvSpPr>
          <p:cNvPr id="8" name="Footer Placeholder 7">
            <a:extLst>
              <a:ext uri="{FF2B5EF4-FFF2-40B4-BE49-F238E27FC236}">
                <a16:creationId xmlns:a16="http://schemas.microsoft.com/office/drawing/2014/main" id="{B449251D-3CA2-4CA3-90E7-E53B52C16B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3359A9-F42D-4FF5-A802-70748B16973D}"/>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78041308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2A8A-6C72-465B-BE33-2DAA82AF94FA}"/>
              </a:ext>
            </a:extLst>
          </p:cNvPr>
          <p:cNvSpPr>
            <a:spLocks noGrp="1"/>
          </p:cNvSpPr>
          <p:nvPr>
            <p:ph type="title"/>
          </p:nvPr>
        </p:nvSpPr>
        <p:spPr/>
        <p:txBody>
          <a:bodyPr/>
          <a:lstStyle>
            <a:lvl1pPr>
              <a:defRPr cap="small" baseline="0"/>
            </a:lvl1pPr>
          </a:lstStyle>
          <a:p>
            <a:r>
              <a:rPr lang="en-US"/>
              <a:t>Click to edit Master title style</a:t>
            </a:r>
          </a:p>
        </p:txBody>
      </p:sp>
      <p:sp>
        <p:nvSpPr>
          <p:cNvPr id="3" name="Date Placeholder 2">
            <a:extLst>
              <a:ext uri="{FF2B5EF4-FFF2-40B4-BE49-F238E27FC236}">
                <a16:creationId xmlns:a16="http://schemas.microsoft.com/office/drawing/2014/main" id="{44794803-3099-49ED-8982-A3108A166475}"/>
              </a:ext>
            </a:extLst>
          </p:cNvPr>
          <p:cNvSpPr>
            <a:spLocks noGrp="1"/>
          </p:cNvSpPr>
          <p:nvPr>
            <p:ph type="dt" sz="half" idx="10"/>
          </p:nvPr>
        </p:nvSpPr>
        <p:spPr>
          <a:xfrm>
            <a:off x="838200" y="6356350"/>
            <a:ext cx="2743200" cy="365125"/>
          </a:xfrm>
          <a:prstGeom prst="rect">
            <a:avLst/>
          </a:prstGeom>
        </p:spPr>
        <p:txBody>
          <a:bodyPr/>
          <a:lstStyle/>
          <a:p>
            <a:fld id="{B17E20B6-E84F-4FE7-911C-1E7BEB78B71B}" type="datetime1">
              <a:rPr lang="en-US" smtClean="0"/>
              <a:t>1/4/2021</a:t>
            </a:fld>
            <a:endParaRPr lang="en-US"/>
          </a:p>
        </p:txBody>
      </p:sp>
      <p:sp>
        <p:nvSpPr>
          <p:cNvPr id="4" name="Footer Placeholder 3">
            <a:extLst>
              <a:ext uri="{FF2B5EF4-FFF2-40B4-BE49-F238E27FC236}">
                <a16:creationId xmlns:a16="http://schemas.microsoft.com/office/drawing/2014/main" id="{28917E54-7000-4BF8-8A2E-5EECFBFF5E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73F92E-0421-4E4D-9DB4-69ABEDC092F1}"/>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1539018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p>
            <a:fld id="{C441CA2F-0D47-46B5-B156-74B5BDCD02C6}"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366510"/>
            <a:ext cx="2712720" cy="365125"/>
          </a:xfrm>
          <a:prstGeom prst="rect">
            <a:avLst/>
          </a:prstGeom>
        </p:spPr>
        <p:txBody>
          <a:bodyPr/>
          <a:lstStyle/>
          <a:p>
            <a:fld id="{E04F1C5D-E716-43E5-89FA-D15EEF2EE82D}" type="slidenum">
              <a:rPr lang="en-US" smtClean="0"/>
              <a:t>‹#›</a:t>
            </a:fld>
            <a:endParaRPr lang="en-US"/>
          </a:p>
        </p:txBody>
      </p:sp>
      <p:sp>
        <p:nvSpPr>
          <p:cNvPr id="5" name="Rectangle 4">
            <a:extLst>
              <a:ext uri="{FF2B5EF4-FFF2-40B4-BE49-F238E27FC236}">
                <a16:creationId xmlns:a16="http://schemas.microsoft.com/office/drawing/2014/main" id="{60092603-3909-49D8-945A-8BF54A5BE3EE}"/>
              </a:ext>
            </a:extLst>
          </p:cNvPr>
          <p:cNvSpPr/>
          <p:nvPr userDrawn="1"/>
        </p:nvSpPr>
        <p:spPr>
          <a:xfrm>
            <a:off x="101600" y="1"/>
            <a:ext cx="1188482" cy="6857999"/>
          </a:xfrm>
          <a:prstGeom prst="rect">
            <a:avLst/>
          </a:prstGeom>
          <a:solidFill>
            <a:srgbClr val="3B9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46FBD83-6E8B-45FA-93BB-ED92E13C14D8}"/>
              </a:ext>
            </a:extLst>
          </p:cNvPr>
          <p:cNvPicPr>
            <a:picLocks noChangeAspect="1"/>
          </p:cNvPicPr>
          <p:nvPr userDrawn="1"/>
        </p:nvPicPr>
        <p:blipFill>
          <a:blip r:embed="rId2"/>
          <a:stretch>
            <a:fillRect/>
          </a:stretch>
        </p:blipFill>
        <p:spPr>
          <a:xfrm>
            <a:off x="24732" y="5638800"/>
            <a:ext cx="1342642" cy="1219199"/>
          </a:xfrm>
          <a:prstGeom prst="rect">
            <a:avLst/>
          </a:prstGeom>
        </p:spPr>
      </p:pic>
    </p:spTree>
    <p:extLst>
      <p:ext uri="{BB962C8B-B14F-4D97-AF65-F5344CB8AC3E}">
        <p14:creationId xmlns:p14="http://schemas.microsoft.com/office/powerpoint/2010/main" val="319811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25155CB-B8F8-4FDC-AD6C-27F0F0D6D2F0}"/>
              </a:ext>
            </a:extLst>
          </p:cNvPr>
          <p:cNvSpPr/>
          <p:nvPr userDrawn="1"/>
        </p:nvSpPr>
        <p:spPr>
          <a:xfrm rot="5400000">
            <a:off x="-2275845" y="2382438"/>
            <a:ext cx="5948363" cy="1183487"/>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312153 w 8790317"/>
              <a:gd name="connsiteY2" fmla="*/ 418185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312153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312153 w 8790317"/>
              <a:gd name="connsiteY2" fmla="*/ 416517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315673 w 8790317"/>
              <a:gd name="connsiteY2" fmla="*/ 416517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315673" y="416517"/>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954031D4-D729-46BD-B9AE-CA31EB98FA3F}"/>
              </a:ext>
            </a:extLst>
          </p:cNvPr>
          <p:cNvSpPr/>
          <p:nvPr userDrawn="1"/>
        </p:nvSpPr>
        <p:spPr>
          <a:xfrm rot="16200000">
            <a:off x="117080" y="5685231"/>
            <a:ext cx="1162050" cy="1183487"/>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 name="connsiteX0" fmla="*/ 0 w 12091954"/>
              <a:gd name="connsiteY0" fmla="*/ 0 h 828675"/>
              <a:gd name="connsiteX1" fmla="*/ 8790317 w 12091954"/>
              <a:gd name="connsiteY1" fmla="*/ 0 h 828675"/>
              <a:gd name="connsiteX2" fmla="*/ 12091959 w 12091954"/>
              <a:gd name="connsiteY2" fmla="*/ 411515 h 828675"/>
              <a:gd name="connsiteX3" fmla="*/ 8790317 w 12091954"/>
              <a:gd name="connsiteY3" fmla="*/ 828675 h 828675"/>
              <a:gd name="connsiteX4" fmla="*/ 0 w 12091954"/>
              <a:gd name="connsiteY4" fmla="*/ 828675 h 828675"/>
              <a:gd name="connsiteX5" fmla="*/ 0 w 12091954"/>
              <a:gd name="connsiteY5" fmla="*/ 0 h 828675"/>
              <a:gd name="connsiteX0" fmla="*/ 0 w 12091954"/>
              <a:gd name="connsiteY0" fmla="*/ 0 h 828675"/>
              <a:gd name="connsiteX1" fmla="*/ 8790317 w 12091954"/>
              <a:gd name="connsiteY1" fmla="*/ 0 h 828675"/>
              <a:gd name="connsiteX2" fmla="*/ 12091959 w 12091954"/>
              <a:gd name="connsiteY2" fmla="*/ 416517 h 828675"/>
              <a:gd name="connsiteX3" fmla="*/ 8790317 w 12091954"/>
              <a:gd name="connsiteY3" fmla="*/ 828675 h 828675"/>
              <a:gd name="connsiteX4" fmla="*/ 0 w 12091954"/>
              <a:gd name="connsiteY4" fmla="*/ 828675 h 828675"/>
              <a:gd name="connsiteX5" fmla="*/ 0 w 12091954"/>
              <a:gd name="connsiteY5" fmla="*/ 0 h 828675"/>
              <a:gd name="connsiteX0" fmla="*/ 0 w 12091954"/>
              <a:gd name="connsiteY0" fmla="*/ 0 h 828675"/>
              <a:gd name="connsiteX1" fmla="*/ 8790317 w 12091954"/>
              <a:gd name="connsiteY1" fmla="*/ 0 h 828675"/>
              <a:gd name="connsiteX2" fmla="*/ 12091959 w 12091954"/>
              <a:gd name="connsiteY2" fmla="*/ 411514 h 828675"/>
              <a:gd name="connsiteX3" fmla="*/ 8790317 w 12091954"/>
              <a:gd name="connsiteY3" fmla="*/ 828675 h 828675"/>
              <a:gd name="connsiteX4" fmla="*/ 0 w 12091954"/>
              <a:gd name="connsiteY4" fmla="*/ 828675 h 828675"/>
              <a:gd name="connsiteX5" fmla="*/ 0 w 12091954"/>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1954" h="828675">
                <a:moveTo>
                  <a:pt x="0" y="0"/>
                </a:moveTo>
                <a:lnTo>
                  <a:pt x="8790317" y="0"/>
                </a:lnTo>
                <a:lnTo>
                  <a:pt x="12091959" y="411514"/>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2722C26B-66FD-4776-89E9-09F37FE7177A}"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DAF1ADE7-4C6E-45C3-AB48-A4BADDBBC69B}"/>
              </a:ext>
            </a:extLst>
          </p:cNvPr>
          <p:cNvPicPr>
            <a:picLocks noChangeAspect="1"/>
          </p:cNvPicPr>
          <p:nvPr userDrawn="1"/>
        </p:nvPicPr>
        <p:blipFill>
          <a:blip r:embed="rId2"/>
          <a:stretch>
            <a:fillRect/>
          </a:stretch>
        </p:blipFill>
        <p:spPr>
          <a:xfrm>
            <a:off x="59557" y="6043351"/>
            <a:ext cx="1209887" cy="799531"/>
          </a:xfrm>
          <a:prstGeom prst="rect">
            <a:avLst/>
          </a:prstGeom>
        </p:spPr>
      </p:pic>
      <p:sp>
        <p:nvSpPr>
          <p:cNvPr id="8" name="Rectangle 5">
            <a:extLst>
              <a:ext uri="{FF2B5EF4-FFF2-40B4-BE49-F238E27FC236}">
                <a16:creationId xmlns:a16="http://schemas.microsoft.com/office/drawing/2014/main" id="{90F02B14-BFBC-4204-B3AC-A2A3662647F1}"/>
              </a:ext>
            </a:extLst>
          </p:cNvPr>
          <p:cNvSpPr/>
          <p:nvPr userDrawn="1"/>
        </p:nvSpPr>
        <p:spPr>
          <a:xfrm rot="5400000" flipH="1">
            <a:off x="8504906" y="3215949"/>
            <a:ext cx="6858000"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3">
            <a:extLst>
              <a:ext uri="{FF2B5EF4-FFF2-40B4-BE49-F238E27FC236}">
                <a16:creationId xmlns:a16="http://schemas.microsoft.com/office/drawing/2014/main" id="{2B3264A4-9742-403F-A67B-8A4F758F97F1}"/>
              </a:ext>
            </a:extLst>
          </p:cNvPr>
          <p:cNvSpPr>
            <a:spLocks noGrp="1"/>
          </p:cNvSpPr>
          <p:nvPr>
            <p:ph type="sldNum" sz="quarter" idx="12"/>
          </p:nvPr>
        </p:nvSpPr>
        <p:spPr>
          <a:xfrm>
            <a:off x="11658600" y="6457553"/>
            <a:ext cx="535671" cy="365125"/>
          </a:xfrm>
          <a:prstGeom prst="rect">
            <a:avLst/>
          </a:prstGeom>
        </p:spPr>
        <p:txBody>
          <a:bodyPr anchor="ctr"/>
          <a:lstStyle>
            <a:lvl1pPr algn="r">
              <a:defRPr sz="20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Tree>
    <p:extLst>
      <p:ext uri="{BB962C8B-B14F-4D97-AF65-F5344CB8AC3E}">
        <p14:creationId xmlns:p14="http://schemas.microsoft.com/office/powerpoint/2010/main" val="2258582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771E2797-51BA-498C-B55F-A65370A68C61}"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366510"/>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chemeClr val="tx1">
                <a:lumMod val="75000"/>
                <a:lumOff val="25000"/>
              </a:schemeClr>
            </a:outerShdw>
          </a:effectLst>
        </p:spPr>
        <p:txBody>
          <a:bodyPr/>
          <a:lstStyle>
            <a:lvl1pPr>
              <a:defRPr cap="small" baseline="0">
                <a:solidFill>
                  <a:schemeClr val="bg1"/>
                </a:solidFill>
                <a:effectLst/>
              </a:defRPr>
            </a:lvl1pPr>
          </a:lstStyle>
          <a:p>
            <a:r>
              <a:rPr lang="en-US" dirty="0"/>
              <a:t>Click to edit Master title style</a:t>
            </a:r>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10969413" y="109666"/>
            <a:ext cx="1209887" cy="799531"/>
          </a:xfrm>
          <a:prstGeom prst="rect">
            <a:avLst/>
          </a:prstGeom>
        </p:spPr>
      </p:pic>
    </p:spTree>
    <p:extLst>
      <p:ext uri="{BB962C8B-B14F-4D97-AF65-F5344CB8AC3E}">
        <p14:creationId xmlns:p14="http://schemas.microsoft.com/office/powerpoint/2010/main" val="121274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35293" y="6436659"/>
            <a:ext cx="10956707" cy="421340"/>
          </a:xfrm>
          <a:custGeom>
            <a:avLst/>
            <a:gdLst>
              <a:gd name="connsiteX0" fmla="*/ 0 w 10956707"/>
              <a:gd name="connsiteY0" fmla="*/ 421340 h 421340"/>
              <a:gd name="connsiteX1" fmla="*/ 226546 w 10956707"/>
              <a:gd name="connsiteY1" fmla="*/ 0 h 421340"/>
              <a:gd name="connsiteX2" fmla="*/ 10956707 w 10956707"/>
              <a:gd name="connsiteY2" fmla="*/ 0 h 421340"/>
              <a:gd name="connsiteX3" fmla="*/ 10730161 w 10956707"/>
              <a:gd name="connsiteY3" fmla="*/ 421340 h 421340"/>
              <a:gd name="connsiteX4" fmla="*/ 0 w 10956707"/>
              <a:gd name="connsiteY4" fmla="*/ 421340 h 421340"/>
              <a:gd name="connsiteX0" fmla="*/ 0 w 10956707"/>
              <a:gd name="connsiteY0" fmla="*/ 421340 h 421340"/>
              <a:gd name="connsiteX1" fmla="*/ 226546 w 10956707"/>
              <a:gd name="connsiteY1" fmla="*/ 0 h 421340"/>
              <a:gd name="connsiteX2" fmla="*/ 10956707 w 10956707"/>
              <a:gd name="connsiteY2" fmla="*/ 0 h 421340"/>
              <a:gd name="connsiteX3" fmla="*/ 10956380 w 10956707"/>
              <a:gd name="connsiteY3" fmla="*/ 421340 h 421340"/>
              <a:gd name="connsiteX4" fmla="*/ 0 w 10956707"/>
              <a:gd name="connsiteY4" fmla="*/ 421340 h 4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707" h="421340">
                <a:moveTo>
                  <a:pt x="0" y="421340"/>
                </a:moveTo>
                <a:lnTo>
                  <a:pt x="226546" y="0"/>
                </a:lnTo>
                <a:lnTo>
                  <a:pt x="10956707" y="0"/>
                </a:lnTo>
                <a:lnTo>
                  <a:pt x="10956380" y="421340"/>
                </a:lnTo>
                <a:lnTo>
                  <a:pt x="0" y="421340"/>
                </a:lnTo>
                <a:close/>
              </a:path>
            </a:pathLst>
          </a:cu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a:off x="-3735" y="6029324"/>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solidFill>
                  <a:schemeClr val="bg1"/>
                </a:solidFill>
                <a:latin typeface="Century Gothic" panose="020B0502020202020204" pitchFamily="34" charset="0"/>
              </a:defRPr>
            </a:lvl1pPr>
          </a:lstStyle>
          <a:p>
            <a:fld id="{E903373D-0D20-4D0E-AE6B-50093CAE37F0}"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solidFill>
                  <a:schemeClr val="bg1"/>
                </a:solidFill>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471285"/>
            <a:ext cx="2712720" cy="365125"/>
          </a:xfrm>
          <a:prstGeom prst="rect">
            <a:avLst/>
          </a:prstGeom>
        </p:spPr>
        <p:txBody>
          <a:bodyPr/>
          <a:lstStyle>
            <a:lvl1pPr algn="r">
              <a:defRPr>
                <a:solidFill>
                  <a:schemeClr val="bg1"/>
                </a:solidFill>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7F0000"/>
            </a:outerShdw>
          </a:effectLst>
        </p:spPr>
        <p:txBody>
          <a:bodyPr/>
          <a:lstStyle>
            <a:lvl1pPr>
              <a:defRPr cap="small" baseline="0">
                <a:solidFill>
                  <a:schemeClr val="tx1">
                    <a:lumMod val="75000"/>
                    <a:lumOff val="25000"/>
                  </a:schemeClr>
                </a:solidFill>
                <a:effectLst/>
              </a:defRPr>
            </a:lvl1pPr>
          </a:lstStyle>
          <a:p>
            <a:r>
              <a:rPr lang="en-US" dirty="0"/>
              <a:t>Click to edit Master title style</a:t>
            </a:r>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31750" y="6059029"/>
            <a:ext cx="1209887" cy="799531"/>
          </a:xfrm>
          <a:prstGeom prst="rect">
            <a:avLst/>
          </a:prstGeom>
        </p:spPr>
      </p:pic>
    </p:spTree>
    <p:extLst>
      <p:ext uri="{BB962C8B-B14F-4D97-AF65-F5344CB8AC3E}">
        <p14:creationId xmlns:p14="http://schemas.microsoft.com/office/powerpoint/2010/main" val="206626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1181245C-59B1-4EAC-B480-103D0F10AB31}"/>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5BD6B1BE-E095-443A-AAFF-E7B885D3EB2F}"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366510"/>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chemeClr val="tx1">
                <a:lumMod val="75000"/>
                <a:lumOff val="25000"/>
              </a:schemeClr>
            </a:outerShdw>
          </a:effectLst>
        </p:spPr>
        <p:txBody>
          <a:bodyPr/>
          <a:lstStyle>
            <a:lvl1pPr>
              <a:defRPr cap="small" baseline="0">
                <a:solidFill>
                  <a:schemeClr val="bg1"/>
                </a:solidFill>
                <a:effectLst/>
              </a:defRPr>
            </a:lvl1pPr>
          </a:lstStyle>
          <a:p>
            <a:r>
              <a:rPr lang="en-US" dirty="0"/>
              <a:t>Click to edit Master title style</a:t>
            </a:r>
          </a:p>
        </p:txBody>
      </p:sp>
      <p:pic>
        <p:nvPicPr>
          <p:cNvPr id="5" name="Picture 4">
            <a:extLst>
              <a:ext uri="{FF2B5EF4-FFF2-40B4-BE49-F238E27FC236}">
                <a16:creationId xmlns:a16="http://schemas.microsoft.com/office/drawing/2014/main" id="{4578C7FE-848D-4662-B4DC-CF9B56828A24}"/>
              </a:ext>
            </a:extLst>
          </p:cNvPr>
          <p:cNvPicPr>
            <a:picLocks noChangeAspect="1"/>
          </p:cNvPicPr>
          <p:nvPr userDrawn="1"/>
        </p:nvPicPr>
        <p:blipFill>
          <a:blip r:embed="rId2"/>
          <a:stretch>
            <a:fillRect/>
          </a:stretch>
        </p:blipFill>
        <p:spPr>
          <a:xfrm>
            <a:off x="10964685" y="101121"/>
            <a:ext cx="1170157" cy="689763"/>
          </a:xfrm>
          <a:prstGeom prst="rect">
            <a:avLst/>
          </a:prstGeom>
        </p:spPr>
      </p:pic>
    </p:spTree>
    <p:extLst>
      <p:ext uri="{BB962C8B-B14F-4D97-AF65-F5344CB8AC3E}">
        <p14:creationId xmlns:p14="http://schemas.microsoft.com/office/powerpoint/2010/main" val="2243995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35293" y="6436659"/>
            <a:ext cx="10956707" cy="421340"/>
          </a:xfrm>
          <a:custGeom>
            <a:avLst/>
            <a:gdLst>
              <a:gd name="connsiteX0" fmla="*/ 0 w 10956707"/>
              <a:gd name="connsiteY0" fmla="*/ 421340 h 421340"/>
              <a:gd name="connsiteX1" fmla="*/ 226546 w 10956707"/>
              <a:gd name="connsiteY1" fmla="*/ 0 h 421340"/>
              <a:gd name="connsiteX2" fmla="*/ 10956707 w 10956707"/>
              <a:gd name="connsiteY2" fmla="*/ 0 h 421340"/>
              <a:gd name="connsiteX3" fmla="*/ 10730161 w 10956707"/>
              <a:gd name="connsiteY3" fmla="*/ 421340 h 421340"/>
              <a:gd name="connsiteX4" fmla="*/ 0 w 10956707"/>
              <a:gd name="connsiteY4" fmla="*/ 421340 h 421340"/>
              <a:gd name="connsiteX0" fmla="*/ 0 w 10956707"/>
              <a:gd name="connsiteY0" fmla="*/ 421340 h 421340"/>
              <a:gd name="connsiteX1" fmla="*/ 226546 w 10956707"/>
              <a:gd name="connsiteY1" fmla="*/ 0 h 421340"/>
              <a:gd name="connsiteX2" fmla="*/ 10956707 w 10956707"/>
              <a:gd name="connsiteY2" fmla="*/ 0 h 421340"/>
              <a:gd name="connsiteX3" fmla="*/ 10956380 w 10956707"/>
              <a:gd name="connsiteY3" fmla="*/ 421340 h 421340"/>
              <a:gd name="connsiteX4" fmla="*/ 0 w 10956707"/>
              <a:gd name="connsiteY4" fmla="*/ 421340 h 4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707" h="421340">
                <a:moveTo>
                  <a:pt x="0" y="421340"/>
                </a:moveTo>
                <a:lnTo>
                  <a:pt x="226546" y="0"/>
                </a:lnTo>
                <a:lnTo>
                  <a:pt x="10956707" y="0"/>
                </a:lnTo>
                <a:lnTo>
                  <a:pt x="10956380" y="421340"/>
                </a:lnTo>
                <a:lnTo>
                  <a:pt x="0" y="421340"/>
                </a:lnTo>
                <a:close/>
              </a:path>
            </a:pathLst>
          </a:custGeom>
          <a:solidFill>
            <a:srgbClr val="7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a:off x="-3735" y="6029324"/>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solidFill>
                  <a:schemeClr val="bg1"/>
                </a:solidFill>
                <a:latin typeface="Century Gothic" panose="020B0502020202020204" pitchFamily="34" charset="0"/>
              </a:defRPr>
            </a:lvl1pPr>
          </a:lstStyle>
          <a:p>
            <a:fld id="{1B5D6FE6-A5EC-4269-8CB8-9EE6C664C8E1}"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solidFill>
                  <a:schemeClr val="bg1"/>
                </a:solidFill>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471285"/>
            <a:ext cx="2712720" cy="365125"/>
          </a:xfrm>
          <a:prstGeom prst="rect">
            <a:avLst/>
          </a:prstGeom>
        </p:spPr>
        <p:txBody>
          <a:bodyPr/>
          <a:lstStyle>
            <a:lvl1pPr algn="r">
              <a:defRPr>
                <a:solidFill>
                  <a:schemeClr val="bg1"/>
                </a:solidFill>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7F0000"/>
            </a:outerShdw>
          </a:effectLst>
        </p:spPr>
        <p:txBody>
          <a:bodyPr/>
          <a:lstStyle>
            <a:lvl1pPr>
              <a:defRPr cap="small" baseline="0">
                <a:solidFill>
                  <a:schemeClr val="tx1">
                    <a:lumMod val="75000"/>
                    <a:lumOff val="25000"/>
                  </a:schemeClr>
                </a:solidFill>
                <a:effectLst/>
              </a:defRPr>
            </a:lvl1pPr>
          </a:lstStyle>
          <a:p>
            <a:r>
              <a:rPr lang="en-US" dirty="0"/>
              <a:t>Click to edit Master title style</a:t>
            </a:r>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75" y="6102760"/>
            <a:ext cx="1209887" cy="712069"/>
          </a:xfrm>
          <a:prstGeom prst="rect">
            <a:avLst/>
          </a:prstGeom>
        </p:spPr>
      </p:pic>
    </p:spTree>
    <p:extLst>
      <p:ext uri="{BB962C8B-B14F-4D97-AF65-F5344CB8AC3E}">
        <p14:creationId xmlns:p14="http://schemas.microsoft.com/office/powerpoint/2010/main" val="244005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942B0582-1F0B-441A-9E4F-4841C3540E39}"/>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11494063" y="6457553"/>
            <a:ext cx="662108" cy="365125"/>
          </a:xfrm>
          <a:prstGeom prst="rect">
            <a:avLst/>
          </a:prstGeom>
        </p:spPr>
        <p:txBody>
          <a:bodyPr/>
          <a:lstStyle>
            <a:lvl1pPr algn="r">
              <a:defRPr>
                <a:solidFill>
                  <a:schemeClr val="bg1"/>
                </a:solidFill>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3B9945"/>
            </a:outerShdw>
          </a:effectLst>
        </p:spPr>
        <p:txBody>
          <a:bodyPr/>
          <a:lstStyle>
            <a:lvl1pPr>
              <a:defRPr cap="small" baseline="0">
                <a:solidFill>
                  <a:srgbClr val="11489C"/>
                </a:solidFill>
                <a:effectLst/>
              </a:defRPr>
            </a:lvl1pPr>
          </a:lstStyle>
          <a:p>
            <a:r>
              <a:rPr lang="en-US" dirty="0"/>
              <a:t>Click to edit Master title style</a:t>
            </a:r>
          </a:p>
        </p:txBody>
      </p:sp>
      <p:sp>
        <p:nvSpPr>
          <p:cNvPr id="5" name="Flowchart: Preparation 4">
            <a:extLst>
              <a:ext uri="{FF2B5EF4-FFF2-40B4-BE49-F238E27FC236}">
                <a16:creationId xmlns:a16="http://schemas.microsoft.com/office/drawing/2014/main" id="{AE0D46AD-6CBE-4F81-8099-13C612A9A8B2}"/>
              </a:ext>
            </a:extLst>
          </p:cNvPr>
          <p:cNvSpPr/>
          <p:nvPr userDrawn="1"/>
        </p:nvSpPr>
        <p:spPr>
          <a:xfrm>
            <a:off x="10051600" y="6017420"/>
            <a:ext cx="1741714" cy="843102"/>
          </a:xfrm>
          <a:prstGeom prst="flowChartPreparation">
            <a:avLst/>
          </a:prstGeom>
          <a:solidFill>
            <a:srgbClr val="11489C"/>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10284176" y="6051465"/>
            <a:ext cx="1209887" cy="799531"/>
          </a:xfrm>
          <a:prstGeom prst="rect">
            <a:avLst/>
          </a:prstGeom>
        </p:spPr>
      </p:pic>
    </p:spTree>
    <p:extLst>
      <p:ext uri="{BB962C8B-B14F-4D97-AF65-F5344CB8AC3E}">
        <p14:creationId xmlns:p14="http://schemas.microsoft.com/office/powerpoint/2010/main" val="2412030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1456194" y="6431897"/>
            <a:ext cx="735804" cy="421340"/>
          </a:xfrm>
          <a:custGeom>
            <a:avLst/>
            <a:gdLst>
              <a:gd name="connsiteX0" fmla="*/ 0 w 10956707"/>
              <a:gd name="connsiteY0" fmla="*/ 421340 h 421340"/>
              <a:gd name="connsiteX1" fmla="*/ 226546 w 10956707"/>
              <a:gd name="connsiteY1" fmla="*/ 0 h 421340"/>
              <a:gd name="connsiteX2" fmla="*/ 10956707 w 10956707"/>
              <a:gd name="connsiteY2" fmla="*/ 0 h 421340"/>
              <a:gd name="connsiteX3" fmla="*/ 10730161 w 10956707"/>
              <a:gd name="connsiteY3" fmla="*/ 421340 h 421340"/>
              <a:gd name="connsiteX4" fmla="*/ 0 w 10956707"/>
              <a:gd name="connsiteY4" fmla="*/ 421340 h 421340"/>
              <a:gd name="connsiteX0" fmla="*/ 0 w 10956707"/>
              <a:gd name="connsiteY0" fmla="*/ 421340 h 421340"/>
              <a:gd name="connsiteX1" fmla="*/ 226546 w 10956707"/>
              <a:gd name="connsiteY1" fmla="*/ 0 h 421340"/>
              <a:gd name="connsiteX2" fmla="*/ 10956707 w 10956707"/>
              <a:gd name="connsiteY2" fmla="*/ 0 h 421340"/>
              <a:gd name="connsiteX3" fmla="*/ 10956380 w 10956707"/>
              <a:gd name="connsiteY3" fmla="*/ 421340 h 421340"/>
              <a:gd name="connsiteX4" fmla="*/ 0 w 10956707"/>
              <a:gd name="connsiteY4" fmla="*/ 421340 h 421340"/>
              <a:gd name="connsiteX0" fmla="*/ 0 w 19924214"/>
              <a:gd name="connsiteY0" fmla="*/ 408640 h 421340"/>
              <a:gd name="connsiteX1" fmla="*/ 9194053 w 19924214"/>
              <a:gd name="connsiteY1" fmla="*/ 0 h 421340"/>
              <a:gd name="connsiteX2" fmla="*/ 19924214 w 19924214"/>
              <a:gd name="connsiteY2" fmla="*/ 0 h 421340"/>
              <a:gd name="connsiteX3" fmla="*/ 19923887 w 19924214"/>
              <a:gd name="connsiteY3" fmla="*/ 421340 h 421340"/>
              <a:gd name="connsiteX4" fmla="*/ 0 w 19924214"/>
              <a:gd name="connsiteY4" fmla="*/ 408640 h 421340"/>
              <a:gd name="connsiteX0" fmla="*/ 0 w 19924214"/>
              <a:gd name="connsiteY0" fmla="*/ 413402 h 421340"/>
              <a:gd name="connsiteX1" fmla="*/ 9194053 w 19924214"/>
              <a:gd name="connsiteY1" fmla="*/ 0 h 421340"/>
              <a:gd name="connsiteX2" fmla="*/ 19924214 w 19924214"/>
              <a:gd name="connsiteY2" fmla="*/ 0 h 421340"/>
              <a:gd name="connsiteX3" fmla="*/ 19923887 w 19924214"/>
              <a:gd name="connsiteY3" fmla="*/ 421340 h 421340"/>
              <a:gd name="connsiteX4" fmla="*/ 0 w 19924214"/>
              <a:gd name="connsiteY4" fmla="*/ 413402 h 421340"/>
              <a:gd name="connsiteX0" fmla="*/ 0 w 19988877"/>
              <a:gd name="connsiteY0" fmla="*/ 418164 h 421340"/>
              <a:gd name="connsiteX1" fmla="*/ 9258716 w 19988877"/>
              <a:gd name="connsiteY1" fmla="*/ 0 h 421340"/>
              <a:gd name="connsiteX2" fmla="*/ 19988877 w 19988877"/>
              <a:gd name="connsiteY2" fmla="*/ 0 h 421340"/>
              <a:gd name="connsiteX3" fmla="*/ 19988550 w 19988877"/>
              <a:gd name="connsiteY3" fmla="*/ 421340 h 421340"/>
              <a:gd name="connsiteX4" fmla="*/ 0 w 19988877"/>
              <a:gd name="connsiteY4" fmla="*/ 418164 h 421340"/>
              <a:gd name="connsiteX0" fmla="*/ 0 w 20247555"/>
              <a:gd name="connsiteY0" fmla="*/ 418164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18164 h 421340"/>
              <a:gd name="connsiteX0" fmla="*/ 0 w 20247555"/>
              <a:gd name="connsiteY0" fmla="*/ 418164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18164 h 421340"/>
              <a:gd name="connsiteX0" fmla="*/ 0 w 20247555"/>
              <a:gd name="connsiteY0" fmla="*/ 420545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20545 h 4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7555" h="421340">
                <a:moveTo>
                  <a:pt x="0" y="420545"/>
                </a:moveTo>
                <a:lnTo>
                  <a:pt x="9517394" y="0"/>
                </a:lnTo>
                <a:lnTo>
                  <a:pt x="20247555" y="0"/>
                </a:lnTo>
                <a:lnTo>
                  <a:pt x="20247228" y="421340"/>
                </a:lnTo>
                <a:lnTo>
                  <a:pt x="0" y="420545"/>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471285"/>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3B9945"/>
            </a:outerShdw>
          </a:effectLst>
        </p:spPr>
        <p:txBody>
          <a:bodyPr/>
          <a:lstStyle>
            <a:lvl1pPr>
              <a:defRPr cap="small" baseline="0">
                <a:solidFill>
                  <a:srgbClr val="11489C"/>
                </a:solidFill>
                <a:effectLst/>
              </a:defRPr>
            </a:lvl1pPr>
          </a:lstStyle>
          <a:p>
            <a:r>
              <a:rPr lang="en-US" dirty="0"/>
              <a:t>Click to edit Master title style</a:t>
            </a:r>
          </a:p>
        </p:txBody>
      </p:sp>
      <p:sp>
        <p:nvSpPr>
          <p:cNvPr id="5" name="Flowchart: Preparation 4">
            <a:extLst>
              <a:ext uri="{FF2B5EF4-FFF2-40B4-BE49-F238E27FC236}">
                <a16:creationId xmlns:a16="http://schemas.microsoft.com/office/drawing/2014/main" id="{AE0D46AD-6CBE-4F81-8099-13C612A9A8B2}"/>
              </a:ext>
            </a:extLst>
          </p:cNvPr>
          <p:cNvSpPr/>
          <p:nvPr userDrawn="1"/>
        </p:nvSpPr>
        <p:spPr>
          <a:xfrm>
            <a:off x="10051600" y="6007895"/>
            <a:ext cx="1741714" cy="843102"/>
          </a:xfrm>
          <a:prstGeom prst="flowChartPreparation">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10284176" y="6051465"/>
            <a:ext cx="1209887" cy="799531"/>
          </a:xfrm>
          <a:prstGeom prst="rect">
            <a:avLst/>
          </a:prstGeom>
        </p:spPr>
      </p:pic>
      <p:sp>
        <p:nvSpPr>
          <p:cNvPr id="10" name="Rectangle 5">
            <a:extLst>
              <a:ext uri="{FF2B5EF4-FFF2-40B4-BE49-F238E27FC236}">
                <a16:creationId xmlns:a16="http://schemas.microsoft.com/office/drawing/2014/main" id="{D491A587-ABD4-4387-99C7-30EBD447B282}"/>
              </a:ext>
            </a:extLst>
          </p:cNvPr>
          <p:cNvSpPr/>
          <p:nvPr userDrawn="1"/>
        </p:nvSpPr>
        <p:spPr>
          <a:xfrm flipH="1">
            <a:off x="-12032" y="6427065"/>
            <a:ext cx="10389394" cy="426102"/>
          </a:xfrm>
          <a:custGeom>
            <a:avLst/>
            <a:gdLst>
              <a:gd name="connsiteX0" fmla="*/ 0 w 10956707"/>
              <a:gd name="connsiteY0" fmla="*/ 421340 h 421340"/>
              <a:gd name="connsiteX1" fmla="*/ 226546 w 10956707"/>
              <a:gd name="connsiteY1" fmla="*/ 0 h 421340"/>
              <a:gd name="connsiteX2" fmla="*/ 10956707 w 10956707"/>
              <a:gd name="connsiteY2" fmla="*/ 0 h 421340"/>
              <a:gd name="connsiteX3" fmla="*/ 10730161 w 10956707"/>
              <a:gd name="connsiteY3" fmla="*/ 421340 h 421340"/>
              <a:gd name="connsiteX4" fmla="*/ 0 w 10956707"/>
              <a:gd name="connsiteY4" fmla="*/ 421340 h 421340"/>
              <a:gd name="connsiteX0" fmla="*/ 0 w 10956707"/>
              <a:gd name="connsiteY0" fmla="*/ 421340 h 421340"/>
              <a:gd name="connsiteX1" fmla="*/ 226546 w 10956707"/>
              <a:gd name="connsiteY1" fmla="*/ 0 h 421340"/>
              <a:gd name="connsiteX2" fmla="*/ 10956707 w 10956707"/>
              <a:gd name="connsiteY2" fmla="*/ 0 h 421340"/>
              <a:gd name="connsiteX3" fmla="*/ 10956380 w 10956707"/>
              <a:gd name="connsiteY3" fmla="*/ 421340 h 421340"/>
              <a:gd name="connsiteX4" fmla="*/ 0 w 10956707"/>
              <a:gd name="connsiteY4" fmla="*/ 421340 h 421340"/>
              <a:gd name="connsiteX0" fmla="*/ 0 w 19924214"/>
              <a:gd name="connsiteY0" fmla="*/ 408640 h 421340"/>
              <a:gd name="connsiteX1" fmla="*/ 9194053 w 19924214"/>
              <a:gd name="connsiteY1" fmla="*/ 0 h 421340"/>
              <a:gd name="connsiteX2" fmla="*/ 19924214 w 19924214"/>
              <a:gd name="connsiteY2" fmla="*/ 0 h 421340"/>
              <a:gd name="connsiteX3" fmla="*/ 19923887 w 19924214"/>
              <a:gd name="connsiteY3" fmla="*/ 421340 h 421340"/>
              <a:gd name="connsiteX4" fmla="*/ 0 w 19924214"/>
              <a:gd name="connsiteY4" fmla="*/ 408640 h 421340"/>
              <a:gd name="connsiteX0" fmla="*/ 0 w 19924214"/>
              <a:gd name="connsiteY0" fmla="*/ 413402 h 421340"/>
              <a:gd name="connsiteX1" fmla="*/ 9194053 w 19924214"/>
              <a:gd name="connsiteY1" fmla="*/ 0 h 421340"/>
              <a:gd name="connsiteX2" fmla="*/ 19924214 w 19924214"/>
              <a:gd name="connsiteY2" fmla="*/ 0 h 421340"/>
              <a:gd name="connsiteX3" fmla="*/ 19923887 w 19924214"/>
              <a:gd name="connsiteY3" fmla="*/ 421340 h 421340"/>
              <a:gd name="connsiteX4" fmla="*/ 0 w 19924214"/>
              <a:gd name="connsiteY4" fmla="*/ 413402 h 421340"/>
              <a:gd name="connsiteX0" fmla="*/ 0 w 19988877"/>
              <a:gd name="connsiteY0" fmla="*/ 418164 h 421340"/>
              <a:gd name="connsiteX1" fmla="*/ 9258716 w 19988877"/>
              <a:gd name="connsiteY1" fmla="*/ 0 h 421340"/>
              <a:gd name="connsiteX2" fmla="*/ 19988877 w 19988877"/>
              <a:gd name="connsiteY2" fmla="*/ 0 h 421340"/>
              <a:gd name="connsiteX3" fmla="*/ 19988550 w 19988877"/>
              <a:gd name="connsiteY3" fmla="*/ 421340 h 421340"/>
              <a:gd name="connsiteX4" fmla="*/ 0 w 19988877"/>
              <a:gd name="connsiteY4" fmla="*/ 418164 h 421340"/>
              <a:gd name="connsiteX0" fmla="*/ 0 w 20247555"/>
              <a:gd name="connsiteY0" fmla="*/ 418164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18164 h 421340"/>
              <a:gd name="connsiteX0" fmla="*/ 0 w 20247555"/>
              <a:gd name="connsiteY0" fmla="*/ 418164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18164 h 421340"/>
              <a:gd name="connsiteX0" fmla="*/ 0 w 20247555"/>
              <a:gd name="connsiteY0" fmla="*/ 420545 h 421340"/>
              <a:gd name="connsiteX1" fmla="*/ 9517394 w 20247555"/>
              <a:gd name="connsiteY1" fmla="*/ 0 h 421340"/>
              <a:gd name="connsiteX2" fmla="*/ 20247555 w 20247555"/>
              <a:gd name="connsiteY2" fmla="*/ 0 h 421340"/>
              <a:gd name="connsiteX3" fmla="*/ 20247228 w 20247555"/>
              <a:gd name="connsiteY3" fmla="*/ 421340 h 421340"/>
              <a:gd name="connsiteX4" fmla="*/ 0 w 20247555"/>
              <a:gd name="connsiteY4" fmla="*/ 420545 h 421340"/>
              <a:gd name="connsiteX0" fmla="*/ 0 w 20247555"/>
              <a:gd name="connsiteY0" fmla="*/ 420545 h 421340"/>
              <a:gd name="connsiteX1" fmla="*/ 5895679 w 20247555"/>
              <a:gd name="connsiteY1" fmla="*/ 71437 h 421340"/>
              <a:gd name="connsiteX2" fmla="*/ 20247555 w 20247555"/>
              <a:gd name="connsiteY2" fmla="*/ 0 h 421340"/>
              <a:gd name="connsiteX3" fmla="*/ 20247228 w 20247555"/>
              <a:gd name="connsiteY3" fmla="*/ 421340 h 421340"/>
              <a:gd name="connsiteX4" fmla="*/ 0 w 20247555"/>
              <a:gd name="connsiteY4" fmla="*/ 420545 h 421340"/>
              <a:gd name="connsiteX0" fmla="*/ 0 w 20247555"/>
              <a:gd name="connsiteY0" fmla="*/ 420545 h 421340"/>
              <a:gd name="connsiteX1" fmla="*/ 512944 w 20247555"/>
              <a:gd name="connsiteY1" fmla="*/ 4762 h 421340"/>
              <a:gd name="connsiteX2" fmla="*/ 20247555 w 20247555"/>
              <a:gd name="connsiteY2" fmla="*/ 0 h 421340"/>
              <a:gd name="connsiteX3" fmla="*/ 20247228 w 20247555"/>
              <a:gd name="connsiteY3" fmla="*/ 421340 h 421340"/>
              <a:gd name="connsiteX4" fmla="*/ 0 w 20247555"/>
              <a:gd name="connsiteY4" fmla="*/ 420545 h 421340"/>
              <a:gd name="connsiteX0" fmla="*/ 0 w 20247555"/>
              <a:gd name="connsiteY0" fmla="*/ 420545 h 421340"/>
              <a:gd name="connsiteX1" fmla="*/ 726566 w 20247555"/>
              <a:gd name="connsiteY1" fmla="*/ 0 h 421340"/>
              <a:gd name="connsiteX2" fmla="*/ 20247555 w 20247555"/>
              <a:gd name="connsiteY2" fmla="*/ 0 h 421340"/>
              <a:gd name="connsiteX3" fmla="*/ 20247228 w 20247555"/>
              <a:gd name="connsiteY3" fmla="*/ 421340 h 421340"/>
              <a:gd name="connsiteX4" fmla="*/ 0 w 20247555"/>
              <a:gd name="connsiteY4" fmla="*/ 420545 h 421340"/>
              <a:gd name="connsiteX0" fmla="*/ 0 w 20247555"/>
              <a:gd name="connsiteY0" fmla="*/ 425307 h 426102"/>
              <a:gd name="connsiteX1" fmla="*/ 680128 w 20247555"/>
              <a:gd name="connsiteY1" fmla="*/ 0 h 426102"/>
              <a:gd name="connsiteX2" fmla="*/ 20247555 w 20247555"/>
              <a:gd name="connsiteY2" fmla="*/ 4762 h 426102"/>
              <a:gd name="connsiteX3" fmla="*/ 20247228 w 20247555"/>
              <a:gd name="connsiteY3" fmla="*/ 426102 h 426102"/>
              <a:gd name="connsiteX4" fmla="*/ 0 w 20247555"/>
              <a:gd name="connsiteY4" fmla="*/ 425307 h 42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7555" h="426102">
                <a:moveTo>
                  <a:pt x="0" y="425307"/>
                </a:moveTo>
                <a:lnTo>
                  <a:pt x="680128" y="0"/>
                </a:lnTo>
                <a:lnTo>
                  <a:pt x="20247555" y="4762"/>
                </a:lnTo>
                <a:lnTo>
                  <a:pt x="20247228" y="426102"/>
                </a:lnTo>
                <a:lnTo>
                  <a:pt x="0" y="425307"/>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433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35293" y="6436659"/>
            <a:ext cx="10956707" cy="421340"/>
          </a:xfrm>
          <a:custGeom>
            <a:avLst/>
            <a:gdLst>
              <a:gd name="connsiteX0" fmla="*/ 0 w 10956707"/>
              <a:gd name="connsiteY0" fmla="*/ 421340 h 421340"/>
              <a:gd name="connsiteX1" fmla="*/ 226546 w 10956707"/>
              <a:gd name="connsiteY1" fmla="*/ 0 h 421340"/>
              <a:gd name="connsiteX2" fmla="*/ 10956707 w 10956707"/>
              <a:gd name="connsiteY2" fmla="*/ 0 h 421340"/>
              <a:gd name="connsiteX3" fmla="*/ 10730161 w 10956707"/>
              <a:gd name="connsiteY3" fmla="*/ 421340 h 421340"/>
              <a:gd name="connsiteX4" fmla="*/ 0 w 10956707"/>
              <a:gd name="connsiteY4" fmla="*/ 421340 h 421340"/>
              <a:gd name="connsiteX0" fmla="*/ 0 w 10956707"/>
              <a:gd name="connsiteY0" fmla="*/ 421340 h 421340"/>
              <a:gd name="connsiteX1" fmla="*/ 226546 w 10956707"/>
              <a:gd name="connsiteY1" fmla="*/ 0 h 421340"/>
              <a:gd name="connsiteX2" fmla="*/ 10956707 w 10956707"/>
              <a:gd name="connsiteY2" fmla="*/ 0 h 421340"/>
              <a:gd name="connsiteX3" fmla="*/ 10956380 w 10956707"/>
              <a:gd name="connsiteY3" fmla="*/ 421340 h 421340"/>
              <a:gd name="connsiteX4" fmla="*/ 0 w 10956707"/>
              <a:gd name="connsiteY4" fmla="*/ 421340 h 42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6707" h="421340">
                <a:moveTo>
                  <a:pt x="0" y="421340"/>
                </a:moveTo>
                <a:lnTo>
                  <a:pt x="226546" y="0"/>
                </a:lnTo>
                <a:lnTo>
                  <a:pt x="10956707" y="0"/>
                </a:lnTo>
                <a:lnTo>
                  <a:pt x="10956380" y="421340"/>
                </a:lnTo>
                <a:lnTo>
                  <a:pt x="0" y="42134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a:off x="0" y="6036892"/>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471285"/>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471285"/>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3B9945"/>
            </a:outerShdw>
          </a:effectLst>
        </p:spPr>
        <p:txBody>
          <a:bodyPr/>
          <a:lstStyle>
            <a:lvl1pPr>
              <a:defRPr cap="small" baseline="0">
                <a:solidFill>
                  <a:srgbClr val="11489C"/>
                </a:solidFill>
                <a:effectLst/>
              </a:defRPr>
            </a:lvl1pPr>
          </a:lstStyle>
          <a:p>
            <a:r>
              <a:rPr lang="en-US" dirty="0"/>
              <a:t>Click to edit Master title style</a:t>
            </a:r>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36407" y="6085013"/>
            <a:ext cx="1209887" cy="799531"/>
          </a:xfrm>
          <a:prstGeom prst="rect">
            <a:avLst/>
          </a:prstGeom>
        </p:spPr>
      </p:pic>
    </p:spTree>
    <p:extLst>
      <p:ext uri="{BB962C8B-B14F-4D97-AF65-F5344CB8AC3E}">
        <p14:creationId xmlns:p14="http://schemas.microsoft.com/office/powerpoint/2010/main" val="204699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C3523DF5-F6EA-4B15-83A4-FF8C773E5751}"/>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CE1DB0FE-D626-4C88-BCEC-0D50CB4ACA9D}"/>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9DAD5889-EE2B-4F78-928D-AC6ED2A47E5A}"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9377680" y="6366510"/>
            <a:ext cx="2712720" cy="365125"/>
          </a:xfrm>
          <a:prstGeom prst="rect">
            <a:avLst/>
          </a:prstGeom>
        </p:spPr>
        <p:txBody>
          <a:bodyPr/>
          <a:lstStyle>
            <a:lvl1pPr algn="r">
              <a:defRPr>
                <a:latin typeface="Century Gothic" panose="020B0502020202020204" pitchFamily="34" charset="0"/>
              </a:defRPr>
            </a:lvl1pPr>
          </a:lstStyle>
          <a:p>
            <a:fld id="{E04F1C5D-E716-43E5-89FA-D15EEF2EE82D}" type="slidenum">
              <a:rPr lang="en-US" smtClean="0"/>
              <a:pPr/>
              <a:t>‹#›</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11489C"/>
            </a:outerShdw>
          </a:effectLst>
        </p:spPr>
        <p:txBody>
          <a:bodyPr/>
          <a:lstStyle>
            <a:lvl1pPr>
              <a:defRPr cap="small" baseline="0">
                <a:solidFill>
                  <a:schemeClr val="bg1"/>
                </a:solidFill>
                <a:effectLst/>
              </a:defRPr>
            </a:lvl1pPr>
          </a:lstStyle>
          <a:p>
            <a:r>
              <a:rPr lang="en-US" dirty="0"/>
              <a:t>Click to edit Master title style</a:t>
            </a:r>
          </a:p>
        </p:txBody>
      </p:sp>
      <p:pic>
        <p:nvPicPr>
          <p:cNvPr id="6" name="Picture 5">
            <a:extLst>
              <a:ext uri="{FF2B5EF4-FFF2-40B4-BE49-F238E27FC236}">
                <a16:creationId xmlns:a16="http://schemas.microsoft.com/office/drawing/2014/main" id="{245EDDDF-815C-433E-A958-2BB9A201A2A0}"/>
              </a:ext>
            </a:extLst>
          </p:cNvPr>
          <p:cNvPicPr>
            <a:picLocks noChangeAspect="1"/>
          </p:cNvPicPr>
          <p:nvPr userDrawn="1"/>
        </p:nvPicPr>
        <p:blipFill>
          <a:blip r:embed="rId2"/>
          <a:stretch>
            <a:fillRect/>
          </a:stretch>
        </p:blipFill>
        <p:spPr>
          <a:xfrm>
            <a:off x="10992626" y="213574"/>
            <a:ext cx="1140711" cy="532332"/>
          </a:xfrm>
          <a:prstGeom prst="rect">
            <a:avLst/>
          </a:prstGeom>
        </p:spPr>
      </p:pic>
    </p:spTree>
    <p:extLst>
      <p:ext uri="{BB962C8B-B14F-4D97-AF65-F5344CB8AC3E}">
        <p14:creationId xmlns:p14="http://schemas.microsoft.com/office/powerpoint/2010/main" val="236084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838200" y="6356350"/>
            <a:ext cx="2743200" cy="365125"/>
          </a:xfrm>
          <a:prstGeom prst="rect">
            <a:avLst/>
          </a:prstGeom>
        </p:spPr>
        <p:txBody>
          <a:bodyPr/>
          <a:lstStyle/>
          <a:p>
            <a:fld id="{F11685D6-BE11-478B-BDD6-C1339CA0AC95}"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
        <p:nvSpPr>
          <p:cNvPr id="5" name="Rectangle 4">
            <a:extLst>
              <a:ext uri="{FF2B5EF4-FFF2-40B4-BE49-F238E27FC236}">
                <a16:creationId xmlns:a16="http://schemas.microsoft.com/office/drawing/2014/main" id="{60092603-3909-49D8-945A-8BF54A5BE3EE}"/>
              </a:ext>
            </a:extLst>
          </p:cNvPr>
          <p:cNvSpPr/>
          <p:nvPr userDrawn="1"/>
        </p:nvSpPr>
        <p:spPr>
          <a:xfrm>
            <a:off x="1" y="0"/>
            <a:ext cx="838200" cy="6858000"/>
          </a:xfrm>
          <a:prstGeom prst="rect">
            <a:avLst/>
          </a:prstGeom>
          <a:solidFill>
            <a:srgbClr val="11489C"/>
          </a:solidFill>
          <a:ln>
            <a:noFill/>
          </a:ln>
          <a:effectLst>
            <a:outerShdw dist="38100" dir="2700000" algn="tl" rotWithShape="0">
              <a:srgbClr val="3B994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347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844-37CB-48AD-AB74-4AD984F49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8ECDA8-4620-476D-95A1-26DBB3821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6AE9-071F-4D57-A1D8-EEB5CB791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7248F5-FAD8-4823-8373-5CFE61A8DE17}"/>
              </a:ext>
            </a:extLst>
          </p:cNvPr>
          <p:cNvSpPr>
            <a:spLocks noGrp="1"/>
          </p:cNvSpPr>
          <p:nvPr>
            <p:ph type="dt" sz="half" idx="10"/>
          </p:nvPr>
        </p:nvSpPr>
        <p:spPr>
          <a:xfrm>
            <a:off x="838200" y="6356350"/>
            <a:ext cx="2743200" cy="365125"/>
          </a:xfrm>
          <a:prstGeom prst="rect">
            <a:avLst/>
          </a:prstGeom>
        </p:spPr>
        <p:txBody>
          <a:bodyPr/>
          <a:lstStyle/>
          <a:p>
            <a:fld id="{90BA5575-CCA2-4490-BC42-CF06B58F356B}" type="datetime1">
              <a:rPr lang="en-US" smtClean="0"/>
              <a:t>1/4/2021</a:t>
            </a:fld>
            <a:endParaRPr lang="en-US"/>
          </a:p>
        </p:txBody>
      </p:sp>
      <p:sp>
        <p:nvSpPr>
          <p:cNvPr id="6" name="Footer Placeholder 5">
            <a:extLst>
              <a:ext uri="{FF2B5EF4-FFF2-40B4-BE49-F238E27FC236}">
                <a16:creationId xmlns:a16="http://schemas.microsoft.com/office/drawing/2014/main" id="{3413ABED-1AB1-49A2-80F5-F7054C459C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38960F-42F9-4DB7-9D73-4E6E7000129B}"/>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404450387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Blank">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942B0582-1F0B-441A-9E4F-4841C3540E39}"/>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rgbClr val="11489C"/>
                </a:solidFill>
                <a:effectLst/>
              </a:defRPr>
            </a:lvl1pPr>
          </a:lstStyle>
          <a:p>
            <a:r>
              <a:rPr lang="en-US" dirty="0"/>
              <a:t>Click to edit Master title style</a:t>
            </a:r>
          </a:p>
        </p:txBody>
      </p:sp>
      <p:grpSp>
        <p:nvGrpSpPr>
          <p:cNvPr id="6" name="Group 5">
            <a:extLst>
              <a:ext uri="{FF2B5EF4-FFF2-40B4-BE49-F238E27FC236}">
                <a16:creationId xmlns:a16="http://schemas.microsoft.com/office/drawing/2014/main" id="{498DD0C3-B56B-45F8-BE45-1044555D496E}"/>
              </a:ext>
            </a:extLst>
          </p:cNvPr>
          <p:cNvGrpSpPr/>
          <p:nvPr userDrawn="1"/>
        </p:nvGrpSpPr>
        <p:grpSpPr>
          <a:xfrm>
            <a:off x="10402128" y="6324600"/>
            <a:ext cx="1091935" cy="528567"/>
            <a:chOff x="10051600" y="6017420"/>
            <a:chExt cx="1741714" cy="843102"/>
          </a:xfrm>
        </p:grpSpPr>
        <p:sp>
          <p:nvSpPr>
            <p:cNvPr id="5" name="Flowchart: Preparation 4">
              <a:extLst>
                <a:ext uri="{FF2B5EF4-FFF2-40B4-BE49-F238E27FC236}">
                  <a16:creationId xmlns:a16="http://schemas.microsoft.com/office/drawing/2014/main" id="{AE0D46AD-6CBE-4F81-8099-13C612A9A8B2}"/>
                </a:ext>
              </a:extLst>
            </p:cNvPr>
            <p:cNvSpPr/>
            <p:nvPr userDrawn="1"/>
          </p:nvSpPr>
          <p:spPr>
            <a:xfrm>
              <a:off x="10051600" y="6017420"/>
              <a:ext cx="1741714" cy="843102"/>
            </a:xfrm>
            <a:prstGeom prst="flowChartPreparation">
              <a:avLst/>
            </a:prstGeom>
            <a:solidFill>
              <a:srgbClr val="11489C"/>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10382254" y="6101839"/>
              <a:ext cx="1080404" cy="713965"/>
            </a:xfrm>
            <a:prstGeom prst="rect">
              <a:avLst/>
            </a:prstGeom>
          </p:spPr>
        </p:pic>
      </p:grpSp>
    </p:spTree>
    <p:extLst>
      <p:ext uri="{BB962C8B-B14F-4D97-AF65-F5344CB8AC3E}">
        <p14:creationId xmlns:p14="http://schemas.microsoft.com/office/powerpoint/2010/main" val="217402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F333-4F5B-42F3-88A0-C534619DA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ACEC98-09C3-4045-8759-6391DA9DF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E27C0-8586-412B-A3CC-4E9E25FBC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E3C38F-6B73-4A7F-B22D-9EFE7D4C012B}"/>
              </a:ext>
            </a:extLst>
          </p:cNvPr>
          <p:cNvSpPr>
            <a:spLocks noGrp="1"/>
          </p:cNvSpPr>
          <p:nvPr>
            <p:ph type="dt" sz="half" idx="10"/>
          </p:nvPr>
        </p:nvSpPr>
        <p:spPr>
          <a:xfrm>
            <a:off x="838200" y="6356350"/>
            <a:ext cx="2743200" cy="365125"/>
          </a:xfrm>
          <a:prstGeom prst="rect">
            <a:avLst/>
          </a:prstGeom>
        </p:spPr>
        <p:txBody>
          <a:bodyPr/>
          <a:lstStyle/>
          <a:p>
            <a:fld id="{196D055C-8626-471C-BC4C-92516978E002}" type="datetime1">
              <a:rPr lang="en-US" smtClean="0"/>
              <a:t>1/4/2021</a:t>
            </a:fld>
            <a:endParaRPr lang="en-US"/>
          </a:p>
        </p:txBody>
      </p:sp>
      <p:sp>
        <p:nvSpPr>
          <p:cNvPr id="6" name="Footer Placeholder 5">
            <a:extLst>
              <a:ext uri="{FF2B5EF4-FFF2-40B4-BE49-F238E27FC236}">
                <a16:creationId xmlns:a16="http://schemas.microsoft.com/office/drawing/2014/main" id="{B4DA4822-1F84-417C-8A7C-60A53E226D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D07E9A2-D029-4C98-A283-976696BE6FB6}"/>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1523024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165A-BF17-4B70-8399-1EBF695E03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39F0C-E64C-4F89-874A-E0225F5E3C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775BC-96E2-4F01-9364-E76384C30F19}"/>
              </a:ext>
            </a:extLst>
          </p:cNvPr>
          <p:cNvSpPr>
            <a:spLocks noGrp="1"/>
          </p:cNvSpPr>
          <p:nvPr>
            <p:ph type="dt" sz="half" idx="10"/>
          </p:nvPr>
        </p:nvSpPr>
        <p:spPr>
          <a:xfrm>
            <a:off x="838200" y="6356350"/>
            <a:ext cx="2743200" cy="365125"/>
          </a:xfrm>
          <a:prstGeom prst="rect">
            <a:avLst/>
          </a:prstGeom>
        </p:spPr>
        <p:txBody>
          <a:bodyPr/>
          <a:lstStyle/>
          <a:p>
            <a:fld id="{F2E36CFF-0250-4451-A107-B2A7724848BB}" type="datetime1">
              <a:rPr lang="en-US" smtClean="0"/>
              <a:t>1/4/2021</a:t>
            </a:fld>
            <a:endParaRPr lang="en-US"/>
          </a:p>
        </p:txBody>
      </p:sp>
      <p:sp>
        <p:nvSpPr>
          <p:cNvPr id="5" name="Footer Placeholder 4">
            <a:extLst>
              <a:ext uri="{FF2B5EF4-FFF2-40B4-BE49-F238E27FC236}">
                <a16:creationId xmlns:a16="http://schemas.microsoft.com/office/drawing/2014/main" id="{113DAD09-68E0-4C9E-8781-0A4781374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B6770E-AAA3-4A9E-8BDF-6B52F848A901}"/>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385295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0A4CA-501E-47B2-84DF-66B74E2ACB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B13FB-7D2B-4627-9014-772C6E7395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CAED14-B10F-4441-ADFB-72BFE86E4047}"/>
              </a:ext>
            </a:extLst>
          </p:cNvPr>
          <p:cNvSpPr>
            <a:spLocks noGrp="1"/>
          </p:cNvSpPr>
          <p:nvPr>
            <p:ph type="dt" sz="half" idx="10"/>
          </p:nvPr>
        </p:nvSpPr>
        <p:spPr>
          <a:xfrm>
            <a:off x="838200" y="6356350"/>
            <a:ext cx="2743200" cy="365125"/>
          </a:xfrm>
          <a:prstGeom prst="rect">
            <a:avLst/>
          </a:prstGeom>
        </p:spPr>
        <p:txBody>
          <a:bodyPr/>
          <a:lstStyle/>
          <a:p>
            <a:fld id="{1595DFAE-5F8A-4CFC-BA26-698C26415901}" type="datetime1">
              <a:rPr lang="en-US" smtClean="0"/>
              <a:t>1/4/2021</a:t>
            </a:fld>
            <a:endParaRPr lang="en-US"/>
          </a:p>
        </p:txBody>
      </p:sp>
      <p:sp>
        <p:nvSpPr>
          <p:cNvPr id="5" name="Footer Placeholder 4">
            <a:extLst>
              <a:ext uri="{FF2B5EF4-FFF2-40B4-BE49-F238E27FC236}">
                <a16:creationId xmlns:a16="http://schemas.microsoft.com/office/drawing/2014/main" id="{76655AE2-F950-42F5-9A3F-5C49BFBA1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8FB697-5ECA-428E-80DB-6D02E6712FEC}"/>
              </a:ext>
            </a:extLst>
          </p:cNvPr>
          <p:cNvSpPr>
            <a:spLocks noGrp="1"/>
          </p:cNvSpPr>
          <p:nvPr>
            <p:ph type="sldNum" sz="quarter" idx="12"/>
          </p:nvPr>
        </p:nvSpPr>
        <p:spPr>
          <a:xfrm>
            <a:off x="8610600" y="6356350"/>
            <a:ext cx="2743200" cy="365125"/>
          </a:xfrm>
          <a:prstGeom prst="rect">
            <a:avLst/>
          </a:prstGeom>
        </p:spPr>
        <p:txBody>
          <a:bodyPr/>
          <a:lstStyle/>
          <a:p>
            <a:fld id="{E04F1C5D-E716-43E5-89FA-D15EEF2EE82D}" type="slidenum">
              <a:rPr lang="en-US" smtClean="0"/>
              <a:t>‹#›</a:t>
            </a:fld>
            <a:endParaRPr lang="en-US"/>
          </a:p>
        </p:txBody>
      </p:sp>
    </p:spTree>
    <p:extLst>
      <p:ext uri="{BB962C8B-B14F-4D97-AF65-F5344CB8AC3E}">
        <p14:creationId xmlns:p14="http://schemas.microsoft.com/office/powerpoint/2010/main" val="120108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0_Blank">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942B0582-1F0B-441A-9E4F-4841C3540E39}"/>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rgbClr val="11489C"/>
                </a:solidFill>
                <a:effectLst/>
              </a:defRPr>
            </a:lvl1pPr>
          </a:lstStyle>
          <a:p>
            <a:r>
              <a:rPr lang="en-US" dirty="0"/>
              <a:t>Click to edit Master title style</a:t>
            </a:r>
          </a:p>
        </p:txBody>
      </p:sp>
      <p:sp>
        <p:nvSpPr>
          <p:cNvPr id="5" name="Flowchart: Preparation 4">
            <a:extLst>
              <a:ext uri="{FF2B5EF4-FFF2-40B4-BE49-F238E27FC236}">
                <a16:creationId xmlns:a16="http://schemas.microsoft.com/office/drawing/2014/main" id="{AE0D46AD-6CBE-4F81-8099-13C612A9A8B2}"/>
              </a:ext>
            </a:extLst>
          </p:cNvPr>
          <p:cNvSpPr/>
          <p:nvPr userDrawn="1"/>
        </p:nvSpPr>
        <p:spPr>
          <a:xfrm>
            <a:off x="10402128" y="6324600"/>
            <a:ext cx="1091935" cy="528567"/>
          </a:xfrm>
          <a:prstGeom prst="flowChartPreparation">
            <a:avLst/>
          </a:prstGeom>
          <a:solidFill>
            <a:srgbClr val="11489C"/>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a:extLst>
              <a:ext uri="{FF2B5EF4-FFF2-40B4-BE49-F238E27FC236}">
                <a16:creationId xmlns:a16="http://schemas.microsoft.com/office/drawing/2014/main" id="{3F8B220C-825D-422B-9A04-8AA8CDC840D9}"/>
              </a:ext>
            </a:extLst>
          </p:cNvPr>
          <p:cNvPicPr>
            <a:picLocks noChangeAspect="1"/>
          </p:cNvPicPr>
          <p:nvPr userDrawn="1"/>
        </p:nvPicPr>
        <p:blipFill>
          <a:blip r:embed="rId2"/>
          <a:stretch>
            <a:fillRect/>
          </a:stretch>
        </p:blipFill>
        <p:spPr>
          <a:xfrm>
            <a:off x="10623550" y="6438503"/>
            <a:ext cx="662110" cy="308985"/>
          </a:xfrm>
          <a:prstGeom prst="rect">
            <a:avLst/>
          </a:prstGeom>
        </p:spPr>
      </p:pic>
    </p:spTree>
    <p:extLst>
      <p:ext uri="{BB962C8B-B14F-4D97-AF65-F5344CB8AC3E}">
        <p14:creationId xmlns:p14="http://schemas.microsoft.com/office/powerpoint/2010/main" val="1430222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6_Blank">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5">
            <a:extLst>
              <a:ext uri="{FF2B5EF4-FFF2-40B4-BE49-F238E27FC236}">
                <a16:creationId xmlns:a16="http://schemas.microsoft.com/office/drawing/2014/main" id="{942B0582-1F0B-441A-9E4F-4841C3540E39}"/>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471285"/>
            <a:ext cx="2712720" cy="365125"/>
          </a:xfrm>
          <a:prstGeom prst="rect">
            <a:avLst/>
          </a:prstGeom>
        </p:spPr>
        <p:txBody>
          <a:bodyPr/>
          <a:lstStyle>
            <a:lvl1pPr>
              <a:defRPr>
                <a:latin typeface="Century Gothic" panose="020B0502020202020204" pitchFamily="34" charset="0"/>
              </a:defRPr>
            </a:lvl1pPr>
          </a:lstStyle>
          <a:p>
            <a:fld id="{06F8DD97-CB52-4F38-AC4F-27EF22488814}"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E5C6C49C-4927-4A7B-B18D-D4381E562007}"/>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rgbClr val="11489C"/>
                </a:solidFill>
                <a:effectLst/>
              </a:defRPr>
            </a:lvl1pPr>
          </a:lstStyle>
          <a:p>
            <a:r>
              <a:rPr lang="en-US" dirty="0"/>
              <a:t>Click to edit Master title style</a:t>
            </a:r>
          </a:p>
        </p:txBody>
      </p:sp>
      <p:grpSp>
        <p:nvGrpSpPr>
          <p:cNvPr id="7" name="Group 6">
            <a:extLst>
              <a:ext uri="{FF2B5EF4-FFF2-40B4-BE49-F238E27FC236}">
                <a16:creationId xmlns:a16="http://schemas.microsoft.com/office/drawing/2014/main" id="{F674FCC8-A590-45D5-AF5C-2C96CDD7C6E7}"/>
              </a:ext>
            </a:extLst>
          </p:cNvPr>
          <p:cNvGrpSpPr/>
          <p:nvPr userDrawn="1"/>
        </p:nvGrpSpPr>
        <p:grpSpPr>
          <a:xfrm>
            <a:off x="10402126" y="6280088"/>
            <a:ext cx="1091935" cy="1091935"/>
            <a:chOff x="10402126" y="6280088"/>
            <a:chExt cx="1091935" cy="1091935"/>
          </a:xfrm>
        </p:grpSpPr>
        <p:sp>
          <p:nvSpPr>
            <p:cNvPr id="13" name="Chord 12">
              <a:extLst>
                <a:ext uri="{FF2B5EF4-FFF2-40B4-BE49-F238E27FC236}">
                  <a16:creationId xmlns:a16="http://schemas.microsoft.com/office/drawing/2014/main" id="{7C220781-B4D3-4747-8A26-61170D752A15}"/>
                </a:ext>
              </a:extLst>
            </p:cNvPr>
            <p:cNvSpPr/>
            <p:nvPr userDrawn="1"/>
          </p:nvSpPr>
          <p:spPr>
            <a:xfrm>
              <a:off x="10402126" y="6280088"/>
              <a:ext cx="1091935" cy="1091935"/>
            </a:xfrm>
            <a:prstGeom prst="chord">
              <a:avLst>
                <a:gd name="adj1" fmla="val 10472709"/>
                <a:gd name="adj2" fmla="val 327364"/>
              </a:avLst>
            </a:prstGeom>
            <a:solidFill>
              <a:srgbClr val="11489C"/>
            </a:solidFill>
            <a:ln w="254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FD516B8-095A-4617-8213-B05B2686D4CB}"/>
                </a:ext>
              </a:extLst>
            </p:cNvPr>
            <p:cNvPicPr>
              <a:picLocks noChangeAspect="1"/>
            </p:cNvPicPr>
            <p:nvPr userDrawn="1"/>
          </p:nvPicPr>
          <p:blipFill>
            <a:blip r:embed="rId2"/>
            <a:stretch>
              <a:fillRect/>
            </a:stretch>
          </p:blipFill>
          <p:spPr>
            <a:xfrm>
              <a:off x="10517266" y="6353174"/>
              <a:ext cx="888739" cy="523877"/>
            </a:xfrm>
            <a:prstGeom prst="rect">
              <a:avLst/>
            </a:prstGeom>
          </p:spPr>
        </p:pic>
      </p:grpSp>
    </p:spTree>
    <p:extLst>
      <p:ext uri="{BB962C8B-B14F-4D97-AF65-F5344CB8AC3E}">
        <p14:creationId xmlns:p14="http://schemas.microsoft.com/office/powerpoint/2010/main" val="428204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7_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chemeClr val="bg1"/>
                </a:solidFill>
                <a:effectLst/>
              </a:defRPr>
            </a:lvl1pPr>
          </a:lstStyle>
          <a:p>
            <a:r>
              <a:rPr lang="en-US" dirty="0"/>
              <a:t>Click to edit Master title style</a:t>
            </a:r>
          </a:p>
        </p:txBody>
      </p:sp>
      <p:sp>
        <p:nvSpPr>
          <p:cNvPr id="9" name="Rectangle 5">
            <a:extLst>
              <a:ext uri="{FF2B5EF4-FFF2-40B4-BE49-F238E27FC236}">
                <a16:creationId xmlns:a16="http://schemas.microsoft.com/office/drawing/2014/main" id="{9A7376DD-18E6-4FA0-B5D8-4AE756D66AF6}"/>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2">
            <a:extLst>
              <a:ext uri="{FF2B5EF4-FFF2-40B4-BE49-F238E27FC236}">
                <a16:creationId xmlns:a16="http://schemas.microsoft.com/office/drawing/2014/main" id="{989BB87A-4939-4E34-A0C9-56986A8E32D2}"/>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12" name="Slide Number Placeholder 3">
            <a:extLst>
              <a:ext uri="{FF2B5EF4-FFF2-40B4-BE49-F238E27FC236}">
                <a16:creationId xmlns:a16="http://schemas.microsoft.com/office/drawing/2014/main" id="{D526FA75-3F78-4DF1-A6BC-ED0E041B3B39}"/>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pic>
        <p:nvPicPr>
          <p:cNvPr id="17" name="Picture 16">
            <a:extLst>
              <a:ext uri="{FF2B5EF4-FFF2-40B4-BE49-F238E27FC236}">
                <a16:creationId xmlns:a16="http://schemas.microsoft.com/office/drawing/2014/main" id="{43C20D6C-3136-4EE4-8382-B7E192F44FAA}"/>
              </a:ext>
            </a:extLst>
          </p:cNvPr>
          <p:cNvPicPr>
            <a:picLocks noChangeAspect="1"/>
          </p:cNvPicPr>
          <p:nvPr userDrawn="1"/>
        </p:nvPicPr>
        <p:blipFill>
          <a:blip r:embed="rId2"/>
          <a:stretch>
            <a:fillRect/>
          </a:stretch>
        </p:blipFill>
        <p:spPr>
          <a:xfrm>
            <a:off x="11135272" y="180813"/>
            <a:ext cx="865460" cy="597850"/>
          </a:xfrm>
          <a:prstGeom prst="rect">
            <a:avLst/>
          </a:prstGeom>
          <a:effectLst>
            <a:outerShdw dist="25400" dir="2700000" algn="tl" rotWithShape="0">
              <a:srgbClr val="11489C"/>
            </a:outerShdw>
          </a:effectLst>
        </p:spPr>
      </p:pic>
      <p:grpSp>
        <p:nvGrpSpPr>
          <p:cNvPr id="18" name="Group 17">
            <a:extLst>
              <a:ext uri="{FF2B5EF4-FFF2-40B4-BE49-F238E27FC236}">
                <a16:creationId xmlns:a16="http://schemas.microsoft.com/office/drawing/2014/main" id="{DA547A82-13F9-4533-B651-A0182FB54581}"/>
              </a:ext>
            </a:extLst>
          </p:cNvPr>
          <p:cNvGrpSpPr/>
          <p:nvPr userDrawn="1"/>
        </p:nvGrpSpPr>
        <p:grpSpPr>
          <a:xfrm>
            <a:off x="10402128" y="6324600"/>
            <a:ext cx="1091935" cy="528567"/>
            <a:chOff x="10051600" y="6017420"/>
            <a:chExt cx="1741714" cy="843102"/>
          </a:xfrm>
        </p:grpSpPr>
        <p:sp>
          <p:nvSpPr>
            <p:cNvPr id="19" name="Flowchart: Preparation 18">
              <a:extLst>
                <a:ext uri="{FF2B5EF4-FFF2-40B4-BE49-F238E27FC236}">
                  <a16:creationId xmlns:a16="http://schemas.microsoft.com/office/drawing/2014/main" id="{A6ABD2DD-0EA2-45B0-BA8D-884D32D8F54D}"/>
                </a:ext>
              </a:extLst>
            </p:cNvPr>
            <p:cNvSpPr/>
            <p:nvPr userDrawn="1"/>
          </p:nvSpPr>
          <p:spPr>
            <a:xfrm>
              <a:off x="10051600" y="6017420"/>
              <a:ext cx="1741714" cy="843102"/>
            </a:xfrm>
            <a:prstGeom prst="flowChartPreparation">
              <a:avLst/>
            </a:prstGeom>
            <a:solidFill>
              <a:srgbClr val="11489C"/>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0" name="Picture 19">
              <a:extLst>
                <a:ext uri="{FF2B5EF4-FFF2-40B4-BE49-F238E27FC236}">
                  <a16:creationId xmlns:a16="http://schemas.microsoft.com/office/drawing/2014/main" id="{A555B272-23EA-4515-81DF-3620FB934158}"/>
                </a:ext>
              </a:extLst>
            </p:cNvPr>
            <p:cNvPicPr>
              <a:picLocks noChangeAspect="1"/>
            </p:cNvPicPr>
            <p:nvPr userDrawn="1"/>
          </p:nvPicPr>
          <p:blipFill>
            <a:blip r:embed="rId3"/>
            <a:stretch>
              <a:fillRect/>
            </a:stretch>
          </p:blipFill>
          <p:spPr>
            <a:xfrm>
              <a:off x="10382254" y="6101839"/>
              <a:ext cx="1080404" cy="713965"/>
            </a:xfrm>
            <a:prstGeom prst="rect">
              <a:avLst/>
            </a:prstGeom>
          </p:spPr>
        </p:pic>
      </p:grpSp>
    </p:spTree>
    <p:extLst>
      <p:ext uri="{BB962C8B-B14F-4D97-AF65-F5344CB8AC3E}">
        <p14:creationId xmlns:p14="http://schemas.microsoft.com/office/powerpoint/2010/main" val="107888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4ED61CA1-C56B-486D-A412-E3DBF14DC962}"/>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6E382DCC-DA2E-4925-8310-2DA385E14FCD}"/>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sp>
        <p:nvSpPr>
          <p:cNvPr id="3" name="Footer Placeholder 2">
            <a:extLst>
              <a:ext uri="{FF2B5EF4-FFF2-40B4-BE49-F238E27FC236}">
                <a16:creationId xmlns:a16="http://schemas.microsoft.com/office/drawing/2014/main" id="{CDC27BF6-D0F0-4410-8DAA-0AE796BC023D}"/>
              </a:ext>
            </a:extLst>
          </p:cNvPr>
          <p:cNvSpPr>
            <a:spLocks noGrp="1"/>
          </p:cNvSpPr>
          <p:nvPr>
            <p:ph type="ftr" sz="quarter" idx="11"/>
          </p:nvPr>
        </p:nvSpPr>
        <p:spPr>
          <a:xfrm>
            <a:off x="4790440" y="6366510"/>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p:spPr>
        <p:txBody>
          <a:bodyPr/>
          <a:lstStyle>
            <a:lvl1pPr>
              <a:defRPr cap="small" baseline="0">
                <a:solidFill>
                  <a:schemeClr val="bg1"/>
                </a:solidFill>
                <a:effectLst/>
              </a:defRPr>
            </a:lvl1pPr>
          </a:lstStyle>
          <a:p>
            <a:r>
              <a:rPr lang="en-US" dirty="0"/>
              <a:t>Click to edit Master title style</a:t>
            </a:r>
          </a:p>
        </p:txBody>
      </p:sp>
      <p:pic>
        <p:nvPicPr>
          <p:cNvPr id="15" name="Picture 14">
            <a:extLst>
              <a:ext uri="{FF2B5EF4-FFF2-40B4-BE49-F238E27FC236}">
                <a16:creationId xmlns:a16="http://schemas.microsoft.com/office/drawing/2014/main" id="{F3051E7F-29A5-490D-9067-280A5CA0777B}"/>
              </a:ext>
            </a:extLst>
          </p:cNvPr>
          <p:cNvPicPr>
            <a:picLocks noChangeAspect="1"/>
          </p:cNvPicPr>
          <p:nvPr userDrawn="1"/>
        </p:nvPicPr>
        <p:blipFill>
          <a:blip r:embed="rId2"/>
          <a:stretch>
            <a:fillRect/>
          </a:stretch>
        </p:blipFill>
        <p:spPr>
          <a:xfrm>
            <a:off x="10969413" y="109666"/>
            <a:ext cx="1209887" cy="799531"/>
          </a:xfrm>
          <a:prstGeom prst="rect">
            <a:avLst/>
          </a:prstGeom>
        </p:spPr>
      </p:pic>
    </p:spTree>
    <p:extLst>
      <p:ext uri="{BB962C8B-B14F-4D97-AF65-F5344CB8AC3E}">
        <p14:creationId xmlns:p14="http://schemas.microsoft.com/office/powerpoint/2010/main" val="391823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3_Blank">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1C93051-2AC4-4B41-9E38-E1929DB9EFA3}"/>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11489C"/>
            </a:outerShdw>
          </a:effectLst>
        </p:spPr>
        <p:txBody>
          <a:bodyPr/>
          <a:lstStyle>
            <a:lvl1pPr>
              <a:defRPr cap="small" baseline="0">
                <a:solidFill>
                  <a:schemeClr val="bg1"/>
                </a:solidFill>
                <a:effectLst/>
              </a:defRPr>
            </a:lvl1pPr>
          </a:lstStyle>
          <a:p>
            <a:r>
              <a:rPr lang="en-US" dirty="0"/>
              <a:t>Click to edit Master title style</a:t>
            </a:r>
          </a:p>
        </p:txBody>
      </p:sp>
      <p:pic>
        <p:nvPicPr>
          <p:cNvPr id="9" name="Picture 8">
            <a:extLst>
              <a:ext uri="{FF2B5EF4-FFF2-40B4-BE49-F238E27FC236}">
                <a16:creationId xmlns:a16="http://schemas.microsoft.com/office/drawing/2014/main" id="{75846136-B031-4B74-AE60-F9CDF118DFA9}"/>
              </a:ext>
            </a:extLst>
          </p:cNvPr>
          <p:cNvPicPr>
            <a:picLocks noChangeAspect="1"/>
          </p:cNvPicPr>
          <p:nvPr userDrawn="1"/>
        </p:nvPicPr>
        <p:blipFill>
          <a:blip r:embed="rId2"/>
          <a:stretch>
            <a:fillRect/>
          </a:stretch>
        </p:blipFill>
        <p:spPr>
          <a:xfrm>
            <a:off x="10964685" y="101121"/>
            <a:ext cx="1170157" cy="689763"/>
          </a:xfrm>
          <a:prstGeom prst="rect">
            <a:avLst/>
          </a:prstGeom>
        </p:spPr>
      </p:pic>
      <p:sp>
        <p:nvSpPr>
          <p:cNvPr id="18" name="Footer Placeholder 2">
            <a:extLst>
              <a:ext uri="{FF2B5EF4-FFF2-40B4-BE49-F238E27FC236}">
                <a16:creationId xmlns:a16="http://schemas.microsoft.com/office/drawing/2014/main" id="{1715ECBC-C417-4D69-8B30-9151477F048E}"/>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19" name="Slide Number Placeholder 3">
            <a:extLst>
              <a:ext uri="{FF2B5EF4-FFF2-40B4-BE49-F238E27FC236}">
                <a16:creationId xmlns:a16="http://schemas.microsoft.com/office/drawing/2014/main" id="{3274FCA2-B80B-4C97-B668-88FCE6504F86}"/>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grpSp>
        <p:nvGrpSpPr>
          <p:cNvPr id="20" name="Group 19">
            <a:extLst>
              <a:ext uri="{FF2B5EF4-FFF2-40B4-BE49-F238E27FC236}">
                <a16:creationId xmlns:a16="http://schemas.microsoft.com/office/drawing/2014/main" id="{0A7EBB9C-43EA-44B1-972D-21EE38A6DBF4}"/>
              </a:ext>
            </a:extLst>
          </p:cNvPr>
          <p:cNvGrpSpPr/>
          <p:nvPr userDrawn="1"/>
        </p:nvGrpSpPr>
        <p:grpSpPr>
          <a:xfrm>
            <a:off x="10402128" y="6324600"/>
            <a:ext cx="1091935" cy="528567"/>
            <a:chOff x="10051600" y="6017420"/>
            <a:chExt cx="1741714" cy="843102"/>
          </a:xfrm>
        </p:grpSpPr>
        <p:sp>
          <p:nvSpPr>
            <p:cNvPr id="21" name="Flowchart: Preparation 20">
              <a:extLst>
                <a:ext uri="{FF2B5EF4-FFF2-40B4-BE49-F238E27FC236}">
                  <a16:creationId xmlns:a16="http://schemas.microsoft.com/office/drawing/2014/main" id="{567382F2-5979-4D07-A0FB-A267BA133C2A}"/>
                </a:ext>
              </a:extLst>
            </p:cNvPr>
            <p:cNvSpPr/>
            <p:nvPr userDrawn="1"/>
          </p:nvSpPr>
          <p:spPr>
            <a:xfrm>
              <a:off x="10051600" y="6017420"/>
              <a:ext cx="1741714" cy="843102"/>
            </a:xfrm>
            <a:prstGeom prst="flowChartPreparation">
              <a:avLst/>
            </a:prstGeom>
            <a:solidFill>
              <a:srgbClr val="11489C"/>
            </a:solidFill>
            <a:ln w="254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2" name="Picture 21">
              <a:extLst>
                <a:ext uri="{FF2B5EF4-FFF2-40B4-BE49-F238E27FC236}">
                  <a16:creationId xmlns:a16="http://schemas.microsoft.com/office/drawing/2014/main" id="{40951D07-79DD-417D-BDDE-5149CFBA9185}"/>
                </a:ext>
              </a:extLst>
            </p:cNvPr>
            <p:cNvPicPr>
              <a:picLocks noChangeAspect="1"/>
            </p:cNvPicPr>
            <p:nvPr userDrawn="1"/>
          </p:nvPicPr>
          <p:blipFill>
            <a:blip r:embed="rId3"/>
            <a:stretch>
              <a:fillRect/>
            </a:stretch>
          </p:blipFill>
          <p:spPr>
            <a:xfrm>
              <a:off x="10382254" y="6101839"/>
              <a:ext cx="1080404" cy="713965"/>
            </a:xfrm>
            <a:prstGeom prst="rect">
              <a:avLst/>
            </a:prstGeom>
          </p:spPr>
        </p:pic>
      </p:grpSp>
    </p:spTree>
    <p:extLst>
      <p:ext uri="{BB962C8B-B14F-4D97-AF65-F5344CB8AC3E}">
        <p14:creationId xmlns:p14="http://schemas.microsoft.com/office/powerpoint/2010/main" val="74717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9_Blank">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61C93051-2AC4-4B41-9E38-E1929DB9EFA3}"/>
              </a:ext>
            </a:extLst>
          </p:cNvPr>
          <p:cNvSpPr/>
          <p:nvPr userDrawn="1"/>
        </p:nvSpPr>
        <p:spPr>
          <a:xfrm flipH="1">
            <a:off x="-12032" y="6427065"/>
            <a:ext cx="12204032" cy="426102"/>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799045-E205-49E7-8E73-BDE8B536348F}"/>
              </a:ext>
            </a:extLst>
          </p:cNvPr>
          <p:cNvSpPr/>
          <p:nvPr userDrawn="1"/>
        </p:nvSpPr>
        <p:spPr>
          <a:xfrm>
            <a:off x="-12700" y="65402"/>
            <a:ext cx="10956707" cy="828675"/>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317" h="828675">
                <a:moveTo>
                  <a:pt x="0" y="0"/>
                </a:moveTo>
                <a:lnTo>
                  <a:pt x="8790317" y="0"/>
                </a:lnTo>
                <a:lnTo>
                  <a:pt x="8607744" y="414850"/>
                </a:lnTo>
                <a:lnTo>
                  <a:pt x="8790317" y="828675"/>
                </a:lnTo>
                <a:lnTo>
                  <a:pt x="0" y="828675"/>
                </a:lnTo>
                <a:lnTo>
                  <a:pt x="0" y="0"/>
                </a:lnTo>
                <a:close/>
              </a:path>
            </a:pathLst>
          </a:cu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5">
            <a:extLst>
              <a:ext uri="{FF2B5EF4-FFF2-40B4-BE49-F238E27FC236}">
                <a16:creationId xmlns:a16="http://schemas.microsoft.com/office/drawing/2014/main" id="{0C433539-3698-4608-BABE-C4BC6E99FA1A}"/>
              </a:ext>
            </a:extLst>
          </p:cNvPr>
          <p:cNvSpPr/>
          <p:nvPr userDrawn="1"/>
        </p:nvSpPr>
        <p:spPr>
          <a:xfrm rot="10800000">
            <a:off x="10759589" y="65400"/>
            <a:ext cx="1432409" cy="828676"/>
          </a:xfrm>
          <a:custGeom>
            <a:avLst/>
            <a:gdLst>
              <a:gd name="connsiteX0" fmla="*/ 0 w 8790317"/>
              <a:gd name="connsiteY0" fmla="*/ 0 h 828675"/>
              <a:gd name="connsiteX1" fmla="*/ 8790317 w 8790317"/>
              <a:gd name="connsiteY1" fmla="*/ 0 h 828675"/>
              <a:gd name="connsiteX2" fmla="*/ 8790317 w 8790317"/>
              <a:gd name="connsiteY2" fmla="*/ 828675 h 828675"/>
              <a:gd name="connsiteX3" fmla="*/ 0 w 8790317"/>
              <a:gd name="connsiteY3" fmla="*/ 828675 h 828675"/>
              <a:gd name="connsiteX4" fmla="*/ 0 w 8790317"/>
              <a:gd name="connsiteY4" fmla="*/ 0 h 828675"/>
              <a:gd name="connsiteX0" fmla="*/ 0 w 8790317"/>
              <a:gd name="connsiteY0" fmla="*/ 0 h 828675"/>
              <a:gd name="connsiteX1" fmla="*/ 8790317 w 8790317"/>
              <a:gd name="connsiteY1" fmla="*/ 0 h 828675"/>
              <a:gd name="connsiteX2" fmla="*/ 8781691 w 8790317"/>
              <a:gd name="connsiteY2" fmla="*/ 414068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522899 w 8790317"/>
              <a:gd name="connsiteY2" fmla="*/ 422694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2013 w 8790317"/>
              <a:gd name="connsiteY2" fmla="*/ 395800 h 828675"/>
              <a:gd name="connsiteX3" fmla="*/ 8790317 w 8790317"/>
              <a:gd name="connsiteY3" fmla="*/ 828675 h 828675"/>
              <a:gd name="connsiteX4" fmla="*/ 0 w 8790317"/>
              <a:gd name="connsiteY4" fmla="*/ 828675 h 828675"/>
              <a:gd name="connsiteX5" fmla="*/ 0 w 8790317"/>
              <a:gd name="connsiteY5" fmla="*/ 0 h 828675"/>
              <a:gd name="connsiteX0" fmla="*/ 0 w 8790317"/>
              <a:gd name="connsiteY0" fmla="*/ 0 h 828675"/>
              <a:gd name="connsiteX1" fmla="*/ 8790317 w 8790317"/>
              <a:gd name="connsiteY1" fmla="*/ 0 h 828675"/>
              <a:gd name="connsiteX2" fmla="*/ 8607744 w 8790317"/>
              <a:gd name="connsiteY2" fmla="*/ 414850 h 828675"/>
              <a:gd name="connsiteX3" fmla="*/ 8790317 w 8790317"/>
              <a:gd name="connsiteY3" fmla="*/ 828675 h 828675"/>
              <a:gd name="connsiteX4" fmla="*/ 0 w 8790317"/>
              <a:gd name="connsiteY4" fmla="*/ 828675 h 828675"/>
              <a:gd name="connsiteX5" fmla="*/ 0 w 8790317"/>
              <a:gd name="connsiteY5" fmla="*/ 0 h 828675"/>
              <a:gd name="connsiteX0" fmla="*/ 0 w 10407020"/>
              <a:gd name="connsiteY0" fmla="*/ 0 h 828675"/>
              <a:gd name="connsiteX1" fmla="*/ 8790317 w 10407020"/>
              <a:gd name="connsiteY1" fmla="*/ 0 h 828675"/>
              <a:gd name="connsiteX2" fmla="*/ 10407020 w 10407020"/>
              <a:gd name="connsiteY2" fmla="*/ 414850 h 828675"/>
              <a:gd name="connsiteX3" fmla="*/ 8790317 w 10407020"/>
              <a:gd name="connsiteY3" fmla="*/ 828675 h 828675"/>
              <a:gd name="connsiteX4" fmla="*/ 0 w 10407020"/>
              <a:gd name="connsiteY4" fmla="*/ 828675 h 828675"/>
              <a:gd name="connsiteX5" fmla="*/ 0 w 10407020"/>
              <a:gd name="connsiteY5" fmla="*/ 0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020" h="828675">
                <a:moveTo>
                  <a:pt x="0" y="0"/>
                </a:moveTo>
                <a:lnTo>
                  <a:pt x="8790317" y="0"/>
                </a:lnTo>
                <a:lnTo>
                  <a:pt x="10407020" y="414850"/>
                </a:lnTo>
                <a:lnTo>
                  <a:pt x="8790317" y="828675"/>
                </a:lnTo>
                <a:lnTo>
                  <a:pt x="0" y="828675"/>
                </a:lnTo>
                <a:lnTo>
                  <a:pt x="0" y="0"/>
                </a:lnTo>
                <a:close/>
              </a:path>
            </a:pathLst>
          </a:cu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F99C1540-4024-4051-9BDB-A917784B43BC}"/>
              </a:ext>
            </a:extLst>
          </p:cNvPr>
          <p:cNvSpPr>
            <a:spLocks noGrp="1"/>
          </p:cNvSpPr>
          <p:nvPr>
            <p:ph type="dt" sz="half" idx="10"/>
          </p:nvPr>
        </p:nvSpPr>
        <p:spPr>
          <a:xfrm>
            <a:off x="1625600" y="6366510"/>
            <a:ext cx="2712720" cy="365125"/>
          </a:xfrm>
          <a:prstGeom prst="rect">
            <a:avLst/>
          </a:prstGeom>
        </p:spPr>
        <p:txBody>
          <a:bodyPr/>
          <a:lstStyle>
            <a:lvl1pPr>
              <a:defRPr>
                <a:latin typeface="Century Gothic" panose="020B0502020202020204" pitchFamily="34" charset="0"/>
              </a:defRPr>
            </a:lvl1pPr>
          </a:lstStyle>
          <a:p>
            <a:fld id="{A58BCAAF-7A8E-4EA8-ABAF-AF33D78B77DA}" type="datetime1">
              <a:rPr lang="en-US" smtClean="0"/>
              <a:t>1/4/2021</a:t>
            </a:fld>
            <a:endParaRPr lang="en-US"/>
          </a:p>
        </p:txBody>
      </p:sp>
      <p:sp>
        <p:nvSpPr>
          <p:cNvPr id="11" name="Title 1">
            <a:extLst>
              <a:ext uri="{FF2B5EF4-FFF2-40B4-BE49-F238E27FC236}">
                <a16:creationId xmlns:a16="http://schemas.microsoft.com/office/drawing/2014/main" id="{0F0CFE99-82AD-4B5A-AEF0-9BC75AA5632C}"/>
              </a:ext>
            </a:extLst>
          </p:cNvPr>
          <p:cNvSpPr>
            <a:spLocks noGrp="1"/>
          </p:cNvSpPr>
          <p:nvPr>
            <p:ph type="title"/>
          </p:nvPr>
        </p:nvSpPr>
        <p:spPr>
          <a:xfrm>
            <a:off x="294639" y="65404"/>
            <a:ext cx="10419863" cy="828675"/>
          </a:xfrm>
          <a:effectLst>
            <a:outerShdw dist="25400" dir="2700000" algn="tl" rotWithShape="0">
              <a:srgbClr val="11489C"/>
            </a:outerShdw>
          </a:effectLst>
        </p:spPr>
        <p:txBody>
          <a:bodyPr/>
          <a:lstStyle>
            <a:lvl1pPr>
              <a:defRPr cap="small" baseline="0">
                <a:solidFill>
                  <a:schemeClr val="bg1"/>
                </a:solidFill>
                <a:effectLst/>
              </a:defRPr>
            </a:lvl1pPr>
          </a:lstStyle>
          <a:p>
            <a:r>
              <a:rPr lang="en-US" dirty="0"/>
              <a:t>Click to edit Master title style</a:t>
            </a:r>
          </a:p>
        </p:txBody>
      </p:sp>
      <p:pic>
        <p:nvPicPr>
          <p:cNvPr id="9" name="Picture 8">
            <a:extLst>
              <a:ext uri="{FF2B5EF4-FFF2-40B4-BE49-F238E27FC236}">
                <a16:creationId xmlns:a16="http://schemas.microsoft.com/office/drawing/2014/main" id="{75846136-B031-4B74-AE60-F9CDF118DFA9}"/>
              </a:ext>
            </a:extLst>
          </p:cNvPr>
          <p:cNvPicPr>
            <a:picLocks noChangeAspect="1"/>
          </p:cNvPicPr>
          <p:nvPr userDrawn="1"/>
        </p:nvPicPr>
        <p:blipFill>
          <a:blip r:embed="rId2"/>
          <a:stretch>
            <a:fillRect/>
          </a:stretch>
        </p:blipFill>
        <p:spPr>
          <a:xfrm>
            <a:off x="10964685" y="101121"/>
            <a:ext cx="1170157" cy="689763"/>
          </a:xfrm>
          <a:prstGeom prst="rect">
            <a:avLst/>
          </a:prstGeom>
        </p:spPr>
      </p:pic>
      <p:sp>
        <p:nvSpPr>
          <p:cNvPr id="18" name="Footer Placeholder 2">
            <a:extLst>
              <a:ext uri="{FF2B5EF4-FFF2-40B4-BE49-F238E27FC236}">
                <a16:creationId xmlns:a16="http://schemas.microsoft.com/office/drawing/2014/main" id="{1715ECBC-C417-4D69-8B30-9151477F048E}"/>
              </a:ext>
            </a:extLst>
          </p:cNvPr>
          <p:cNvSpPr>
            <a:spLocks noGrp="1"/>
          </p:cNvSpPr>
          <p:nvPr>
            <p:ph type="ftr" sz="quarter" idx="11"/>
          </p:nvPr>
        </p:nvSpPr>
        <p:spPr>
          <a:xfrm>
            <a:off x="6451600" y="6457553"/>
            <a:ext cx="3950526" cy="365125"/>
          </a:xfrm>
          <a:prstGeom prst="rect">
            <a:avLst/>
          </a:prstGeom>
        </p:spPr>
        <p:txBody>
          <a:bodyPr anchor="ctr"/>
          <a:lstStyle>
            <a:lvl1pPr algn="r">
              <a:defRPr sz="2400">
                <a:solidFill>
                  <a:schemeClr val="bg1"/>
                </a:solidFill>
                <a:latin typeface="Century Gothic" panose="020B0502020202020204" pitchFamily="34" charset="0"/>
              </a:defRPr>
            </a:lvl1pPr>
          </a:lstStyle>
          <a:p>
            <a:endParaRPr lang="en-US" dirty="0"/>
          </a:p>
        </p:txBody>
      </p:sp>
      <p:sp>
        <p:nvSpPr>
          <p:cNvPr id="19" name="Slide Number Placeholder 3">
            <a:extLst>
              <a:ext uri="{FF2B5EF4-FFF2-40B4-BE49-F238E27FC236}">
                <a16:creationId xmlns:a16="http://schemas.microsoft.com/office/drawing/2014/main" id="{3274FCA2-B80B-4C97-B668-88FCE6504F86}"/>
              </a:ext>
            </a:extLst>
          </p:cNvPr>
          <p:cNvSpPr>
            <a:spLocks noGrp="1"/>
          </p:cNvSpPr>
          <p:nvPr>
            <p:ph type="sldNum" sz="quarter" idx="12"/>
          </p:nvPr>
        </p:nvSpPr>
        <p:spPr>
          <a:xfrm>
            <a:off x="11494061" y="6457553"/>
            <a:ext cx="662110" cy="365125"/>
          </a:xfrm>
          <a:prstGeom prst="rect">
            <a:avLst/>
          </a:prstGeom>
        </p:spPr>
        <p:txBody>
          <a:bodyPr anchor="ctr"/>
          <a:lstStyle>
            <a:lvl1pPr algn="r">
              <a:defRPr sz="2400">
                <a:solidFill>
                  <a:schemeClr val="bg1"/>
                </a:solidFill>
                <a:latin typeface="Century Gothic" panose="020B0502020202020204" pitchFamily="34" charset="0"/>
              </a:defRPr>
            </a:lvl1pPr>
          </a:lstStyle>
          <a:p>
            <a:pPr algn="ctr"/>
            <a:fld id="{E04F1C5D-E716-43E5-89FA-D15EEF2EE82D}" type="slidenum">
              <a:rPr lang="en-US" smtClean="0"/>
              <a:pPr algn="ctr"/>
              <a:t>‹#›</a:t>
            </a:fld>
            <a:endParaRPr lang="en-US" dirty="0"/>
          </a:p>
        </p:txBody>
      </p:sp>
    </p:spTree>
    <p:extLst>
      <p:ext uri="{BB962C8B-B14F-4D97-AF65-F5344CB8AC3E}">
        <p14:creationId xmlns:p14="http://schemas.microsoft.com/office/powerpoint/2010/main" val="398630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7FC91A1-BD6C-45B1-9E2A-FE5D79A25B39}"/>
              </a:ext>
            </a:extLst>
          </p:cNvPr>
          <p:cNvSpPr/>
          <p:nvPr userDrawn="1"/>
        </p:nvSpPr>
        <p:spPr>
          <a:xfrm>
            <a:off x="581026" y="-3385"/>
            <a:ext cx="828674" cy="1325558"/>
          </a:xfrm>
          <a:prstGeom prst="rect">
            <a:avLst/>
          </a:prstGeom>
          <a:solidFill>
            <a:srgbClr val="3B994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C5DC26D-7DB5-4216-AE8E-815E8A64590A}"/>
              </a:ext>
            </a:extLst>
          </p:cNvPr>
          <p:cNvSpPr>
            <a:spLocks noGrp="1"/>
          </p:cNvSpPr>
          <p:nvPr>
            <p:ph type="title"/>
          </p:nvPr>
        </p:nvSpPr>
        <p:spPr>
          <a:xfrm>
            <a:off x="1571624" y="-3390"/>
            <a:ext cx="10515600" cy="1325563"/>
          </a:xfrm>
          <a:prstGeom prst="rect">
            <a:avLst/>
          </a:prstGeom>
          <a:effectLst>
            <a:outerShdw dist="25400" dir="2700000" algn="tl" rotWithShape="0">
              <a:srgbClr val="3B9945"/>
            </a:outerShdw>
          </a:effectLst>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A96D1A-ECFA-4F5E-B205-79847A094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5" name="Straight Connector 34">
            <a:extLst>
              <a:ext uri="{FF2B5EF4-FFF2-40B4-BE49-F238E27FC236}">
                <a16:creationId xmlns:a16="http://schemas.microsoft.com/office/drawing/2014/main" id="{16463F81-8758-41A7-8638-0AAFCCD54CC8}"/>
              </a:ext>
            </a:extLst>
          </p:cNvPr>
          <p:cNvCxnSpPr>
            <a:cxnSpLocks/>
          </p:cNvCxnSpPr>
          <p:nvPr userDrawn="1"/>
        </p:nvCxnSpPr>
        <p:spPr>
          <a:xfrm>
            <a:off x="838200" y="6235701"/>
            <a:ext cx="11353800" cy="0"/>
          </a:xfrm>
          <a:prstGeom prst="line">
            <a:avLst/>
          </a:prstGeom>
          <a:ln w="76200">
            <a:solidFill>
              <a:srgbClr val="11489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D0FA18-B27B-4EBD-85EA-47D9EA226806}"/>
              </a:ext>
            </a:extLst>
          </p:cNvPr>
          <p:cNvCxnSpPr>
            <a:cxnSpLocks/>
          </p:cNvCxnSpPr>
          <p:nvPr userDrawn="1"/>
        </p:nvCxnSpPr>
        <p:spPr>
          <a:xfrm>
            <a:off x="838200" y="6296026"/>
            <a:ext cx="11353800" cy="0"/>
          </a:xfrm>
          <a:prstGeom prst="line">
            <a:avLst/>
          </a:prstGeom>
          <a:ln w="38100">
            <a:solidFill>
              <a:srgbClr val="3B9945"/>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6482923-1EEC-48A2-B582-FE0ED818822B}"/>
              </a:ext>
            </a:extLst>
          </p:cNvPr>
          <p:cNvSpPr/>
          <p:nvPr userDrawn="1"/>
        </p:nvSpPr>
        <p:spPr>
          <a:xfrm>
            <a:off x="657225" y="-3385"/>
            <a:ext cx="676275" cy="1241627"/>
          </a:xfrm>
          <a:prstGeom prst="rect">
            <a:avLst/>
          </a:prstGeom>
          <a:solidFill>
            <a:srgbClr val="11489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F10A8E2-9356-4F70-8980-F71503CF5A44}"/>
              </a:ext>
            </a:extLst>
          </p:cNvPr>
          <p:cNvGrpSpPr/>
          <p:nvPr userDrawn="1"/>
        </p:nvGrpSpPr>
        <p:grpSpPr>
          <a:xfrm>
            <a:off x="605222" y="812590"/>
            <a:ext cx="780279" cy="758029"/>
            <a:chOff x="5013959" y="5557013"/>
            <a:chExt cx="2164081" cy="2164080"/>
          </a:xfrm>
        </p:grpSpPr>
        <p:sp>
          <p:nvSpPr>
            <p:cNvPr id="53" name="Chord 52">
              <a:extLst>
                <a:ext uri="{FF2B5EF4-FFF2-40B4-BE49-F238E27FC236}">
                  <a16:creationId xmlns:a16="http://schemas.microsoft.com/office/drawing/2014/main" id="{A91157DF-D406-4DC0-991E-DE6837402A80}"/>
                </a:ext>
              </a:extLst>
            </p:cNvPr>
            <p:cNvSpPr/>
            <p:nvPr userDrawn="1"/>
          </p:nvSpPr>
          <p:spPr>
            <a:xfrm>
              <a:off x="5013959" y="5557013"/>
              <a:ext cx="2164081" cy="2164080"/>
            </a:xfrm>
            <a:prstGeom prst="chord">
              <a:avLst>
                <a:gd name="adj1" fmla="val 10802471"/>
                <a:gd name="adj2" fmla="val 41158"/>
              </a:avLst>
            </a:prstGeom>
            <a:solidFill>
              <a:srgbClr val="3B99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C32578C9-19FF-4260-BE46-5B613E636205}"/>
                </a:ext>
              </a:extLst>
            </p:cNvPr>
            <p:cNvGrpSpPr/>
            <p:nvPr userDrawn="1"/>
          </p:nvGrpSpPr>
          <p:grpSpPr>
            <a:xfrm>
              <a:off x="5061715" y="5601410"/>
              <a:ext cx="2068570" cy="2068569"/>
              <a:chOff x="5078904" y="-64597"/>
              <a:chExt cx="2068570" cy="2068569"/>
            </a:xfrm>
          </p:grpSpPr>
          <p:sp>
            <p:nvSpPr>
              <p:cNvPr id="56" name="Chord 55">
                <a:extLst>
                  <a:ext uri="{FF2B5EF4-FFF2-40B4-BE49-F238E27FC236}">
                    <a16:creationId xmlns:a16="http://schemas.microsoft.com/office/drawing/2014/main" id="{D35FA065-DCAA-4B35-92D8-7E53B15C2179}"/>
                  </a:ext>
                </a:extLst>
              </p:cNvPr>
              <p:cNvSpPr/>
              <p:nvPr userDrawn="1"/>
            </p:nvSpPr>
            <p:spPr>
              <a:xfrm>
                <a:off x="5078904" y="-64597"/>
                <a:ext cx="2068569" cy="2068569"/>
              </a:xfrm>
              <a:prstGeom prst="chord">
                <a:avLst>
                  <a:gd name="adj1" fmla="val 10633310"/>
                  <a:gd name="adj2" fmla="val 1778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3D167BD-936D-4F34-B94D-147B0C29869B}"/>
                  </a:ext>
                </a:extLst>
              </p:cNvPr>
              <p:cNvSpPr/>
              <p:nvPr userDrawn="1"/>
            </p:nvSpPr>
            <p:spPr>
              <a:xfrm>
                <a:off x="5078904" y="998318"/>
                <a:ext cx="2068570" cy="193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a:extLst>
                <a:ext uri="{FF2B5EF4-FFF2-40B4-BE49-F238E27FC236}">
                  <a16:creationId xmlns:a16="http://schemas.microsoft.com/office/drawing/2014/main" id="{C59AAED4-A9B4-47DE-8533-A2C6F8BC948B}"/>
                </a:ext>
              </a:extLst>
            </p:cNvPr>
            <p:cNvPicPr>
              <a:picLocks noChangeAspect="1"/>
            </p:cNvPicPr>
            <p:nvPr userDrawn="1"/>
          </p:nvPicPr>
          <p:blipFill>
            <a:blip r:embed="rId34"/>
            <a:stretch>
              <a:fillRect/>
            </a:stretch>
          </p:blipFill>
          <p:spPr>
            <a:xfrm>
              <a:off x="5050328" y="5638911"/>
              <a:ext cx="2091341" cy="1241949"/>
            </a:xfrm>
            <a:prstGeom prst="rect">
              <a:avLst/>
            </a:prstGeom>
          </p:spPr>
        </p:pic>
      </p:grpSp>
    </p:spTree>
    <p:extLst>
      <p:ext uri="{BB962C8B-B14F-4D97-AF65-F5344CB8AC3E}">
        <p14:creationId xmlns:p14="http://schemas.microsoft.com/office/powerpoint/2010/main" val="2741340758"/>
      </p:ext>
    </p:extLst>
  </p:cSld>
  <p:clrMap bg1="lt1" tx1="dk1" bg2="lt2" tx2="dk2" accent1="accent1" accent2="accent2" accent3="accent3" accent4="accent4" accent5="accent5" accent6="accent6" hlink="hlink" folHlink="folHlink"/>
  <p:sldLayoutIdLst>
    <p:sldLayoutId id="2147483703" r:id="rId1"/>
    <p:sldLayoutId id="2147483717" r:id="rId2"/>
    <p:sldLayoutId id="2147483729" r:id="rId3"/>
    <p:sldLayoutId id="2147483734" r:id="rId4"/>
    <p:sldLayoutId id="2147483730" r:id="rId5"/>
    <p:sldLayoutId id="2147483731" r:id="rId6"/>
    <p:sldLayoutId id="2147483716" r:id="rId7"/>
    <p:sldLayoutId id="2147483727" r:id="rId8"/>
    <p:sldLayoutId id="2147483733" r:id="rId9"/>
    <p:sldLayoutId id="2147483732" r:id="rId10"/>
    <p:sldLayoutId id="2147483728" r:id="rId11"/>
    <p:sldLayoutId id="2147483724" r:id="rId12"/>
    <p:sldLayoutId id="2147483714" r:id="rId13"/>
    <p:sldLayoutId id="2147483704" r:id="rId14"/>
    <p:sldLayoutId id="2147483705" r:id="rId15"/>
    <p:sldLayoutId id="2147483706" r:id="rId16"/>
    <p:sldLayoutId id="2147483707" r:id="rId17"/>
    <p:sldLayoutId id="2147483708" r:id="rId18"/>
    <p:sldLayoutId id="2147483709" r:id="rId19"/>
    <p:sldLayoutId id="2147483720" r:id="rId20"/>
    <p:sldLayoutId id="2147483721" r:id="rId21"/>
    <p:sldLayoutId id="2147483722" r:id="rId22"/>
    <p:sldLayoutId id="2147483723" r:id="rId23"/>
    <p:sldLayoutId id="2147483719" r:id="rId24"/>
    <p:sldLayoutId id="2147483726" r:id="rId25"/>
    <p:sldLayoutId id="2147483725" r:id="rId26"/>
    <p:sldLayoutId id="2147483718" r:id="rId27"/>
    <p:sldLayoutId id="2147483715" r:id="rId28"/>
    <p:sldLayoutId id="2147483710" r:id="rId29"/>
    <p:sldLayoutId id="2147483711" r:id="rId30"/>
    <p:sldLayoutId id="2147483712" r:id="rId31"/>
    <p:sldLayoutId id="2147483713" r:id="rId32"/>
  </p:sldLayoutIdLst>
  <p:hf hdr="0" ftr="0" dt="0"/>
  <p:txStyles>
    <p:titleStyle>
      <a:lvl1pPr algn="l" defTabSz="914400" rtl="0" eaLnBrk="1" latinLnBrk="0" hangingPunct="1">
        <a:lnSpc>
          <a:spcPct val="90000"/>
        </a:lnSpc>
        <a:spcBef>
          <a:spcPct val="0"/>
        </a:spcBef>
        <a:buNone/>
        <a:defRPr sz="4400" kern="1200" cap="small" baseline="0">
          <a:solidFill>
            <a:srgbClr val="11489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5.svg"/><Relationship Id="rId3" Type="http://schemas.openxmlformats.org/officeDocument/2006/relationships/image" Target="../media/image34.png"/><Relationship Id="rId7" Type="http://schemas.openxmlformats.org/officeDocument/2006/relationships/image" Target="../media/image25.sv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2.png"/><Relationship Id="rId1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44.svg"/><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43.png"/><Relationship Id="rId10" Type="http://schemas.openxmlformats.org/officeDocument/2006/relationships/image" Target="../media/image27.svg"/><Relationship Id="rId4" Type="http://schemas.openxmlformats.org/officeDocument/2006/relationships/image" Target="../media/image42.svg"/><Relationship Id="rId9" Type="http://schemas.openxmlformats.org/officeDocument/2006/relationships/image" Target="../media/image26.png"/><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2.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60.png"/><Relationship Id="rId21" Type="http://schemas.openxmlformats.org/officeDocument/2006/relationships/image" Target="../media/image12.png"/><Relationship Id="rId7" Type="http://schemas.openxmlformats.org/officeDocument/2006/relationships/image" Target="../media/image63.jpeg"/><Relationship Id="rId12" Type="http://schemas.openxmlformats.org/officeDocument/2006/relationships/image" Target="../media/image33.png"/><Relationship Id="rId17" Type="http://schemas.openxmlformats.org/officeDocument/2006/relationships/image" Target="../media/image26.png"/><Relationship Id="rId2" Type="http://schemas.openxmlformats.org/officeDocument/2006/relationships/notesSlide" Target="../notesSlides/notesSlide20.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62.gif"/><Relationship Id="rId11" Type="http://schemas.microsoft.com/office/2007/relationships/hdphoto" Target="../media/hdphoto2.wdp"/><Relationship Id="rId5" Type="http://schemas.openxmlformats.org/officeDocument/2006/relationships/image" Target="../media/image61.png"/><Relationship Id="rId15" Type="http://schemas.openxmlformats.org/officeDocument/2006/relationships/image" Target="../media/image24.png"/><Relationship Id="rId23" Type="http://schemas.openxmlformats.org/officeDocument/2006/relationships/image" Target="../media/image67.png"/><Relationship Id="rId10" Type="http://schemas.openxmlformats.org/officeDocument/2006/relationships/image" Target="../media/image66.pn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65.jpeg"/><Relationship Id="rId14" Type="http://schemas.openxmlformats.org/officeDocument/2006/relationships/image" Target="../media/image23.svg"/><Relationship Id="rId22" Type="http://schemas.openxmlformats.org/officeDocument/2006/relationships/image" Target="../media/image35.sv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68.png"/><Relationship Id="rId21"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image" Target="../media/image6.png"/><Relationship Id="rId17" Type="http://schemas.openxmlformats.org/officeDocument/2006/relationships/image" Target="../media/image26.png"/><Relationship Id="rId2" Type="http://schemas.openxmlformats.org/officeDocument/2006/relationships/notesSlide" Target="../notesSlides/notesSlide2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5" Type="http://schemas.openxmlformats.org/officeDocument/2006/relationships/image" Target="../media/image24.png"/><Relationship Id="rId23" Type="http://schemas.openxmlformats.org/officeDocument/2006/relationships/image" Target="../media/image75.png"/><Relationship Id="rId10" Type="http://schemas.openxmlformats.org/officeDocument/2006/relationships/image" Target="../media/image73.png"/><Relationship Id="rId19" Type="http://schemas.openxmlformats.org/officeDocument/2006/relationships/image" Target="../media/image28.png"/><Relationship Id="rId4" Type="http://schemas.openxmlformats.org/officeDocument/2006/relationships/image" Target="../media/image69.png"/><Relationship Id="rId9" Type="http://schemas.openxmlformats.org/officeDocument/2006/relationships/image" Target="../media/image60.png"/><Relationship Id="rId14" Type="http://schemas.openxmlformats.org/officeDocument/2006/relationships/image" Target="../media/image23.svg"/><Relationship Id="rId22" Type="http://schemas.openxmlformats.org/officeDocument/2006/relationships/image" Target="../media/image35.svg"/></Relationships>
</file>

<file path=ppt/slides/_rels/slide3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0.png"/><Relationship Id="rId3" Type="http://schemas.openxmlformats.org/officeDocument/2006/relationships/image" Target="../media/image76.png"/><Relationship Id="rId7" Type="http://schemas.openxmlformats.org/officeDocument/2006/relationships/image" Target="../media/image26.png"/><Relationship Id="rId12" Type="http://schemas.openxmlformats.org/officeDocument/2006/relationships/image" Target="../media/image78.png"/><Relationship Id="rId17" Type="http://schemas.openxmlformats.org/officeDocument/2006/relationships/image" Target="../media/image35.svg"/><Relationship Id="rId2" Type="http://schemas.openxmlformats.org/officeDocument/2006/relationships/notesSlide" Target="../notesSlides/notesSlide22.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77.png"/><Relationship Id="rId5" Type="http://schemas.openxmlformats.org/officeDocument/2006/relationships/image" Target="../media/image24.png"/><Relationship Id="rId15" Type="http://schemas.openxmlformats.org/officeDocument/2006/relationships/image" Target="../media/image6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77.png"/><Relationship Id="rId21" Type="http://schemas.openxmlformats.org/officeDocument/2006/relationships/image" Target="../media/image35.svg"/><Relationship Id="rId7" Type="http://schemas.openxmlformats.org/officeDocument/2006/relationships/image" Target="../media/image84.png"/><Relationship Id="rId12" Type="http://schemas.openxmlformats.org/officeDocument/2006/relationships/image" Target="../media/image76.png"/><Relationship Id="rId17" Type="http://schemas.openxmlformats.org/officeDocument/2006/relationships/image" Target="../media/image27.svg"/><Relationship Id="rId2" Type="http://schemas.openxmlformats.org/officeDocument/2006/relationships/notesSlide" Target="../notesSlides/notesSlide23.xml"/><Relationship Id="rId16" Type="http://schemas.openxmlformats.org/officeDocument/2006/relationships/image" Target="../media/image2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25.svg"/><Relationship Id="rId10" Type="http://schemas.openxmlformats.org/officeDocument/2006/relationships/image" Target="../media/image87.png"/><Relationship Id="rId19" Type="http://schemas.openxmlformats.org/officeDocument/2006/relationships/image" Target="../media/image29.sv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94.svg"/><Relationship Id="rId3" Type="http://schemas.openxmlformats.org/officeDocument/2006/relationships/image" Target="../media/image89.png"/><Relationship Id="rId21" Type="http://schemas.openxmlformats.org/officeDocument/2006/relationships/image" Target="../media/image97.png"/><Relationship Id="rId7" Type="http://schemas.openxmlformats.org/officeDocument/2006/relationships/image" Target="../media/image76.png"/><Relationship Id="rId12" Type="http://schemas.openxmlformats.org/officeDocument/2006/relationships/image" Target="../media/image27.svg"/><Relationship Id="rId17" Type="http://schemas.openxmlformats.org/officeDocument/2006/relationships/image" Target="../media/image93.png"/><Relationship Id="rId2" Type="http://schemas.openxmlformats.org/officeDocument/2006/relationships/notesSlide" Target="../notesSlides/notesSlide24.xml"/><Relationship Id="rId16" Type="http://schemas.openxmlformats.org/officeDocument/2006/relationships/image" Target="../media/image35.svg"/><Relationship Id="rId20" Type="http://schemas.openxmlformats.org/officeDocument/2006/relationships/image" Target="../media/image96.sv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26.png"/><Relationship Id="rId5" Type="http://schemas.openxmlformats.org/officeDocument/2006/relationships/image" Target="../media/image91.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25.svg"/><Relationship Id="rId19"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98.svg"/></Relationships>
</file>

<file path=ppt/slides/_rels/slide3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99.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2.png"/><Relationship Id="rId3" Type="http://schemas.openxmlformats.org/officeDocument/2006/relationships/image" Target="../media/image41.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42.svg"/><Relationship Id="rId9" Type="http://schemas.openxmlformats.org/officeDocument/2006/relationships/image" Target="../media/image26.png"/><Relationship Id="rId14" Type="http://schemas.openxmlformats.org/officeDocument/2006/relationships/image" Target="../media/image35.sv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18" Type="http://schemas.openxmlformats.org/officeDocument/2006/relationships/image" Target="../media/image113.png"/><Relationship Id="rId26" Type="http://schemas.openxmlformats.org/officeDocument/2006/relationships/image" Target="../media/image28.png"/><Relationship Id="rId3" Type="http://schemas.openxmlformats.org/officeDocument/2006/relationships/image" Target="../media/image48.png"/><Relationship Id="rId21" Type="http://schemas.openxmlformats.org/officeDocument/2006/relationships/image" Target="../media/image23.sv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5" Type="http://schemas.openxmlformats.org/officeDocument/2006/relationships/image" Target="../media/image27.svg"/><Relationship Id="rId2" Type="http://schemas.openxmlformats.org/officeDocument/2006/relationships/notesSlide" Target="../notesSlides/notesSlide27.xml"/><Relationship Id="rId16" Type="http://schemas.openxmlformats.org/officeDocument/2006/relationships/image" Target="../media/image111.png"/><Relationship Id="rId20" Type="http://schemas.openxmlformats.org/officeDocument/2006/relationships/image" Target="../media/image22.png"/><Relationship Id="rId29" Type="http://schemas.openxmlformats.org/officeDocument/2006/relationships/image" Target="../media/image35.svg"/><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106.svg"/><Relationship Id="rId24" Type="http://schemas.openxmlformats.org/officeDocument/2006/relationships/image" Target="../media/image26.png"/><Relationship Id="rId5" Type="http://schemas.openxmlformats.org/officeDocument/2006/relationships/chart" Target="../charts/chart1.xml"/><Relationship Id="rId15" Type="http://schemas.openxmlformats.org/officeDocument/2006/relationships/image" Target="../media/image110.svg"/><Relationship Id="rId23" Type="http://schemas.openxmlformats.org/officeDocument/2006/relationships/image" Target="../media/image25.svg"/><Relationship Id="rId28" Type="http://schemas.openxmlformats.org/officeDocument/2006/relationships/image" Target="../media/image12.png"/><Relationship Id="rId10" Type="http://schemas.openxmlformats.org/officeDocument/2006/relationships/image" Target="../media/image105.png"/><Relationship Id="rId19" Type="http://schemas.openxmlformats.org/officeDocument/2006/relationships/image" Target="../media/image114.svg"/><Relationship Id="rId31" Type="http://schemas.openxmlformats.org/officeDocument/2006/relationships/chart" Target="../charts/chart2.xml"/><Relationship Id="rId4" Type="http://schemas.openxmlformats.org/officeDocument/2006/relationships/image" Target="../media/image100.png"/><Relationship Id="rId9" Type="http://schemas.openxmlformats.org/officeDocument/2006/relationships/image" Target="../media/image104.svg"/><Relationship Id="rId14" Type="http://schemas.openxmlformats.org/officeDocument/2006/relationships/image" Target="../media/image109.png"/><Relationship Id="rId22" Type="http://schemas.openxmlformats.org/officeDocument/2006/relationships/image" Target="../media/image24.png"/><Relationship Id="rId27" Type="http://schemas.openxmlformats.org/officeDocument/2006/relationships/image" Target="../media/image29.svg"/><Relationship Id="rId30"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svg"/><Relationship Id="rId18" Type="http://schemas.openxmlformats.org/officeDocument/2006/relationships/image" Target="../media/image113.png"/><Relationship Id="rId26" Type="http://schemas.openxmlformats.org/officeDocument/2006/relationships/image" Target="../media/image27.svg"/><Relationship Id="rId3" Type="http://schemas.openxmlformats.org/officeDocument/2006/relationships/image" Target="../media/image12.png"/><Relationship Id="rId21" Type="http://schemas.openxmlformats.org/officeDocument/2006/relationships/image" Target="../media/image22.png"/><Relationship Id="rId7" Type="http://schemas.openxmlformats.org/officeDocument/2006/relationships/image" Target="../media/image102.svg"/><Relationship Id="rId12" Type="http://schemas.openxmlformats.org/officeDocument/2006/relationships/image" Target="../media/image107.png"/><Relationship Id="rId17" Type="http://schemas.openxmlformats.org/officeDocument/2006/relationships/image" Target="../media/image112.svg"/><Relationship Id="rId25" Type="http://schemas.openxmlformats.org/officeDocument/2006/relationships/image" Target="../media/image26.png"/><Relationship Id="rId2" Type="http://schemas.openxmlformats.org/officeDocument/2006/relationships/notesSlide" Target="../notesSlides/notesSlide28.xml"/><Relationship Id="rId16" Type="http://schemas.openxmlformats.org/officeDocument/2006/relationships/image" Target="../media/image111.png"/><Relationship Id="rId20"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106.svg"/><Relationship Id="rId24" Type="http://schemas.openxmlformats.org/officeDocument/2006/relationships/image" Target="../media/image25.svg"/><Relationship Id="rId5" Type="http://schemas.openxmlformats.org/officeDocument/2006/relationships/image" Target="../media/image48.png"/><Relationship Id="rId15" Type="http://schemas.openxmlformats.org/officeDocument/2006/relationships/image" Target="../media/image110.svg"/><Relationship Id="rId23" Type="http://schemas.openxmlformats.org/officeDocument/2006/relationships/image" Target="../media/image24.png"/><Relationship Id="rId28" Type="http://schemas.openxmlformats.org/officeDocument/2006/relationships/image" Target="../media/image29.svg"/><Relationship Id="rId10" Type="http://schemas.openxmlformats.org/officeDocument/2006/relationships/image" Target="../media/image105.png"/><Relationship Id="rId19" Type="http://schemas.openxmlformats.org/officeDocument/2006/relationships/image" Target="../media/image114.svg"/><Relationship Id="rId4" Type="http://schemas.openxmlformats.org/officeDocument/2006/relationships/image" Target="../media/image35.svg"/><Relationship Id="rId9" Type="http://schemas.openxmlformats.org/officeDocument/2006/relationships/image" Target="../media/image104.svg"/><Relationship Id="rId14" Type="http://schemas.openxmlformats.org/officeDocument/2006/relationships/image" Target="../media/image109.png"/><Relationship Id="rId22" Type="http://schemas.openxmlformats.org/officeDocument/2006/relationships/image" Target="../media/image23.svg"/><Relationship Id="rId27"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17.png"/><Relationship Id="rId11" Type="http://schemas.openxmlformats.org/officeDocument/2006/relationships/image" Target="../media/image26.png"/><Relationship Id="rId5" Type="http://schemas.openxmlformats.org/officeDocument/2006/relationships/image" Target="../media/image116.png"/><Relationship Id="rId15" Type="http://schemas.openxmlformats.org/officeDocument/2006/relationships/image" Target="../media/image48.png"/><Relationship Id="rId10" Type="http://schemas.openxmlformats.org/officeDocument/2006/relationships/image" Target="../media/image25.svg"/><Relationship Id="rId4" Type="http://schemas.openxmlformats.org/officeDocument/2006/relationships/image" Target="../media/image35.svg"/><Relationship Id="rId9" Type="http://schemas.openxmlformats.org/officeDocument/2006/relationships/image" Target="../media/image24.pn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30.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17.png"/><Relationship Id="rId15" Type="http://schemas.openxmlformats.org/officeDocument/2006/relationships/image" Target="../media/image35.svg"/><Relationship Id="rId10" Type="http://schemas.openxmlformats.org/officeDocument/2006/relationships/image" Target="../media/image26.png"/><Relationship Id="rId4" Type="http://schemas.openxmlformats.org/officeDocument/2006/relationships/image" Target="../media/image116.png"/><Relationship Id="rId9" Type="http://schemas.openxmlformats.org/officeDocument/2006/relationships/image" Target="../media/image25.svg"/><Relationship Id="rId1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4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1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20.png"/><Relationship Id="rId21" Type="http://schemas.openxmlformats.org/officeDocument/2006/relationships/image" Target="../media/image33.png"/><Relationship Id="rId7" Type="http://schemas.openxmlformats.org/officeDocument/2006/relationships/image" Target="../media/image124.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32.xml"/><Relationship Id="rId16" Type="http://schemas.openxmlformats.org/officeDocument/2006/relationships/image" Target="../media/image27.svg"/><Relationship Id="rId20" Type="http://schemas.openxmlformats.org/officeDocument/2006/relationships/image" Target="../media/image35.svg"/><Relationship Id="rId1" Type="http://schemas.openxmlformats.org/officeDocument/2006/relationships/slideLayout" Target="../slideLayouts/slideLayout3.xml"/><Relationship Id="rId6" Type="http://schemas.openxmlformats.org/officeDocument/2006/relationships/image" Target="../media/image123.svg"/><Relationship Id="rId11" Type="http://schemas.openxmlformats.org/officeDocument/2006/relationships/image" Target="../media/image22.png"/><Relationship Id="rId5" Type="http://schemas.openxmlformats.org/officeDocument/2006/relationships/image" Target="../media/image122.png"/><Relationship Id="rId15" Type="http://schemas.openxmlformats.org/officeDocument/2006/relationships/image" Target="../media/image26.png"/><Relationship Id="rId10" Type="http://schemas.openxmlformats.org/officeDocument/2006/relationships/image" Target="../media/image127.png"/><Relationship Id="rId19" Type="http://schemas.openxmlformats.org/officeDocument/2006/relationships/image" Target="../media/image12.pn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25.svg"/></Relationships>
</file>

<file path=ppt/slides/_rels/slide44.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24.png"/><Relationship Id="rId18" Type="http://schemas.openxmlformats.org/officeDocument/2006/relationships/image" Target="../media/image29.svg"/><Relationship Id="rId26" Type="http://schemas.openxmlformats.org/officeDocument/2006/relationships/image" Target="../media/image33.png"/><Relationship Id="rId3" Type="http://schemas.openxmlformats.org/officeDocument/2006/relationships/image" Target="../media/image128.png"/><Relationship Id="rId21" Type="http://schemas.openxmlformats.org/officeDocument/2006/relationships/image" Target="../media/image136.png"/><Relationship Id="rId7" Type="http://schemas.openxmlformats.org/officeDocument/2006/relationships/image" Target="../media/image132.png"/><Relationship Id="rId12" Type="http://schemas.openxmlformats.org/officeDocument/2006/relationships/image" Target="../media/image23.svg"/><Relationship Id="rId17" Type="http://schemas.openxmlformats.org/officeDocument/2006/relationships/image" Target="../media/image28.png"/><Relationship Id="rId25" Type="http://schemas.openxmlformats.org/officeDocument/2006/relationships/image" Target="../media/image140.svg"/><Relationship Id="rId2" Type="http://schemas.openxmlformats.org/officeDocument/2006/relationships/notesSlide" Target="../notesSlides/notesSlide33.xml"/><Relationship Id="rId16" Type="http://schemas.openxmlformats.org/officeDocument/2006/relationships/image" Target="../media/image27.svg"/><Relationship Id="rId20" Type="http://schemas.openxmlformats.org/officeDocument/2006/relationships/image" Target="../media/image35.svg"/><Relationship Id="rId1" Type="http://schemas.openxmlformats.org/officeDocument/2006/relationships/slideLayout" Target="../slideLayouts/slideLayout3.xml"/><Relationship Id="rId6" Type="http://schemas.openxmlformats.org/officeDocument/2006/relationships/image" Target="../media/image131.svg"/><Relationship Id="rId11" Type="http://schemas.openxmlformats.org/officeDocument/2006/relationships/image" Target="../media/image22.png"/><Relationship Id="rId24" Type="http://schemas.openxmlformats.org/officeDocument/2006/relationships/image" Target="../media/image139.png"/><Relationship Id="rId5" Type="http://schemas.openxmlformats.org/officeDocument/2006/relationships/image" Target="../media/image130.png"/><Relationship Id="rId15" Type="http://schemas.openxmlformats.org/officeDocument/2006/relationships/image" Target="../media/image26.png"/><Relationship Id="rId23" Type="http://schemas.openxmlformats.org/officeDocument/2006/relationships/image" Target="../media/image138.svg"/><Relationship Id="rId10" Type="http://schemas.openxmlformats.org/officeDocument/2006/relationships/image" Target="../media/image135.svg"/><Relationship Id="rId19" Type="http://schemas.openxmlformats.org/officeDocument/2006/relationships/image" Target="../media/image12.pn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25.svg"/><Relationship Id="rId22" Type="http://schemas.openxmlformats.org/officeDocument/2006/relationships/image" Target="../media/image137.svg"/></Relationships>
</file>

<file path=ppt/slides/_rels/slide45.xml.rels><?xml version="1.0" encoding="UTF-8" standalone="yes"?>
<Relationships xmlns="http://schemas.openxmlformats.org/package/2006/relationships"><Relationship Id="rId8" Type="http://schemas.openxmlformats.org/officeDocument/2006/relationships/image" Target="../media/image145.svg"/><Relationship Id="rId13" Type="http://schemas.openxmlformats.org/officeDocument/2006/relationships/image" Target="../media/image150.png"/><Relationship Id="rId18" Type="http://schemas.openxmlformats.org/officeDocument/2006/relationships/image" Target="../media/image26.png"/><Relationship Id="rId3" Type="http://schemas.openxmlformats.org/officeDocument/2006/relationships/image" Target="../media/image141.png"/><Relationship Id="rId21" Type="http://schemas.openxmlformats.org/officeDocument/2006/relationships/image" Target="../media/image29.svg"/><Relationship Id="rId7" Type="http://schemas.openxmlformats.org/officeDocument/2006/relationships/image" Target="../media/image39.png"/><Relationship Id="rId12" Type="http://schemas.openxmlformats.org/officeDocument/2006/relationships/image" Target="../media/image149.png"/><Relationship Id="rId17" Type="http://schemas.openxmlformats.org/officeDocument/2006/relationships/image" Target="../media/image25.svg"/><Relationship Id="rId2" Type="http://schemas.openxmlformats.org/officeDocument/2006/relationships/notesSlide" Target="../notesSlides/notesSlide34.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4.svg"/><Relationship Id="rId11" Type="http://schemas.openxmlformats.org/officeDocument/2006/relationships/image" Target="../media/image148.png"/><Relationship Id="rId5" Type="http://schemas.openxmlformats.org/officeDocument/2006/relationships/image" Target="../media/image143.png"/><Relationship Id="rId15" Type="http://schemas.openxmlformats.org/officeDocument/2006/relationships/image" Target="../media/image23.svg"/><Relationship Id="rId23" Type="http://schemas.openxmlformats.org/officeDocument/2006/relationships/image" Target="../media/image35.svg"/><Relationship Id="rId10" Type="http://schemas.openxmlformats.org/officeDocument/2006/relationships/image" Target="../media/image147.svg"/><Relationship Id="rId19" Type="http://schemas.openxmlformats.org/officeDocument/2006/relationships/image" Target="../media/image27.svg"/><Relationship Id="rId4" Type="http://schemas.openxmlformats.org/officeDocument/2006/relationships/image" Target="../media/image142.svg"/><Relationship Id="rId9" Type="http://schemas.openxmlformats.org/officeDocument/2006/relationships/image" Target="../media/image146.png"/><Relationship Id="rId14" Type="http://schemas.openxmlformats.org/officeDocument/2006/relationships/image" Target="../media/image22.png"/><Relationship Id="rId22" Type="http://schemas.openxmlformats.org/officeDocument/2006/relationships/image" Target="../media/image12.png"/></Relationships>
</file>

<file path=ppt/slides/_rels/slide4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5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152.png"/><Relationship Id="rId4" Type="http://schemas.openxmlformats.org/officeDocument/2006/relationships/image" Target="../media/image15.svg"/><Relationship Id="rId9" Type="http://schemas.openxmlformats.org/officeDocument/2006/relationships/image" Target="../media/image151.png"/><Relationship Id="rId14" Type="http://schemas.openxmlformats.org/officeDocument/2006/relationships/image" Target="../media/image11.svg"/></Relationships>
</file>

<file path=ppt/slides/_rels/slide4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1.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53.png"/><Relationship Id="rId17" Type="http://schemas.openxmlformats.org/officeDocument/2006/relationships/image" Target="../media/image152.png"/><Relationship Id="rId2" Type="http://schemas.openxmlformats.org/officeDocument/2006/relationships/notesSlide" Target="../notesSlides/notesSlide36.xml"/><Relationship Id="rId16"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23.svg"/><Relationship Id="rId5" Type="http://schemas.openxmlformats.org/officeDocument/2006/relationships/image" Target="../media/image16.png"/><Relationship Id="rId15" Type="http://schemas.openxmlformats.org/officeDocument/2006/relationships/image" Target="../media/image155.svg"/><Relationship Id="rId10" Type="http://schemas.openxmlformats.org/officeDocument/2006/relationships/image" Target="../media/image22.png"/><Relationship Id="rId4" Type="http://schemas.openxmlformats.org/officeDocument/2006/relationships/image" Target="../media/image15.svg"/><Relationship Id="rId9" Type="http://schemas.openxmlformats.org/officeDocument/2006/relationships/image" Target="../media/image151.png"/><Relationship Id="rId14" Type="http://schemas.openxmlformats.org/officeDocument/2006/relationships/image" Target="../media/image154.png"/></Relationships>
</file>

<file path=ppt/slides/_rels/slide4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153.png"/><Relationship Id="rId5" Type="http://schemas.openxmlformats.org/officeDocument/2006/relationships/image" Target="../media/image16.png"/><Relationship Id="rId15" Type="http://schemas.openxmlformats.org/officeDocument/2006/relationships/image" Target="../media/image151.png"/><Relationship Id="rId10" Type="http://schemas.openxmlformats.org/officeDocument/2006/relationships/image" Target="../media/image23.sv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152.png"/></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2.svg"/><Relationship Id="rId7" Type="http://schemas.openxmlformats.org/officeDocument/2006/relationships/image" Target="../media/image145.svg"/><Relationship Id="rId2" Type="http://schemas.openxmlformats.org/officeDocument/2006/relationships/image" Target="../media/image141.png"/><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11.svg"/><Relationship Id="rId5" Type="http://schemas.openxmlformats.org/officeDocument/2006/relationships/image" Target="../media/image144.svg"/><Relationship Id="rId10" Type="http://schemas.openxmlformats.org/officeDocument/2006/relationships/image" Target="../media/image153.png"/><Relationship Id="rId4" Type="http://schemas.openxmlformats.org/officeDocument/2006/relationships/image" Target="../media/image143.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3.png"/><Relationship Id="rId10" Type="http://schemas.openxmlformats.org/officeDocument/2006/relationships/image" Target="../media/image27.sv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svg"/></Relationships>
</file>

<file path=ppt/slides/_rels/slide5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5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5.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5.svg"/><Relationship Id="rId11" Type="http://schemas.openxmlformats.org/officeDocument/2006/relationships/image" Target="../media/image12.png"/><Relationship Id="rId5" Type="http://schemas.openxmlformats.org/officeDocument/2006/relationships/image" Target="../media/image24.png"/><Relationship Id="rId15" Type="http://schemas.openxmlformats.org/officeDocument/2006/relationships/image" Target="../media/image15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157.png"/></Relationships>
</file>

<file path=ppt/slides/_rels/slide51.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80.png"/><Relationship Id="rId7" Type="http://schemas.openxmlformats.org/officeDocument/2006/relationships/image" Target="../media/image141.png"/><Relationship Id="rId12" Type="http://schemas.openxmlformats.org/officeDocument/2006/relationships/image" Target="../media/image163.sv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60.svg"/><Relationship Id="rId11" Type="http://schemas.openxmlformats.org/officeDocument/2006/relationships/image" Target="../media/image39.png"/><Relationship Id="rId5" Type="http://schemas.openxmlformats.org/officeDocument/2006/relationships/image" Target="../media/image159.png"/><Relationship Id="rId10" Type="http://schemas.openxmlformats.org/officeDocument/2006/relationships/image" Target="../media/image162.svg"/><Relationship Id="rId4" Type="http://schemas.openxmlformats.org/officeDocument/2006/relationships/image" Target="../media/image35.svg"/><Relationship Id="rId9" Type="http://schemas.openxmlformats.org/officeDocument/2006/relationships/image" Target="../media/image143.png"/></Relationships>
</file>

<file path=ppt/slides/_rels/slide52.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4.png"/><Relationship Id="rId3" Type="http://schemas.openxmlformats.org/officeDocument/2006/relationships/image" Target="../media/image80.png"/><Relationship Id="rId7" Type="http://schemas.openxmlformats.org/officeDocument/2006/relationships/image" Target="../media/image141.png"/><Relationship Id="rId12" Type="http://schemas.openxmlformats.org/officeDocument/2006/relationships/image" Target="../media/image163.sv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60.svg"/><Relationship Id="rId11" Type="http://schemas.openxmlformats.org/officeDocument/2006/relationships/image" Target="../media/image39.png"/><Relationship Id="rId5" Type="http://schemas.openxmlformats.org/officeDocument/2006/relationships/image" Target="../media/image159.png"/><Relationship Id="rId10" Type="http://schemas.openxmlformats.org/officeDocument/2006/relationships/image" Target="../media/image162.svg"/><Relationship Id="rId4" Type="http://schemas.openxmlformats.org/officeDocument/2006/relationships/image" Target="../media/image35.svg"/><Relationship Id="rId9" Type="http://schemas.openxmlformats.org/officeDocument/2006/relationships/image" Target="../media/image143.png"/><Relationship Id="rId14" Type="http://schemas.openxmlformats.org/officeDocument/2006/relationships/image" Target="../media/image165.png"/></Relationships>
</file>

<file path=ppt/slides/_rels/slide53.xml.rels><?xml version="1.0" encoding="UTF-8" standalone="yes"?>
<Relationships xmlns="http://schemas.openxmlformats.org/package/2006/relationships"><Relationship Id="rId8" Type="http://schemas.openxmlformats.org/officeDocument/2006/relationships/image" Target="../media/image171.svg"/><Relationship Id="rId13" Type="http://schemas.openxmlformats.org/officeDocument/2006/relationships/image" Target="../media/image175.png"/><Relationship Id="rId18" Type="http://schemas.openxmlformats.org/officeDocument/2006/relationships/image" Target="../media/image180.svg"/><Relationship Id="rId3" Type="http://schemas.openxmlformats.org/officeDocument/2006/relationships/image" Target="../media/image166.png"/><Relationship Id="rId7" Type="http://schemas.openxmlformats.org/officeDocument/2006/relationships/image" Target="../media/image170.png"/><Relationship Id="rId12" Type="http://schemas.openxmlformats.org/officeDocument/2006/relationships/image" Target="../media/image174.svg"/><Relationship Id="rId17" Type="http://schemas.openxmlformats.org/officeDocument/2006/relationships/image" Target="../media/image179.png"/><Relationship Id="rId2" Type="http://schemas.openxmlformats.org/officeDocument/2006/relationships/notesSlide" Target="../notesSlides/notesSlide41.xml"/><Relationship Id="rId16" Type="http://schemas.openxmlformats.org/officeDocument/2006/relationships/image" Target="../media/image178.svg"/><Relationship Id="rId20" Type="http://schemas.openxmlformats.org/officeDocument/2006/relationships/image" Target="../media/image182.svg"/><Relationship Id="rId1" Type="http://schemas.openxmlformats.org/officeDocument/2006/relationships/slideLayout" Target="../slideLayouts/slideLayout9.xml"/><Relationship Id="rId6" Type="http://schemas.openxmlformats.org/officeDocument/2006/relationships/image" Target="../media/image169.svg"/><Relationship Id="rId11" Type="http://schemas.openxmlformats.org/officeDocument/2006/relationships/image" Target="../media/image173.png"/><Relationship Id="rId5" Type="http://schemas.openxmlformats.org/officeDocument/2006/relationships/image" Target="../media/image168.png"/><Relationship Id="rId15" Type="http://schemas.openxmlformats.org/officeDocument/2006/relationships/image" Target="../media/image177.png"/><Relationship Id="rId10" Type="http://schemas.openxmlformats.org/officeDocument/2006/relationships/image" Target="../media/image172.png"/><Relationship Id="rId19" Type="http://schemas.openxmlformats.org/officeDocument/2006/relationships/image" Target="../media/image181.png"/><Relationship Id="rId4" Type="http://schemas.openxmlformats.org/officeDocument/2006/relationships/image" Target="../media/image167.svg"/><Relationship Id="rId9" Type="http://schemas.openxmlformats.org/officeDocument/2006/relationships/image" Target="../media/image48.png"/><Relationship Id="rId14" Type="http://schemas.openxmlformats.org/officeDocument/2006/relationships/image" Target="../media/image176.svg"/></Relationships>
</file>

<file path=ppt/slides/_rels/slide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167.svg"/></Relationships>
</file>

<file path=ppt/slides/_rels/slide5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167.svg"/></Relationships>
</file>

<file path=ppt/slides/_rels/slide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85.png"/><Relationship Id="rId4" Type="http://schemas.openxmlformats.org/officeDocument/2006/relationships/image" Target="../media/image184.sv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85.png"/><Relationship Id="rId4" Type="http://schemas.openxmlformats.org/officeDocument/2006/relationships/image" Target="../media/image184.svg"/></Relationships>
</file>

<file path=ppt/slides/_rels/slide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85.png"/><Relationship Id="rId4" Type="http://schemas.openxmlformats.org/officeDocument/2006/relationships/image" Target="../media/image184.svg"/></Relationships>
</file>

<file path=ppt/slides/_rels/slide5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185.png"/><Relationship Id="rId4" Type="http://schemas.openxmlformats.org/officeDocument/2006/relationships/image" Target="../media/image184.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svg"/></Relationships>
</file>

<file path=ppt/slides/_rels/slide6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167.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dcaj-oji@nycourt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5.svg"/><Relationship Id="rId3" Type="http://schemas.openxmlformats.org/officeDocument/2006/relationships/image" Target="../media/image34.png"/><Relationship Id="rId7" Type="http://schemas.openxmlformats.org/officeDocument/2006/relationships/image" Target="../media/image25.sv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6.png"/><Relationship Id="rId18" Type="http://schemas.openxmlformats.org/officeDocument/2006/relationships/image" Target="../media/image40.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5.svg"/><Relationship Id="rId17"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38.svg"/><Relationship Id="rId1" Type="http://schemas.openxmlformats.org/officeDocument/2006/relationships/slideLayout" Target="../slideLayouts/slideLayout3.xml"/><Relationship Id="rId6" Type="http://schemas.openxmlformats.org/officeDocument/2006/relationships/image" Target="../media/image25.svg"/><Relationship Id="rId11" Type="http://schemas.openxmlformats.org/officeDocument/2006/relationships/image" Target="../media/image12.png"/><Relationship Id="rId5" Type="http://schemas.openxmlformats.org/officeDocument/2006/relationships/image" Target="../media/image24.png"/><Relationship Id="rId15" Type="http://schemas.openxmlformats.org/officeDocument/2006/relationships/image" Target="../media/image37.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9104-6149-4F4D-A981-8344FD137CA3}"/>
              </a:ext>
            </a:extLst>
          </p:cNvPr>
          <p:cNvSpPr>
            <a:spLocks noGrp="1"/>
          </p:cNvSpPr>
          <p:nvPr>
            <p:ph type="ctrTitle"/>
          </p:nvPr>
        </p:nvSpPr>
        <p:spPr>
          <a:xfrm>
            <a:off x="102742" y="349321"/>
            <a:ext cx="11950438" cy="2430391"/>
          </a:xfrm>
          <a:effectLst/>
        </p:spPr>
        <p:txBody>
          <a:bodyPr>
            <a:normAutofit/>
          </a:bodyPr>
          <a:lstStyle/>
          <a:p>
            <a:r>
              <a:rPr lang="en-US" dirty="0">
                <a:solidFill>
                  <a:schemeClr val="accent1">
                    <a:lumMod val="75000"/>
                  </a:schemeClr>
                </a:solidFill>
              </a:rPr>
              <a:t>ACCESSING JUSTICE IN 2020 </a:t>
            </a:r>
            <a:br>
              <a:rPr lang="en-US" dirty="0">
                <a:solidFill>
                  <a:schemeClr val="accent1">
                    <a:lumMod val="75000"/>
                  </a:schemeClr>
                </a:solidFill>
              </a:rPr>
            </a:br>
            <a:r>
              <a:rPr lang="en-US" dirty="0">
                <a:solidFill>
                  <a:schemeClr val="accent1">
                    <a:lumMod val="75000"/>
                  </a:schemeClr>
                </a:solidFill>
              </a:rPr>
              <a:t>AND BEYOND</a:t>
            </a:r>
          </a:p>
        </p:txBody>
      </p:sp>
      <p:sp>
        <p:nvSpPr>
          <p:cNvPr id="3" name="Subtitle 2">
            <a:extLst>
              <a:ext uri="{FF2B5EF4-FFF2-40B4-BE49-F238E27FC236}">
                <a16:creationId xmlns:a16="http://schemas.microsoft.com/office/drawing/2014/main" id="{3C4EB32F-0A19-4503-8CAF-65566FC6D067}"/>
              </a:ext>
            </a:extLst>
          </p:cNvPr>
          <p:cNvSpPr>
            <a:spLocks noGrp="1"/>
          </p:cNvSpPr>
          <p:nvPr>
            <p:ph type="subTitle" idx="1"/>
          </p:nvPr>
        </p:nvSpPr>
        <p:spPr>
          <a:xfrm>
            <a:off x="443620" y="3238951"/>
            <a:ext cx="11457160" cy="1655762"/>
          </a:xfrm>
        </p:spPr>
        <p:txBody>
          <a:bodyPr anchor="t">
            <a:normAutofit/>
          </a:bodyPr>
          <a:lstStyle/>
          <a:p>
            <a:endParaRPr lang="en-US" dirty="0"/>
          </a:p>
          <a:p>
            <a:endParaRPr lang="en-US" dirty="0"/>
          </a:p>
        </p:txBody>
      </p:sp>
      <p:pic>
        <p:nvPicPr>
          <p:cNvPr id="9" name="Picture 8">
            <a:extLst>
              <a:ext uri="{FF2B5EF4-FFF2-40B4-BE49-F238E27FC236}">
                <a16:creationId xmlns:a16="http://schemas.microsoft.com/office/drawing/2014/main" id="{4B2A55DB-4F7A-4F92-8DF9-9C9F4CD9DF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2200" y="4702979"/>
            <a:ext cx="2075395" cy="383469"/>
          </a:xfrm>
          <a:prstGeom prst="rect">
            <a:avLst/>
          </a:prstGeom>
        </p:spPr>
      </p:pic>
      <p:sp>
        <p:nvSpPr>
          <p:cNvPr id="5" name="Subtitle 2">
            <a:extLst>
              <a:ext uri="{FF2B5EF4-FFF2-40B4-BE49-F238E27FC236}">
                <a16:creationId xmlns:a16="http://schemas.microsoft.com/office/drawing/2014/main" id="{EF6B4D3B-376C-4B96-B7B8-928DEE560467}"/>
              </a:ext>
            </a:extLst>
          </p:cNvPr>
          <p:cNvSpPr txBox="1">
            <a:spLocks/>
          </p:cNvSpPr>
          <p:nvPr/>
        </p:nvSpPr>
        <p:spPr>
          <a:xfrm>
            <a:off x="596020" y="3391351"/>
            <a:ext cx="11457160"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cap="all" baseline="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Hon. Edwina G. Mendelson</a:t>
            </a:r>
          </a:p>
          <a:p>
            <a:r>
              <a:rPr lang="en-US" sz="2800" dirty="0"/>
              <a:t>Deputy Chief Administrative Judge for Justice Initiatives</a:t>
            </a:r>
          </a:p>
          <a:p>
            <a:endParaRPr lang="en-US" dirty="0"/>
          </a:p>
        </p:txBody>
      </p:sp>
    </p:spTree>
    <p:extLst>
      <p:ext uri="{BB962C8B-B14F-4D97-AF65-F5344CB8AC3E}">
        <p14:creationId xmlns:p14="http://schemas.microsoft.com/office/powerpoint/2010/main" val="3087335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EA0EEF-DA6B-452B-9563-A2C38A7FB2A0}"/>
              </a:ext>
            </a:extLst>
          </p:cNvPr>
          <p:cNvSpPr/>
          <p:nvPr/>
        </p:nvSpPr>
        <p:spPr>
          <a:xfrm>
            <a:off x="400382" y="1964153"/>
            <a:ext cx="3187945" cy="4144366"/>
          </a:xfrm>
          <a:prstGeom prst="roundRect">
            <a:avLst/>
          </a:prstGeom>
          <a:solidFill>
            <a:srgbClr val="320032"/>
          </a:solidFill>
          <a:ln w="38100">
            <a:solidFill>
              <a:srgbClr val="32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6D8CDE8-9CE0-4BB3-A49E-C88F72FD49DB}"/>
              </a:ext>
            </a:extLst>
          </p:cNvPr>
          <p:cNvSpPr/>
          <p:nvPr/>
        </p:nvSpPr>
        <p:spPr>
          <a:xfrm>
            <a:off x="2549237" y="1964152"/>
            <a:ext cx="9198262" cy="4151915"/>
          </a:xfrm>
          <a:prstGeom prst="roundRect">
            <a:avLst>
              <a:gd name="adj" fmla="val 9326"/>
            </a:avLst>
          </a:prstGeom>
          <a:solidFill>
            <a:srgbClr val="66006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E13A9A-1DD8-419E-9400-724BB1C80421}"/>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10</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p:txBody>
          <a:bodyPr/>
          <a:lstStyle/>
          <a:p>
            <a:r>
              <a:rPr lang="en-US" dirty="0"/>
              <a:t>COURT ACCESS</a:t>
            </a:r>
          </a:p>
        </p:txBody>
      </p:sp>
      <p:sp>
        <p:nvSpPr>
          <p:cNvPr id="32" name="TextBox 31">
            <a:extLst>
              <a:ext uri="{FF2B5EF4-FFF2-40B4-BE49-F238E27FC236}">
                <a16:creationId xmlns:a16="http://schemas.microsoft.com/office/drawing/2014/main" id="{87B31E9C-17ED-40DE-8C5E-7CC306692D1B}"/>
              </a:ext>
            </a:extLst>
          </p:cNvPr>
          <p:cNvSpPr txBox="1"/>
          <p:nvPr/>
        </p:nvSpPr>
        <p:spPr>
          <a:xfrm>
            <a:off x="353350" y="801470"/>
            <a:ext cx="11219136" cy="1077218"/>
          </a:xfrm>
          <a:prstGeom prst="rect">
            <a:avLst/>
          </a:prstGeom>
          <a:noFill/>
        </p:spPr>
        <p:txBody>
          <a:bodyPr wrap="square" rtlCol="0">
            <a:spAutoFit/>
          </a:bodyPr>
          <a:lstStyle/>
          <a:p>
            <a:r>
              <a:rPr lang="en-US" sz="3200" dirty="0">
                <a:solidFill>
                  <a:schemeClr val="tx1">
                    <a:lumMod val="75000"/>
                    <a:lumOff val="25000"/>
                  </a:schemeClr>
                </a:solidFill>
                <a:latin typeface="Century Gothic" panose="020B0502020202020204" pitchFamily="34" charset="0"/>
              </a:rPr>
              <a:t>Now, in addition, these court users face an entirely new set of challenges:</a:t>
            </a:r>
            <a:endParaRPr lang="en-US" sz="3200" u="sng" cap="small" dirty="0">
              <a:solidFill>
                <a:schemeClr val="tx1">
                  <a:lumMod val="75000"/>
                  <a:lumOff val="25000"/>
                </a:schemeClr>
              </a:solidFill>
              <a:latin typeface="Century Gothic" panose="020B0502020202020204" pitchFamily="34" charset="0"/>
            </a:endParaRPr>
          </a:p>
        </p:txBody>
      </p:sp>
      <p:sp>
        <p:nvSpPr>
          <p:cNvPr id="33" name="Content Placeholder 13">
            <a:extLst>
              <a:ext uri="{FF2B5EF4-FFF2-40B4-BE49-F238E27FC236}">
                <a16:creationId xmlns:a16="http://schemas.microsoft.com/office/drawing/2014/main" id="{38445482-F221-45D1-92F4-D1A9DC79A9E8}"/>
              </a:ext>
            </a:extLst>
          </p:cNvPr>
          <p:cNvSpPr txBox="1">
            <a:spLocks/>
          </p:cNvSpPr>
          <p:nvPr/>
        </p:nvSpPr>
        <p:spPr>
          <a:xfrm>
            <a:off x="2956313" y="2418883"/>
            <a:ext cx="8616173" cy="3442268"/>
          </a:xfrm>
          <a:prstGeom prst="rect">
            <a:avLst/>
          </a:prstGeom>
          <a:solidFill>
            <a:srgbClr val="660066"/>
          </a:solidFill>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Tx/>
            </a:pPr>
            <a:r>
              <a:rPr lang="en-US" sz="3200" dirty="0">
                <a:solidFill>
                  <a:schemeClr val="bg1"/>
                </a:solidFill>
                <a:latin typeface="Century Gothic" panose="020B0502020202020204" pitchFamily="34" charset="0"/>
                <a:cs typeface="Arial" panose="020B0604020202020204" pitchFamily="34" charset="0"/>
              </a:rPr>
              <a:t>Lack of access to and familiarity with necessary technology</a:t>
            </a:r>
          </a:p>
          <a:p>
            <a:pPr>
              <a:buClrTx/>
            </a:pPr>
            <a:r>
              <a:rPr lang="en-US" sz="3200" dirty="0">
                <a:solidFill>
                  <a:schemeClr val="bg1"/>
                </a:solidFill>
                <a:latin typeface="Century Gothic" panose="020B0502020202020204" pitchFamily="34" charset="0"/>
                <a:cs typeface="Arial" panose="020B0604020202020204" pitchFamily="34" charset="0"/>
              </a:rPr>
              <a:t>Difficulty understanding administrative orders and the definition of essential matters</a:t>
            </a:r>
          </a:p>
          <a:p>
            <a:pPr>
              <a:buClrTx/>
            </a:pPr>
            <a:r>
              <a:rPr lang="en-US" sz="3200" dirty="0">
                <a:solidFill>
                  <a:schemeClr val="bg1"/>
                </a:solidFill>
                <a:latin typeface="Century Gothic" panose="020B0502020202020204" pitchFamily="34" charset="0"/>
                <a:cs typeface="Arial" panose="020B0604020202020204" pitchFamily="34" charset="0"/>
              </a:rPr>
              <a:t>Difficulty keeping up with rapidly evolving court-based procedures</a:t>
            </a:r>
          </a:p>
          <a:p>
            <a:pPr>
              <a:buClrTx/>
            </a:pPr>
            <a:endParaRPr lang="en-US" sz="3200" dirty="0">
              <a:solidFill>
                <a:schemeClr val="bg1"/>
              </a:solidFill>
              <a:latin typeface="Century Gothic" panose="020B0502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D3C7A2B-B975-4233-B520-830EF527A7AC}"/>
              </a:ext>
            </a:extLst>
          </p:cNvPr>
          <p:cNvPicPr>
            <a:picLocks noChangeAspect="1"/>
          </p:cNvPicPr>
          <p:nvPr/>
        </p:nvPicPr>
        <p:blipFill>
          <a:blip r:embed="rId3"/>
          <a:stretch>
            <a:fillRect/>
          </a:stretch>
        </p:blipFill>
        <p:spPr>
          <a:xfrm>
            <a:off x="1003884" y="2135081"/>
            <a:ext cx="1173914" cy="3642691"/>
          </a:xfrm>
          <a:prstGeom prst="rect">
            <a:avLst/>
          </a:prstGeom>
        </p:spPr>
      </p:pic>
      <p:sp>
        <p:nvSpPr>
          <p:cNvPr id="18" name="TextBox 17">
            <a:extLst>
              <a:ext uri="{FF2B5EF4-FFF2-40B4-BE49-F238E27FC236}">
                <a16:creationId xmlns:a16="http://schemas.microsoft.com/office/drawing/2014/main" id="{E59F5F9D-BDA4-4654-A257-1909EE05DB5C}"/>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6" name="Graphic 15" descr="Social network">
            <a:extLst>
              <a:ext uri="{FF2B5EF4-FFF2-40B4-BE49-F238E27FC236}">
                <a16:creationId xmlns:a16="http://schemas.microsoft.com/office/drawing/2014/main" id="{29EB0BE5-068E-4BE9-A838-1756C53497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526" y="6468405"/>
            <a:ext cx="365125" cy="365125"/>
          </a:xfrm>
          <a:prstGeom prst="rect">
            <a:avLst/>
          </a:prstGeom>
          <a:effectLst/>
        </p:spPr>
      </p:pic>
      <p:grpSp>
        <p:nvGrpSpPr>
          <p:cNvPr id="17" name="Group 16">
            <a:extLst>
              <a:ext uri="{FF2B5EF4-FFF2-40B4-BE49-F238E27FC236}">
                <a16:creationId xmlns:a16="http://schemas.microsoft.com/office/drawing/2014/main" id="{1B5389D1-7419-4D97-80A1-5BC4355586CD}"/>
              </a:ext>
            </a:extLst>
          </p:cNvPr>
          <p:cNvGrpSpPr/>
          <p:nvPr/>
        </p:nvGrpSpPr>
        <p:grpSpPr>
          <a:xfrm>
            <a:off x="1101356" y="6468110"/>
            <a:ext cx="251396" cy="365125"/>
            <a:chOff x="7907153" y="3711346"/>
            <a:chExt cx="1092490" cy="1624264"/>
          </a:xfrm>
          <a:solidFill>
            <a:srgbClr val="11489C"/>
          </a:solidFill>
          <a:effectLst/>
        </p:grpSpPr>
        <p:pic>
          <p:nvPicPr>
            <p:cNvPr id="20" name="Graphic 19" descr="Child with balloon">
              <a:extLst>
                <a:ext uri="{FF2B5EF4-FFF2-40B4-BE49-F238E27FC236}">
                  <a16:creationId xmlns:a16="http://schemas.microsoft.com/office/drawing/2014/main" id="{A17EDFBA-9CB0-4ABE-8E66-6CCD04F942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07153" y="3711346"/>
              <a:ext cx="914400" cy="914400"/>
            </a:xfrm>
            <a:prstGeom prst="rect">
              <a:avLst/>
            </a:prstGeom>
            <a:effectLst/>
          </p:spPr>
        </p:pic>
        <p:pic>
          <p:nvPicPr>
            <p:cNvPr id="22" name="Graphic 21" descr="Scales of justice">
              <a:extLst>
                <a:ext uri="{FF2B5EF4-FFF2-40B4-BE49-F238E27FC236}">
                  <a16:creationId xmlns:a16="http://schemas.microsoft.com/office/drawing/2014/main" id="{A9AAF370-E55E-48CB-8B4A-8E62AC681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2294" y="4421210"/>
              <a:ext cx="914400" cy="914400"/>
            </a:xfrm>
            <a:prstGeom prst="rect">
              <a:avLst/>
            </a:prstGeom>
            <a:effectLst/>
          </p:spPr>
        </p:pic>
        <p:pic>
          <p:nvPicPr>
            <p:cNvPr id="23" name="Graphic 22" descr="Gavel">
              <a:extLst>
                <a:ext uri="{FF2B5EF4-FFF2-40B4-BE49-F238E27FC236}">
                  <a16:creationId xmlns:a16="http://schemas.microsoft.com/office/drawing/2014/main" id="{1454B2A8-B54E-4B58-85D9-D1EF6FE5BF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2443" y="4192610"/>
              <a:ext cx="457200" cy="457200"/>
            </a:xfrm>
            <a:prstGeom prst="rect">
              <a:avLst/>
            </a:prstGeom>
            <a:effectLst/>
          </p:spPr>
        </p:pic>
      </p:grpSp>
      <p:pic>
        <p:nvPicPr>
          <p:cNvPr id="30" name="Graphic 29" descr="Court">
            <a:extLst>
              <a:ext uri="{FF2B5EF4-FFF2-40B4-BE49-F238E27FC236}">
                <a16:creationId xmlns:a16="http://schemas.microsoft.com/office/drawing/2014/main" id="{2855E913-6C6A-475F-B547-6C8C9920E7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579" y="6473313"/>
            <a:ext cx="365125" cy="365125"/>
          </a:xfrm>
          <a:prstGeom prst="rect">
            <a:avLst/>
          </a:prstGeom>
          <a:effectLst/>
        </p:spPr>
      </p:pic>
    </p:spTree>
    <p:extLst>
      <p:ext uri="{BB962C8B-B14F-4D97-AF65-F5344CB8AC3E}">
        <p14:creationId xmlns:p14="http://schemas.microsoft.com/office/powerpoint/2010/main" val="260675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153CBB-D6FD-47D7-AF12-40E87F840DFF}"/>
              </a:ext>
            </a:extLst>
          </p:cNvPr>
          <p:cNvSpPr/>
          <p:nvPr/>
        </p:nvSpPr>
        <p:spPr>
          <a:xfrm>
            <a:off x="472953" y="1526741"/>
            <a:ext cx="4930320" cy="4643757"/>
          </a:xfrm>
          <a:prstGeom prst="roundRect">
            <a:avLst/>
          </a:prstGeom>
          <a:solidFill>
            <a:srgbClr val="072045"/>
          </a:solidFill>
          <a:ln w="38100">
            <a:solidFill>
              <a:srgbClr val="072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5B5498-7F54-44D0-A986-F72990B8D433}"/>
              </a:ext>
            </a:extLst>
          </p:cNvPr>
          <p:cNvSpPr txBox="1"/>
          <p:nvPr/>
        </p:nvSpPr>
        <p:spPr>
          <a:xfrm>
            <a:off x="355634" y="798152"/>
            <a:ext cx="11836366" cy="584775"/>
          </a:xfrm>
          <a:prstGeom prst="rect">
            <a:avLst/>
          </a:prstGeom>
          <a:noFill/>
        </p:spPr>
        <p:txBody>
          <a:bodyPr wrap="square" rtlCol="0">
            <a:spAutoFit/>
          </a:bodyPr>
          <a:lstStyle/>
          <a:p>
            <a:r>
              <a:rPr lang="en-US" sz="3200" dirty="0">
                <a:solidFill>
                  <a:schemeClr val="tx1">
                    <a:lumMod val="75000"/>
                    <a:lumOff val="25000"/>
                  </a:schemeClr>
                </a:solidFill>
                <a:latin typeface="Century Gothic" panose="020B0502020202020204" pitchFamily="34" charset="0"/>
              </a:rPr>
              <a:t>To begin addressing these new challenges, OJI developed:</a:t>
            </a:r>
            <a:endParaRPr lang="en-US" sz="3200" u="sng" cap="small" dirty="0">
              <a:solidFill>
                <a:schemeClr val="tx1">
                  <a:lumMod val="75000"/>
                  <a:lumOff val="25000"/>
                </a:schemeClr>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3F6B7414-A6AC-492E-ACCF-6CD68862DD03}"/>
              </a:ext>
            </a:extLst>
          </p:cNvPr>
          <p:cNvSpPr/>
          <p:nvPr/>
        </p:nvSpPr>
        <p:spPr>
          <a:xfrm>
            <a:off x="4128654" y="1526741"/>
            <a:ext cx="7691415" cy="4643757"/>
          </a:xfrm>
          <a:prstGeom prst="roundRect">
            <a:avLst>
              <a:gd name="adj" fmla="val 12192"/>
            </a:avLst>
          </a:prstGeom>
          <a:solidFill>
            <a:srgbClr val="11489C"/>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E13A9A-1DD8-419E-9400-724BB1C80421}"/>
              </a:ext>
            </a:extLst>
          </p:cNvPr>
          <p:cNvSpPr>
            <a:spLocks noGrp="1"/>
          </p:cNvSpPr>
          <p:nvPr>
            <p:ph type="sldNum" sz="quarter" idx="12"/>
          </p:nvPr>
        </p:nvSpPr>
        <p:spPr>
          <a:prstGeom prst="rect">
            <a:avLst/>
          </a:prstGeom>
        </p:spPr>
        <p:txBody>
          <a:bodyPr/>
          <a:lstStyle/>
          <a:p>
            <a:fld id="{E04F1C5D-E716-43E5-89FA-D15EEF2EE82D}" type="slidenum">
              <a:rPr lang="en-US" smtClean="0"/>
              <a:pPr/>
              <a:t>11</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p:txBody>
          <a:bodyPr/>
          <a:lstStyle/>
          <a:p>
            <a:r>
              <a:rPr lang="en-US" dirty="0"/>
              <a:t>COURT ACCESS</a:t>
            </a:r>
          </a:p>
        </p:txBody>
      </p:sp>
      <p:sp>
        <p:nvSpPr>
          <p:cNvPr id="21" name="Content Placeholder 13">
            <a:extLst>
              <a:ext uri="{FF2B5EF4-FFF2-40B4-BE49-F238E27FC236}">
                <a16:creationId xmlns:a16="http://schemas.microsoft.com/office/drawing/2014/main" id="{EF8BEBC4-90FE-4615-A657-42DB09782002}"/>
              </a:ext>
            </a:extLst>
          </p:cNvPr>
          <p:cNvSpPr txBox="1">
            <a:spLocks/>
          </p:cNvSpPr>
          <p:nvPr/>
        </p:nvSpPr>
        <p:spPr>
          <a:xfrm>
            <a:off x="4957191" y="1895160"/>
            <a:ext cx="6611758" cy="4073545"/>
          </a:xfrm>
          <a:prstGeom prst="rect">
            <a:avLst/>
          </a:prstGeom>
          <a:solidFill>
            <a:srgbClr val="11489C"/>
          </a:solidFill>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ClrTx/>
              <a:buNone/>
            </a:pPr>
            <a:r>
              <a:rPr lang="en-US" sz="3600" dirty="0">
                <a:solidFill>
                  <a:schemeClr val="bg1"/>
                </a:solidFill>
                <a:latin typeface="Century Gothic" panose="020B0502020202020204" pitchFamily="34" charset="0"/>
                <a:cs typeface="Arial" panose="020B0604020202020204" pitchFamily="34" charset="0"/>
              </a:rPr>
              <a:t>UNREPRESENTED COURT USERS REPORT</a:t>
            </a:r>
          </a:p>
          <a:p>
            <a:pPr marL="0" indent="0">
              <a:buClrTx/>
              <a:buNone/>
            </a:pPr>
            <a:endParaRPr lang="en-US" sz="3600" dirty="0">
              <a:solidFill>
                <a:schemeClr val="bg1"/>
              </a:solidFill>
              <a:latin typeface="Century Gothic" panose="020B0502020202020204" pitchFamily="34" charset="0"/>
              <a:cs typeface="Arial" panose="020B0604020202020204" pitchFamily="34" charset="0"/>
            </a:endParaRPr>
          </a:p>
          <a:p>
            <a:pPr marL="0" indent="0">
              <a:buClrTx/>
              <a:buNone/>
            </a:pPr>
            <a:r>
              <a:rPr lang="en-US" sz="3600" dirty="0">
                <a:solidFill>
                  <a:schemeClr val="bg1"/>
                </a:solidFill>
                <a:latin typeface="Century Gothic" panose="020B0502020202020204" pitchFamily="34" charset="0"/>
                <a:cs typeface="Arial" panose="020B0604020202020204" pitchFamily="34" charset="0"/>
              </a:rPr>
              <a:t>KNOW BEFORE YOU GO</a:t>
            </a:r>
          </a:p>
          <a:p>
            <a:pPr>
              <a:buClrTx/>
            </a:pPr>
            <a:endParaRPr lang="en-US" sz="3600" dirty="0">
              <a:solidFill>
                <a:schemeClr val="bg1"/>
              </a:solidFill>
              <a:latin typeface="Century Gothic" panose="020B0502020202020204" pitchFamily="34" charset="0"/>
              <a:cs typeface="Arial" panose="020B0604020202020204" pitchFamily="34" charset="0"/>
            </a:endParaRPr>
          </a:p>
          <a:p>
            <a:pPr marL="0" indent="0">
              <a:buClrTx/>
              <a:buNone/>
            </a:pPr>
            <a:r>
              <a:rPr lang="en-US" sz="3600" dirty="0">
                <a:solidFill>
                  <a:schemeClr val="bg1"/>
                </a:solidFill>
                <a:latin typeface="Century Gothic" panose="020B0502020202020204" pitchFamily="34" charset="0"/>
                <a:cs typeface="Arial" panose="020B0604020202020204" pitchFamily="34" charset="0"/>
              </a:rPr>
              <a:t>VIRTUAL RESOURCES AND REMOTE ACCESS PROGRAMS</a:t>
            </a:r>
          </a:p>
        </p:txBody>
      </p:sp>
      <p:pic>
        <p:nvPicPr>
          <p:cNvPr id="23" name="Graphic 22" descr="Questions">
            <a:extLst>
              <a:ext uri="{FF2B5EF4-FFF2-40B4-BE49-F238E27FC236}">
                <a16:creationId xmlns:a16="http://schemas.microsoft.com/office/drawing/2014/main" id="{A6CF8184-ECBF-4B97-968C-D275A9703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050" y="1895160"/>
            <a:ext cx="3878513" cy="3878513"/>
          </a:xfrm>
          <a:prstGeom prst="rect">
            <a:avLst/>
          </a:prstGeom>
          <a:effectLst/>
        </p:spPr>
      </p:pic>
      <p:sp>
        <p:nvSpPr>
          <p:cNvPr id="20" name="TextBox 19">
            <a:extLst>
              <a:ext uri="{FF2B5EF4-FFF2-40B4-BE49-F238E27FC236}">
                <a16:creationId xmlns:a16="http://schemas.microsoft.com/office/drawing/2014/main" id="{BB8FD4A2-93E0-4850-9C3F-5B7A469069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6" name="Graphic 15" descr="Social network">
            <a:extLst>
              <a:ext uri="{FF2B5EF4-FFF2-40B4-BE49-F238E27FC236}">
                <a16:creationId xmlns:a16="http://schemas.microsoft.com/office/drawing/2014/main" id="{CA24AF79-FE23-44C2-8A43-A8B4145666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17" name="Group 16">
            <a:extLst>
              <a:ext uri="{FF2B5EF4-FFF2-40B4-BE49-F238E27FC236}">
                <a16:creationId xmlns:a16="http://schemas.microsoft.com/office/drawing/2014/main" id="{550BC928-A847-42A0-92CD-B5862DCA3E3E}"/>
              </a:ext>
            </a:extLst>
          </p:cNvPr>
          <p:cNvGrpSpPr/>
          <p:nvPr/>
        </p:nvGrpSpPr>
        <p:grpSpPr>
          <a:xfrm>
            <a:off x="1101356" y="6468110"/>
            <a:ext cx="251396" cy="365125"/>
            <a:chOff x="7907153" y="3711346"/>
            <a:chExt cx="1092490" cy="1624264"/>
          </a:xfrm>
          <a:solidFill>
            <a:srgbClr val="11489C"/>
          </a:solidFill>
          <a:effectLst/>
        </p:grpSpPr>
        <p:pic>
          <p:nvPicPr>
            <p:cNvPr id="18" name="Graphic 17" descr="Child with balloon">
              <a:extLst>
                <a:ext uri="{FF2B5EF4-FFF2-40B4-BE49-F238E27FC236}">
                  <a16:creationId xmlns:a16="http://schemas.microsoft.com/office/drawing/2014/main" id="{8795AFDB-909C-49D7-98B7-6493B8F8DF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22" name="Graphic 21" descr="Scales of justice">
              <a:extLst>
                <a:ext uri="{FF2B5EF4-FFF2-40B4-BE49-F238E27FC236}">
                  <a16:creationId xmlns:a16="http://schemas.microsoft.com/office/drawing/2014/main" id="{79CB6879-4F3A-4410-9305-BBBBD56BC9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25" name="Graphic 24" descr="Gavel">
              <a:extLst>
                <a:ext uri="{FF2B5EF4-FFF2-40B4-BE49-F238E27FC236}">
                  <a16:creationId xmlns:a16="http://schemas.microsoft.com/office/drawing/2014/main" id="{C6EE4B44-5970-465E-BB14-C1F6637001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32" name="Graphic 31" descr="Court">
            <a:extLst>
              <a:ext uri="{FF2B5EF4-FFF2-40B4-BE49-F238E27FC236}">
                <a16:creationId xmlns:a16="http://schemas.microsoft.com/office/drawing/2014/main" id="{9855539C-E2DE-42A2-8E04-D6C20384A1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grpSp>
        <p:nvGrpSpPr>
          <p:cNvPr id="37" name="Group 36">
            <a:extLst>
              <a:ext uri="{FF2B5EF4-FFF2-40B4-BE49-F238E27FC236}">
                <a16:creationId xmlns:a16="http://schemas.microsoft.com/office/drawing/2014/main" id="{8699D18D-1B74-4F14-AFBF-2661B01DFAAE}"/>
              </a:ext>
            </a:extLst>
          </p:cNvPr>
          <p:cNvGrpSpPr/>
          <p:nvPr/>
        </p:nvGrpSpPr>
        <p:grpSpPr>
          <a:xfrm>
            <a:off x="4367974" y="3532506"/>
            <a:ext cx="499109" cy="405225"/>
            <a:chOff x="614347" y="1040305"/>
            <a:chExt cx="6604252" cy="5361980"/>
          </a:xfrm>
        </p:grpSpPr>
        <p:sp>
          <p:nvSpPr>
            <p:cNvPr id="38" name="Trapezoid 37">
              <a:extLst>
                <a:ext uri="{FF2B5EF4-FFF2-40B4-BE49-F238E27FC236}">
                  <a16:creationId xmlns:a16="http://schemas.microsoft.com/office/drawing/2014/main" id="{293FAE89-DF80-4A36-8704-9A4A90C1E635}"/>
                </a:ext>
              </a:extLst>
            </p:cNvPr>
            <p:cNvSpPr/>
            <p:nvPr/>
          </p:nvSpPr>
          <p:spPr>
            <a:xfrm>
              <a:off x="1567085" y="5780719"/>
              <a:ext cx="4625148" cy="621566"/>
            </a:xfrm>
            <a:prstGeom prst="trapezoid">
              <a:avLst>
                <a:gd name="adj" fmla="val 59758"/>
              </a:avLst>
            </a:prstGeom>
            <a:solidFill>
              <a:schemeClr val="bg1"/>
            </a:solidFill>
            <a:ln>
              <a:noFill/>
            </a:ln>
            <a:effectLst>
              <a:outerShdw blurRad="12700" dist="127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B373A511-283A-4405-AEC0-6B1883D0301E}"/>
                </a:ext>
              </a:extLst>
            </p:cNvPr>
            <p:cNvGrpSpPr/>
            <p:nvPr/>
          </p:nvGrpSpPr>
          <p:grpSpPr>
            <a:xfrm>
              <a:off x="614347" y="1040305"/>
              <a:ext cx="6604252" cy="4883322"/>
              <a:chOff x="10513061" y="1708422"/>
              <a:chExt cx="4528820" cy="3644817"/>
            </a:xfrm>
          </p:grpSpPr>
          <p:sp>
            <p:nvSpPr>
              <p:cNvPr id="40" name="Rectangle 39">
                <a:extLst>
                  <a:ext uri="{FF2B5EF4-FFF2-40B4-BE49-F238E27FC236}">
                    <a16:creationId xmlns:a16="http://schemas.microsoft.com/office/drawing/2014/main" id="{BB634132-0FCA-42F3-94BE-0971BE839646}"/>
                  </a:ext>
                </a:extLst>
              </p:cNvPr>
              <p:cNvSpPr/>
              <p:nvPr/>
            </p:nvSpPr>
            <p:spPr>
              <a:xfrm>
                <a:off x="12500202" y="4903896"/>
                <a:ext cx="504055" cy="449343"/>
              </a:xfrm>
              <a:prstGeom prst="rect">
                <a:avLst/>
              </a:prstGeom>
              <a:solidFill>
                <a:schemeClr val="bg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189D8576-5884-44AE-B851-F1A13C220AC5}"/>
                  </a:ext>
                </a:extLst>
              </p:cNvPr>
              <p:cNvSpPr/>
              <p:nvPr/>
            </p:nvSpPr>
            <p:spPr>
              <a:xfrm>
                <a:off x="10513061" y="1708422"/>
                <a:ext cx="4528820" cy="3263518"/>
              </a:xfrm>
              <a:prstGeom prst="roundRect">
                <a:avLst>
                  <a:gd name="adj" fmla="val 3602"/>
                </a:avLst>
              </a:prstGeom>
              <a:solidFill>
                <a:schemeClr val="bg1"/>
              </a:solidFill>
              <a:ln>
                <a:noFill/>
              </a:ln>
              <a:effectLst>
                <a:outerShdw blurRad="12700" dist="127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B9C5B2B0-746E-469E-980B-1DDD24888BE2}"/>
                  </a:ext>
                </a:extLst>
              </p:cNvPr>
              <p:cNvSpPr/>
              <p:nvPr/>
            </p:nvSpPr>
            <p:spPr>
              <a:xfrm>
                <a:off x="11010619" y="2154295"/>
                <a:ext cx="3483215" cy="2412070"/>
              </a:xfrm>
              <a:prstGeom prst="rect">
                <a:avLst/>
              </a:prstGeom>
              <a:solidFill>
                <a:schemeClr val="bg1">
                  <a:lumMod val="95000"/>
                </a:schemeClr>
              </a:solidFill>
              <a:ln w="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 name="Graphic 4" descr="Document">
            <a:extLst>
              <a:ext uri="{FF2B5EF4-FFF2-40B4-BE49-F238E27FC236}">
                <a16:creationId xmlns:a16="http://schemas.microsoft.com/office/drawing/2014/main" id="{6D44C2F6-806E-4A0B-B794-BF6CD8D4F16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63563" y="1926364"/>
            <a:ext cx="707933" cy="707933"/>
          </a:xfrm>
          <a:prstGeom prst="rect">
            <a:avLst/>
          </a:prstGeom>
        </p:spPr>
      </p:pic>
      <p:pic>
        <p:nvPicPr>
          <p:cNvPr id="8" name="Graphic 7" descr="Cloud Computing">
            <a:extLst>
              <a:ext uri="{FF2B5EF4-FFF2-40B4-BE49-F238E27FC236}">
                <a16:creationId xmlns:a16="http://schemas.microsoft.com/office/drawing/2014/main" id="{94607392-A7F2-4D7C-A637-2688A6AE8BF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272301" y="4891484"/>
            <a:ext cx="684890" cy="684890"/>
          </a:xfrm>
          <a:prstGeom prst="rect">
            <a:avLst/>
          </a:prstGeom>
        </p:spPr>
      </p:pic>
    </p:spTree>
    <p:extLst>
      <p:ext uri="{BB962C8B-B14F-4D97-AF65-F5344CB8AC3E}">
        <p14:creationId xmlns:p14="http://schemas.microsoft.com/office/powerpoint/2010/main" val="206172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12</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828675"/>
          </a:xfrm>
        </p:spPr>
        <p:txBody>
          <a:bodyPr>
            <a:normAutofit/>
          </a:bodyPr>
          <a:lstStyle/>
          <a:p>
            <a:r>
              <a:rPr lang="en-US" dirty="0"/>
              <a:t>UNREPRESENTED COURT USERS REPORT</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1569660"/>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Chief Judge DiFiore and Chief Administrative Judge Marks appointed Judge Mendelson to lead a working group to consider and develop strategies for promoting access to our virtual courts for unrepresented court users.</a:t>
            </a:r>
            <a:endParaRPr lang="en-US" sz="2400" u="sng" cap="small" dirty="0">
              <a:solidFill>
                <a:schemeClr val="tx1">
                  <a:lumMod val="75000"/>
                  <a:lumOff val="25000"/>
                </a:schemeClr>
              </a:solidFill>
              <a:latin typeface="Century Gothic" panose="020B0502020202020204" pitchFamily="34" charset="0"/>
            </a:endParaRPr>
          </a:p>
          <a:p>
            <a:endParaRPr lang="en-US" sz="24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14" name="Group 13">
            <a:extLst>
              <a:ext uri="{FF2B5EF4-FFF2-40B4-BE49-F238E27FC236}">
                <a16:creationId xmlns:a16="http://schemas.microsoft.com/office/drawing/2014/main" id="{FFC69959-A6ED-4A2E-8763-E3C73753F147}"/>
              </a:ext>
            </a:extLst>
          </p:cNvPr>
          <p:cNvGrpSpPr/>
          <p:nvPr/>
        </p:nvGrpSpPr>
        <p:grpSpPr>
          <a:xfrm>
            <a:off x="647744" y="2067384"/>
            <a:ext cx="3321701" cy="4182325"/>
            <a:chOff x="647744" y="1707028"/>
            <a:chExt cx="3607904"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0E7D470A-922C-4883-81BB-5A7892EE7D63}"/>
                </a:ext>
              </a:extLst>
            </p:cNvPr>
            <p:cNvPicPr>
              <a:picLocks noChangeAspect="1"/>
            </p:cNvPicPr>
            <p:nvPr/>
          </p:nvPicPr>
          <p:blipFill>
            <a:blip r:embed="rId13"/>
            <a:stretch>
              <a:fillRect/>
            </a:stretch>
          </p:blipFill>
          <p:spPr>
            <a:xfrm>
              <a:off x="647744" y="1707029"/>
              <a:ext cx="3500673"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744F8E26-D54D-4ECE-A91B-63A4E5BA74D9}"/>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extBox 285">
            <a:extLst>
              <a:ext uri="{FF2B5EF4-FFF2-40B4-BE49-F238E27FC236}">
                <a16:creationId xmlns:a16="http://schemas.microsoft.com/office/drawing/2014/main" id="{C541839E-6825-4CC3-987D-30E25C8D7A1B}"/>
              </a:ext>
            </a:extLst>
          </p:cNvPr>
          <p:cNvSpPr txBox="1"/>
          <p:nvPr/>
        </p:nvSpPr>
        <p:spPr>
          <a:xfrm>
            <a:off x="4183770" y="2067383"/>
            <a:ext cx="7939693" cy="4124206"/>
          </a:xfrm>
          <a:prstGeom prst="rect">
            <a:avLst/>
          </a:prstGeom>
          <a:noFill/>
        </p:spPr>
        <p:txBody>
          <a:bodyPr wrap="square" rtlCol="0">
            <a:spAutoFit/>
          </a:bodyPr>
          <a:lstStyle/>
          <a:p>
            <a:r>
              <a:rPr lang="en-US" sz="4000" dirty="0">
                <a:solidFill>
                  <a:schemeClr val="accent1">
                    <a:lumMod val="75000"/>
                  </a:schemeClr>
                </a:solidFill>
                <a:latin typeface="Century Gothic" panose="020B0502020202020204" pitchFamily="34" charset="0"/>
              </a:rPr>
              <a:t>OJI partnered with…</a:t>
            </a:r>
          </a:p>
          <a:p>
            <a:r>
              <a:rPr lang="en-US" sz="3200" dirty="0">
                <a:latin typeface="Century Gothic" panose="020B0502020202020204" pitchFamily="34" charset="0"/>
              </a:rPr>
              <a:t>DCAJs Caruso &amp; Silver</a:t>
            </a:r>
          </a:p>
          <a:p>
            <a:endParaRPr lang="en-US" sz="1000" dirty="0">
              <a:latin typeface="Century Gothic" panose="020B0502020202020204" pitchFamily="34" charset="0"/>
            </a:endParaRPr>
          </a:p>
          <a:p>
            <a:r>
              <a:rPr lang="en-US" sz="3200" dirty="0">
                <a:latin typeface="Century Gothic" panose="020B0502020202020204" pitchFamily="34" charset="0"/>
              </a:rPr>
              <a:t>The NYC Self Represented </a:t>
            </a:r>
          </a:p>
          <a:p>
            <a:r>
              <a:rPr lang="en-US" sz="3200" dirty="0">
                <a:latin typeface="Century Gothic" panose="020B0502020202020204" pitchFamily="34" charset="0"/>
              </a:rPr>
              <a:t>Committee</a:t>
            </a:r>
          </a:p>
          <a:p>
            <a:endParaRPr lang="en-US" sz="1000" dirty="0">
              <a:latin typeface="Century Gothic" panose="020B0502020202020204" pitchFamily="34" charset="0"/>
            </a:endParaRPr>
          </a:p>
          <a:p>
            <a:r>
              <a:rPr lang="en-US" sz="3200" dirty="0">
                <a:latin typeface="Century Gothic" panose="020B0502020202020204" pitchFamily="34" charset="0"/>
              </a:rPr>
              <a:t>Administrative Judges and District Executives Outside NYC</a:t>
            </a:r>
          </a:p>
          <a:p>
            <a:endParaRPr lang="en-US" sz="1000" dirty="0">
              <a:latin typeface="Century Gothic" panose="020B0502020202020204" pitchFamily="34" charset="0"/>
            </a:endParaRPr>
          </a:p>
          <a:p>
            <a:r>
              <a:rPr lang="en-US" sz="3200" dirty="0">
                <a:latin typeface="Century Gothic" panose="020B0502020202020204" pitchFamily="34" charset="0"/>
              </a:rPr>
              <a:t>Multidisciplinary stakeholder groups</a:t>
            </a:r>
          </a:p>
        </p:txBody>
      </p:sp>
      <p:cxnSp>
        <p:nvCxnSpPr>
          <p:cNvPr id="27" name="Straight Connector 26">
            <a:extLst>
              <a:ext uri="{FF2B5EF4-FFF2-40B4-BE49-F238E27FC236}">
                <a16:creationId xmlns:a16="http://schemas.microsoft.com/office/drawing/2014/main" id="{4AEFD56B-F223-4819-B9F4-C1E12DA87697}"/>
              </a:ext>
            </a:extLst>
          </p:cNvPr>
          <p:cNvCxnSpPr>
            <a:cxnSpLocks/>
          </p:cNvCxnSpPr>
          <p:nvPr/>
        </p:nvCxnSpPr>
        <p:spPr>
          <a:xfrm>
            <a:off x="4258202" y="2679032"/>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12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500"/>
                                        <p:tgtEl>
                                          <p:spTgt spid="28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13</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828675"/>
          </a:xfrm>
        </p:spPr>
        <p:txBody>
          <a:bodyPr>
            <a:normAutofit/>
          </a:bodyPr>
          <a:lstStyle/>
          <a:p>
            <a:r>
              <a:rPr lang="en-US" dirty="0"/>
              <a:t>UNREPRESENTED COURT USERS REPORT</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1569660"/>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Chief Judge DiFiore and Chief Administrative Judge Marks appointed Judge Mendelson to lead a working group to consider and develop strategies for promoting access to our virtual courts for unrepresented court users.</a:t>
            </a:r>
            <a:endParaRPr lang="en-US" sz="2400" u="sng" cap="small" dirty="0">
              <a:solidFill>
                <a:schemeClr val="tx1">
                  <a:lumMod val="75000"/>
                  <a:lumOff val="25000"/>
                </a:schemeClr>
              </a:solidFill>
              <a:latin typeface="Century Gothic" panose="020B0502020202020204" pitchFamily="34" charset="0"/>
            </a:endParaRPr>
          </a:p>
          <a:p>
            <a:endParaRPr lang="en-US" sz="24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14" name="Group 13">
            <a:extLst>
              <a:ext uri="{FF2B5EF4-FFF2-40B4-BE49-F238E27FC236}">
                <a16:creationId xmlns:a16="http://schemas.microsoft.com/office/drawing/2014/main" id="{FFC69959-A6ED-4A2E-8763-E3C73753F147}"/>
              </a:ext>
            </a:extLst>
          </p:cNvPr>
          <p:cNvGrpSpPr/>
          <p:nvPr/>
        </p:nvGrpSpPr>
        <p:grpSpPr>
          <a:xfrm>
            <a:off x="647744" y="2067384"/>
            <a:ext cx="3321701" cy="4182325"/>
            <a:chOff x="647744" y="1707028"/>
            <a:chExt cx="3607904"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0E7D470A-922C-4883-81BB-5A7892EE7D63}"/>
                </a:ext>
              </a:extLst>
            </p:cNvPr>
            <p:cNvPicPr>
              <a:picLocks noChangeAspect="1"/>
            </p:cNvPicPr>
            <p:nvPr/>
          </p:nvPicPr>
          <p:blipFill>
            <a:blip r:embed="rId13"/>
            <a:stretch>
              <a:fillRect/>
            </a:stretch>
          </p:blipFill>
          <p:spPr>
            <a:xfrm>
              <a:off x="647744" y="1707029"/>
              <a:ext cx="3500673"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744F8E26-D54D-4ECE-A91B-63A4E5BA74D9}"/>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extBox 285">
            <a:extLst>
              <a:ext uri="{FF2B5EF4-FFF2-40B4-BE49-F238E27FC236}">
                <a16:creationId xmlns:a16="http://schemas.microsoft.com/office/drawing/2014/main" id="{C541839E-6825-4CC3-987D-30E25C8D7A1B}"/>
              </a:ext>
            </a:extLst>
          </p:cNvPr>
          <p:cNvSpPr txBox="1"/>
          <p:nvPr/>
        </p:nvSpPr>
        <p:spPr>
          <a:xfrm>
            <a:off x="4183770" y="2067383"/>
            <a:ext cx="7939693" cy="3908762"/>
          </a:xfrm>
          <a:prstGeom prst="rect">
            <a:avLst/>
          </a:prstGeom>
          <a:noFill/>
        </p:spPr>
        <p:txBody>
          <a:bodyPr wrap="square" rtlCol="0">
            <a:spAutoFit/>
          </a:bodyPr>
          <a:lstStyle/>
          <a:p>
            <a:r>
              <a:rPr lang="en-US" sz="4000" dirty="0">
                <a:solidFill>
                  <a:schemeClr val="accent1">
                    <a:lumMod val="75000"/>
                  </a:schemeClr>
                </a:solidFill>
                <a:latin typeface="Century Gothic" panose="020B0502020202020204" pitchFamily="34" charset="0"/>
              </a:rPr>
              <a:t>The Report…</a:t>
            </a:r>
          </a:p>
          <a:p>
            <a:r>
              <a:rPr lang="en-US" sz="3200" dirty="0">
                <a:latin typeface="Century Gothic" panose="020B0502020202020204" pitchFamily="34" charset="0"/>
              </a:rPr>
              <a:t>H</a:t>
            </a:r>
            <a:r>
              <a:rPr lang="en-US" sz="2800" dirty="0">
                <a:latin typeface="Century Gothic" panose="020B0502020202020204" pitchFamily="34" charset="0"/>
              </a:rPr>
              <a:t>ighlights efforts by jurisdictions across the state to promote access to virtual courts</a:t>
            </a:r>
          </a:p>
          <a:p>
            <a:endParaRPr lang="en-US" sz="900" dirty="0">
              <a:latin typeface="Century Gothic" panose="020B0502020202020204" pitchFamily="34" charset="0"/>
            </a:endParaRPr>
          </a:p>
          <a:p>
            <a:endParaRPr lang="en-US" sz="900" dirty="0">
              <a:latin typeface="Century Gothic" panose="020B0502020202020204" pitchFamily="34" charset="0"/>
            </a:endParaRPr>
          </a:p>
          <a:p>
            <a:r>
              <a:rPr lang="en-US" sz="2800" dirty="0">
                <a:latin typeface="Century Gothic" panose="020B0502020202020204" pitchFamily="34" charset="0"/>
              </a:rPr>
              <a:t>Identifies UCS efforts to maintain access to justice</a:t>
            </a:r>
          </a:p>
          <a:p>
            <a:endParaRPr lang="en-US" sz="900" dirty="0">
              <a:latin typeface="Century Gothic" panose="020B0502020202020204" pitchFamily="34" charset="0"/>
            </a:endParaRPr>
          </a:p>
          <a:p>
            <a:endParaRPr lang="en-US" sz="900" dirty="0">
              <a:latin typeface="Century Gothic" panose="020B0502020202020204" pitchFamily="34" charset="0"/>
            </a:endParaRPr>
          </a:p>
          <a:p>
            <a:r>
              <a:rPr lang="en-US" sz="2800" dirty="0">
                <a:latin typeface="Century Gothic" panose="020B0502020202020204" pitchFamily="34" charset="0"/>
              </a:rPr>
              <a:t>Gives recommendations for how best to move forward</a:t>
            </a:r>
          </a:p>
        </p:txBody>
      </p:sp>
      <p:cxnSp>
        <p:nvCxnSpPr>
          <p:cNvPr id="27" name="Straight Connector 26">
            <a:extLst>
              <a:ext uri="{FF2B5EF4-FFF2-40B4-BE49-F238E27FC236}">
                <a16:creationId xmlns:a16="http://schemas.microsoft.com/office/drawing/2014/main" id="{ADE60782-1B17-44E9-A12E-9C15150275CD}"/>
              </a:ext>
            </a:extLst>
          </p:cNvPr>
          <p:cNvCxnSpPr>
            <a:cxnSpLocks/>
          </p:cNvCxnSpPr>
          <p:nvPr/>
        </p:nvCxnSpPr>
        <p:spPr>
          <a:xfrm>
            <a:off x="4258202" y="2679032"/>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56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C774EE3-127F-4407-9AC8-805EF2A089A1}"/>
              </a:ext>
            </a:extLst>
          </p:cNvPr>
          <p:cNvSpPr/>
          <p:nvPr/>
        </p:nvSpPr>
        <p:spPr>
          <a:xfrm>
            <a:off x="437143" y="760717"/>
            <a:ext cx="9238909" cy="5524589"/>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Statewide</a:t>
            </a:r>
          </a:p>
          <a:p>
            <a:pPr marR="97155"/>
            <a:r>
              <a:rPr lang="en-US" sz="2000" dirty="0">
                <a:latin typeface="Tw Cen MT" panose="020B0602020104020603" pitchFamily="34" charset="0"/>
                <a:ea typeface="Calibri" panose="020F0502020204030204" pitchFamily="34" charset="0"/>
              </a:rPr>
              <a:t>Division of Technology mailed informational notices to litigants with pending cases to advise about future court appearances.</a:t>
            </a:r>
            <a:endParaRPr lang="en-US" sz="2000" dirty="0">
              <a:solidFill>
                <a:schemeClr val="bg1">
                  <a:lumMod val="95000"/>
                </a:schemeClr>
              </a:solidFill>
              <a:latin typeface="Tw Cen MT" panose="020B0602020104020603" pitchFamily="34" charset="0"/>
              <a:ea typeface="Calibri" panose="020F0502020204030204" pitchFamily="34" charset="0"/>
            </a:endParaRPr>
          </a:p>
          <a:p>
            <a:pPr marR="97155"/>
            <a:endParaRPr lang="en-US" sz="800" u="sng" dirty="0">
              <a:solidFill>
                <a:schemeClr val="bg1">
                  <a:lumMod val="95000"/>
                </a:schemeClr>
              </a:solidFill>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4</a:t>
            </a:r>
            <a:r>
              <a:rPr lang="en-US" sz="2400" u="sng" baseline="30000" dirty="0">
                <a:solidFill>
                  <a:schemeClr val="bg1">
                    <a:lumMod val="95000"/>
                  </a:schemeClr>
                </a:solidFill>
                <a:latin typeface="Tw Cen MT" panose="020B0602020104020603" pitchFamily="34" charset="0"/>
                <a:ea typeface="Calibri" panose="020F0502020204030204" pitchFamily="34" charset="0"/>
              </a:rPr>
              <a:t>th</a:t>
            </a:r>
            <a:r>
              <a:rPr lang="en-US" sz="2400" u="sng" dirty="0">
                <a:solidFill>
                  <a:schemeClr val="bg1">
                    <a:lumMod val="95000"/>
                  </a:schemeClr>
                </a:solidFill>
                <a:latin typeface="Tw Cen MT" panose="020B0602020104020603" pitchFamily="34" charset="0"/>
                <a:ea typeface="Calibri" panose="020F0502020204030204" pitchFamily="34" charset="0"/>
              </a:rPr>
              <a:t> Judicial District</a:t>
            </a:r>
          </a:p>
          <a:p>
            <a:pPr marR="97155"/>
            <a:r>
              <a:rPr lang="en-US" sz="2000" dirty="0">
                <a:solidFill>
                  <a:schemeClr val="bg1">
                    <a:lumMod val="95000"/>
                  </a:schemeClr>
                </a:solidFill>
                <a:latin typeface="Tw Cen MT" panose="020B0602020104020603" pitchFamily="34" charset="0"/>
                <a:ea typeface="Calibri" panose="020F0502020204030204" pitchFamily="34" charset="0"/>
              </a:rPr>
              <a:t>Established an in-person virtual “kiosk” at each open courthouse location that permits public entry to the courthouse to seek the assistance of a clerk or to file a petition without having to physically interact at the court’s petition window.</a:t>
            </a:r>
          </a:p>
          <a:p>
            <a:pPr marR="97155"/>
            <a:endParaRPr lang="en-US" sz="800" dirty="0">
              <a:latin typeface="Tw Cen MT" panose="020B0602020104020603" pitchFamily="34" charset="0"/>
              <a:ea typeface="Calibri" panose="020F0502020204030204" pitchFamily="34" charset="0"/>
            </a:endParaRPr>
          </a:p>
          <a:p>
            <a:pPr marR="97155"/>
            <a:endParaRPr lang="en-US" sz="100" dirty="0">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7</a:t>
            </a:r>
            <a:r>
              <a:rPr lang="en-US" sz="2400" u="sng" baseline="30000" dirty="0">
                <a:solidFill>
                  <a:schemeClr val="bg1">
                    <a:lumMod val="95000"/>
                  </a:schemeClr>
                </a:solidFill>
                <a:latin typeface="Tw Cen MT" panose="020B0602020104020603" pitchFamily="34" charset="0"/>
                <a:ea typeface="Calibri" panose="020F0502020204030204" pitchFamily="34" charset="0"/>
              </a:rPr>
              <a:t>th</a:t>
            </a:r>
            <a:r>
              <a:rPr lang="en-US" sz="2400" u="sng" dirty="0">
                <a:solidFill>
                  <a:schemeClr val="bg1">
                    <a:lumMod val="95000"/>
                  </a:schemeClr>
                </a:solidFill>
                <a:latin typeface="Tw Cen MT" panose="020B0602020104020603" pitchFamily="34" charset="0"/>
                <a:ea typeface="Calibri" panose="020F0502020204030204" pitchFamily="34" charset="0"/>
              </a:rPr>
              <a:t> Judicial District</a:t>
            </a:r>
          </a:p>
          <a:p>
            <a:pPr marR="97155"/>
            <a:r>
              <a:rPr lang="en-US" sz="2000" dirty="0">
                <a:solidFill>
                  <a:schemeClr val="bg1">
                    <a:lumMod val="95000"/>
                  </a:schemeClr>
                </a:solidFill>
                <a:latin typeface="Tw Cen MT" panose="020B0602020104020603" pitchFamily="34" charset="0"/>
                <a:ea typeface="Calibri" panose="020F0502020204030204" pitchFamily="34" charset="0"/>
              </a:rPr>
              <a:t>Established a Virtual Help Center through the Volunteer Legal Services Project (VLSP). Using live chat capability, the Virtual Help Center has pro bono attorneys and VLSP staff available online to answer legal information questions, provide court documents online, and complete virtual notarization requests.</a:t>
            </a:r>
          </a:p>
          <a:p>
            <a:pPr marR="97155"/>
            <a:endParaRPr lang="en-US" sz="800" dirty="0">
              <a:solidFill>
                <a:schemeClr val="bg1">
                  <a:lumMod val="95000"/>
                </a:schemeClr>
              </a:solidFill>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Richmond County Surrogate’s Court </a:t>
            </a:r>
          </a:p>
          <a:p>
            <a:pPr marR="97155"/>
            <a:r>
              <a:rPr lang="en-US" sz="2000" dirty="0">
                <a:solidFill>
                  <a:schemeClr val="bg1">
                    <a:lumMod val="95000"/>
                  </a:schemeClr>
                </a:solidFill>
                <a:latin typeface="Tw Cen MT" panose="020B0602020104020603" pitchFamily="34" charset="0"/>
                <a:ea typeface="Calibri" panose="020F0502020204030204" pitchFamily="34" charset="0"/>
              </a:rPr>
              <a:t>Created YouTube videos to assist with guardianship proceedings, as well as form templates and plain language informational sheets for unrepresented court users.</a:t>
            </a:r>
            <a:endParaRPr lang="en-US" sz="4000" dirty="0">
              <a:solidFill>
                <a:schemeClr val="bg1">
                  <a:lumMod val="95000"/>
                </a:schemeClr>
              </a:solidFill>
              <a:effectLst/>
              <a:latin typeface="Tw Cen MT" panose="020B0602020104020603" pitchFamily="34" charset="0"/>
              <a:ea typeface="Calibri" panose="020F0502020204030204" pitchFamily="34" charset="0"/>
            </a:endParaRPr>
          </a:p>
        </p:txBody>
      </p:sp>
      <p:sp>
        <p:nvSpPr>
          <p:cNvPr id="9" name="Rectangle 8">
            <a:extLst>
              <a:ext uri="{FF2B5EF4-FFF2-40B4-BE49-F238E27FC236}">
                <a16:creationId xmlns:a16="http://schemas.microsoft.com/office/drawing/2014/main" id="{E37120FD-516B-4D96-AC29-991BF01C6AC3}"/>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ED6A5D-D27A-46E5-94CF-3CDA88733C9B}"/>
              </a:ext>
            </a:extLst>
          </p:cNvPr>
          <p:cNvPicPr>
            <a:picLocks noChangeAspect="1"/>
          </p:cNvPicPr>
          <p:nvPr/>
        </p:nvPicPr>
        <p:blipFill>
          <a:blip r:embed="rId2">
            <a:duotone>
              <a:schemeClr val="bg2">
                <a:shade val="45000"/>
                <a:satMod val="135000"/>
              </a:schemeClr>
              <a:prstClr val="white"/>
            </a:duotone>
          </a:blip>
          <a:stretch>
            <a:fillRect/>
          </a:stretch>
        </p:blipFill>
        <p:spPr>
          <a:xfrm>
            <a:off x="9602976" y="41945"/>
            <a:ext cx="2530301" cy="1901679"/>
          </a:xfrm>
          <a:prstGeom prst="rect">
            <a:avLst/>
          </a:prstGeom>
          <a:effectLst/>
        </p:spPr>
      </p:pic>
      <p:sp>
        <p:nvSpPr>
          <p:cNvPr id="6" name="Title 6">
            <a:extLst>
              <a:ext uri="{FF2B5EF4-FFF2-40B4-BE49-F238E27FC236}">
                <a16:creationId xmlns:a16="http://schemas.microsoft.com/office/drawing/2014/main" id="{89DC8DCB-5034-43FF-9B5C-C2C00C8E8B20}"/>
              </a:ext>
            </a:extLst>
          </p:cNvPr>
          <p:cNvSpPr>
            <a:spLocks noGrp="1"/>
          </p:cNvSpPr>
          <p:nvPr>
            <p:ph type="title"/>
          </p:nvPr>
        </p:nvSpPr>
        <p:spPr>
          <a:xfrm>
            <a:off x="294639" y="65404"/>
            <a:ext cx="9308337" cy="828675"/>
          </a:xfrm>
        </p:spPr>
        <p:txBody>
          <a:bodyPr/>
          <a:lstStyle/>
          <a:p>
            <a:r>
              <a:rPr lang="en-US" dirty="0"/>
              <a:t>A2J INNOVATION AROUND NYS</a:t>
            </a:r>
          </a:p>
        </p:txBody>
      </p:sp>
      <p:pic>
        <p:nvPicPr>
          <p:cNvPr id="10" name="Graphic 9" descr="Social network">
            <a:extLst>
              <a:ext uri="{FF2B5EF4-FFF2-40B4-BE49-F238E27FC236}">
                <a16:creationId xmlns:a16="http://schemas.microsoft.com/office/drawing/2014/main" id="{87612F46-9949-4AE5-AFBE-DD56DA769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11" name="Group 10">
            <a:extLst>
              <a:ext uri="{FF2B5EF4-FFF2-40B4-BE49-F238E27FC236}">
                <a16:creationId xmlns:a16="http://schemas.microsoft.com/office/drawing/2014/main" id="{D7007328-A277-493C-BD78-C5B77A526156}"/>
              </a:ext>
            </a:extLst>
          </p:cNvPr>
          <p:cNvGrpSpPr/>
          <p:nvPr/>
        </p:nvGrpSpPr>
        <p:grpSpPr>
          <a:xfrm>
            <a:off x="1101356" y="6468110"/>
            <a:ext cx="251396" cy="365125"/>
            <a:chOff x="7907153" y="3711346"/>
            <a:chExt cx="1092490" cy="1624264"/>
          </a:xfrm>
          <a:solidFill>
            <a:srgbClr val="11489C"/>
          </a:solidFill>
          <a:effectLst/>
        </p:grpSpPr>
        <p:pic>
          <p:nvPicPr>
            <p:cNvPr id="12" name="Graphic 11" descr="Child with balloon">
              <a:extLst>
                <a:ext uri="{FF2B5EF4-FFF2-40B4-BE49-F238E27FC236}">
                  <a16:creationId xmlns:a16="http://schemas.microsoft.com/office/drawing/2014/main" id="{B01399C2-8D52-409C-98B0-6F4D5BCB1B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13" name="Graphic 12" descr="Scales of justice">
              <a:extLst>
                <a:ext uri="{FF2B5EF4-FFF2-40B4-BE49-F238E27FC236}">
                  <a16:creationId xmlns:a16="http://schemas.microsoft.com/office/drawing/2014/main" id="{2BC40B11-F896-4E82-B42D-6A3EB3A7B1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14" name="Graphic 13" descr="Gavel">
              <a:extLst>
                <a:ext uri="{FF2B5EF4-FFF2-40B4-BE49-F238E27FC236}">
                  <a16:creationId xmlns:a16="http://schemas.microsoft.com/office/drawing/2014/main" id="{C5A92EE2-C549-4F92-AE47-B8AC9F49C3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15" name="Graphic 14" descr="Court">
            <a:extLst>
              <a:ext uri="{FF2B5EF4-FFF2-40B4-BE49-F238E27FC236}">
                <a16:creationId xmlns:a16="http://schemas.microsoft.com/office/drawing/2014/main" id="{EAB0EA09-708A-4B38-8462-3D980E69201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6" name="Slide Number Placeholder 1">
            <a:extLst>
              <a:ext uri="{FF2B5EF4-FFF2-40B4-BE49-F238E27FC236}">
                <a16:creationId xmlns:a16="http://schemas.microsoft.com/office/drawing/2014/main" id="{525BED3E-F0D6-410F-B53E-035062DA457C}"/>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14</a:t>
            </a:fld>
            <a:endParaRPr lang="en-US" dirty="0"/>
          </a:p>
        </p:txBody>
      </p:sp>
      <p:sp>
        <p:nvSpPr>
          <p:cNvPr id="17" name="TextBox 16">
            <a:extLst>
              <a:ext uri="{FF2B5EF4-FFF2-40B4-BE49-F238E27FC236}">
                <a16:creationId xmlns:a16="http://schemas.microsoft.com/office/drawing/2014/main" id="{489FE232-D87B-453D-96D3-93106E9C8370}"/>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8" name="Picture 17">
            <a:extLst>
              <a:ext uri="{FF2B5EF4-FFF2-40B4-BE49-F238E27FC236}">
                <a16:creationId xmlns:a16="http://schemas.microsoft.com/office/drawing/2014/main" id="{B9B518B8-AB09-4E49-8AAF-C223D9AAAF7F}"/>
              </a:ext>
            </a:extLst>
          </p:cNvPr>
          <p:cNvPicPr>
            <a:picLocks noChangeAspect="1"/>
          </p:cNvPicPr>
          <p:nvPr/>
        </p:nvPicPr>
        <p:blipFill>
          <a:blip r:embed="rId2">
            <a:alphaModFix amt="89000"/>
          </a:blip>
          <a:stretch>
            <a:fillRect/>
          </a:stretch>
        </p:blipFill>
        <p:spPr>
          <a:xfrm>
            <a:off x="9604993" y="35322"/>
            <a:ext cx="2530301" cy="1901679"/>
          </a:xfrm>
          <a:prstGeom prst="rect">
            <a:avLst/>
          </a:prstGeom>
          <a:effectLst/>
        </p:spPr>
      </p:pic>
    </p:spTree>
    <p:extLst>
      <p:ext uri="{BB962C8B-B14F-4D97-AF65-F5344CB8AC3E}">
        <p14:creationId xmlns:p14="http://schemas.microsoft.com/office/powerpoint/2010/main" val="955639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4E36B5-2B6A-4076-B76D-019345B0EBF7}"/>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ED6A5D-D27A-46E5-94CF-3CDA88733C9B}"/>
              </a:ext>
            </a:extLst>
          </p:cNvPr>
          <p:cNvPicPr>
            <a:picLocks noChangeAspect="1"/>
          </p:cNvPicPr>
          <p:nvPr/>
        </p:nvPicPr>
        <p:blipFill rotWithShape="1">
          <a:blip r:embed="rId2">
            <a:duotone>
              <a:schemeClr val="bg2">
                <a:shade val="45000"/>
                <a:satMod val="135000"/>
              </a:schemeClr>
              <a:prstClr val="white"/>
            </a:duotone>
          </a:blip>
          <a:srcRect l="27784" t="-4637" r="14318" b="48458"/>
          <a:stretch/>
        </p:blipFill>
        <p:spPr>
          <a:xfrm>
            <a:off x="9602976" y="67113"/>
            <a:ext cx="2559399" cy="1866549"/>
          </a:xfrm>
          <a:prstGeom prst="rect">
            <a:avLst/>
          </a:prstGeom>
          <a:effectLst/>
        </p:spPr>
      </p:pic>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15</a:t>
            </a:fld>
            <a:endParaRPr lang="en-US" dirty="0"/>
          </a:p>
        </p:txBody>
      </p:sp>
      <p:pic>
        <p:nvPicPr>
          <p:cNvPr id="20" name="Graphic 19" descr="Social network">
            <a:extLst>
              <a:ext uri="{FF2B5EF4-FFF2-40B4-BE49-F238E27FC236}">
                <a16:creationId xmlns:a16="http://schemas.microsoft.com/office/drawing/2014/main" id="{373F6FA2-D152-49B7-9F31-DFA08E5AB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1" name="Group 20">
            <a:extLst>
              <a:ext uri="{FF2B5EF4-FFF2-40B4-BE49-F238E27FC236}">
                <a16:creationId xmlns:a16="http://schemas.microsoft.com/office/drawing/2014/main" id="{9867E463-E41C-4F93-9286-5FF1C32215C8}"/>
              </a:ext>
            </a:extLst>
          </p:cNvPr>
          <p:cNvGrpSpPr/>
          <p:nvPr/>
        </p:nvGrpSpPr>
        <p:grpSpPr>
          <a:xfrm>
            <a:off x="1101356" y="6468110"/>
            <a:ext cx="251396" cy="365125"/>
            <a:chOff x="7907153" y="3711346"/>
            <a:chExt cx="1092490" cy="1624264"/>
          </a:xfrm>
          <a:solidFill>
            <a:srgbClr val="11489C"/>
          </a:solidFill>
          <a:effectLst/>
        </p:grpSpPr>
        <p:pic>
          <p:nvPicPr>
            <p:cNvPr id="23" name="Graphic 22" descr="Child with balloon">
              <a:extLst>
                <a:ext uri="{FF2B5EF4-FFF2-40B4-BE49-F238E27FC236}">
                  <a16:creationId xmlns:a16="http://schemas.microsoft.com/office/drawing/2014/main" id="{612E3F39-4695-4903-B623-4F32ABB7B3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 name="Graphic 24" descr="Scales of justice">
              <a:extLst>
                <a:ext uri="{FF2B5EF4-FFF2-40B4-BE49-F238E27FC236}">
                  <a16:creationId xmlns:a16="http://schemas.microsoft.com/office/drawing/2014/main" id="{8159D4D2-C21F-4AA5-BC36-055E63205D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6" name="Graphic 25" descr="Gavel">
              <a:extLst>
                <a:ext uri="{FF2B5EF4-FFF2-40B4-BE49-F238E27FC236}">
                  <a16:creationId xmlns:a16="http://schemas.microsoft.com/office/drawing/2014/main" id="{05A2CE7D-0ACC-4C6D-B97C-9C98E8245C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9" name="Graphic 28" descr="Court">
            <a:extLst>
              <a:ext uri="{FF2B5EF4-FFF2-40B4-BE49-F238E27FC236}">
                <a16:creationId xmlns:a16="http://schemas.microsoft.com/office/drawing/2014/main" id="{C0A1CCB9-438B-4910-8ACE-AB635930AE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15" name="TextBox 14">
            <a:extLst>
              <a:ext uri="{FF2B5EF4-FFF2-40B4-BE49-F238E27FC236}">
                <a16:creationId xmlns:a16="http://schemas.microsoft.com/office/drawing/2014/main" id="{B15D7326-B21C-4AB0-A6E4-C099FC6A9557}"/>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6" name="Rectangle 15">
            <a:extLst>
              <a:ext uri="{FF2B5EF4-FFF2-40B4-BE49-F238E27FC236}">
                <a16:creationId xmlns:a16="http://schemas.microsoft.com/office/drawing/2014/main" id="{D27021DA-741F-496B-BBA4-4AD2A06F3430}"/>
              </a:ext>
            </a:extLst>
          </p:cNvPr>
          <p:cNvSpPr/>
          <p:nvPr/>
        </p:nvSpPr>
        <p:spPr>
          <a:xfrm>
            <a:off x="437143" y="760717"/>
            <a:ext cx="9238909" cy="5524589"/>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Statewide</a:t>
            </a:r>
          </a:p>
          <a:p>
            <a:pPr marR="97155"/>
            <a:r>
              <a:rPr lang="en-US" sz="2000" dirty="0">
                <a:latin typeface="Tw Cen MT" panose="020B0602020104020603" pitchFamily="34" charset="0"/>
                <a:ea typeface="Calibri" panose="020F0502020204030204" pitchFamily="34" charset="0"/>
              </a:rPr>
              <a:t>Division of Technology mailed informational notices to litigants with pending cases to advise about future court appearances.</a:t>
            </a:r>
          </a:p>
          <a:p>
            <a:pPr marR="97155"/>
            <a:endParaRPr lang="en-US" sz="8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4</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Established an in-person virtual “kiosk” at each open courthouse location that permits public entry to the courthouse to seek the assistance of a clerk or to file a petition without having to physically interact at the court’s petition window.</a:t>
            </a:r>
          </a:p>
          <a:p>
            <a:pPr marR="97155"/>
            <a:endParaRPr lang="en-US" sz="800" dirty="0">
              <a:latin typeface="Tw Cen MT" panose="020B0602020104020603" pitchFamily="34" charset="0"/>
              <a:ea typeface="Calibri" panose="020F0502020204030204" pitchFamily="34" charset="0"/>
            </a:endParaRPr>
          </a:p>
          <a:p>
            <a:pPr marR="97155"/>
            <a:endParaRPr lang="en-US" sz="100" dirty="0">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7</a:t>
            </a:r>
            <a:r>
              <a:rPr lang="en-US" sz="2400" u="sng" baseline="30000" dirty="0">
                <a:solidFill>
                  <a:schemeClr val="bg1">
                    <a:lumMod val="95000"/>
                  </a:schemeClr>
                </a:solidFill>
                <a:latin typeface="Tw Cen MT" panose="020B0602020104020603" pitchFamily="34" charset="0"/>
                <a:ea typeface="Calibri" panose="020F0502020204030204" pitchFamily="34" charset="0"/>
              </a:rPr>
              <a:t>th</a:t>
            </a:r>
            <a:r>
              <a:rPr lang="en-US" sz="2400" u="sng" dirty="0">
                <a:solidFill>
                  <a:schemeClr val="bg1">
                    <a:lumMod val="95000"/>
                  </a:schemeClr>
                </a:solidFill>
                <a:latin typeface="Tw Cen MT" panose="020B0602020104020603" pitchFamily="34" charset="0"/>
                <a:ea typeface="Calibri" panose="020F0502020204030204" pitchFamily="34" charset="0"/>
              </a:rPr>
              <a:t> Judicial District</a:t>
            </a:r>
          </a:p>
          <a:p>
            <a:pPr marR="97155"/>
            <a:r>
              <a:rPr lang="en-US" sz="2000" dirty="0">
                <a:solidFill>
                  <a:schemeClr val="bg1">
                    <a:lumMod val="95000"/>
                  </a:schemeClr>
                </a:solidFill>
                <a:latin typeface="Tw Cen MT" panose="020B0602020104020603" pitchFamily="34" charset="0"/>
                <a:ea typeface="Calibri" panose="020F0502020204030204" pitchFamily="34" charset="0"/>
              </a:rPr>
              <a:t>Established a Virtual Help Center through the Volunteer Legal Services Project (VLSP). Using live chat capability, the Virtual Help Center has pro bono attorneys and VLSP staff available online to answer legal information questions, provide court documents online, and complete virtual notarization requests.</a:t>
            </a:r>
          </a:p>
          <a:p>
            <a:pPr marR="97155"/>
            <a:endParaRPr lang="en-US" sz="800" dirty="0">
              <a:solidFill>
                <a:schemeClr val="bg1">
                  <a:lumMod val="95000"/>
                </a:schemeClr>
              </a:solidFill>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Richmond County Surrogate’s Court </a:t>
            </a:r>
          </a:p>
          <a:p>
            <a:pPr marR="97155"/>
            <a:r>
              <a:rPr lang="en-US" sz="2000" dirty="0">
                <a:solidFill>
                  <a:schemeClr val="bg1">
                    <a:lumMod val="95000"/>
                  </a:schemeClr>
                </a:solidFill>
                <a:latin typeface="Tw Cen MT" panose="020B0602020104020603" pitchFamily="34" charset="0"/>
                <a:ea typeface="Calibri" panose="020F0502020204030204" pitchFamily="34" charset="0"/>
              </a:rPr>
              <a:t>Created YouTube videos to assist with guardianship proceedings, as well as form templates and plain language informational sheets for unrepresented court users.</a:t>
            </a:r>
            <a:endParaRPr lang="en-US" sz="4000" dirty="0">
              <a:solidFill>
                <a:schemeClr val="bg1">
                  <a:lumMod val="95000"/>
                </a:schemeClr>
              </a:solidFill>
              <a:effectLst/>
              <a:latin typeface="Tw Cen MT" panose="020B0602020104020603" pitchFamily="34" charset="0"/>
              <a:ea typeface="Calibri" panose="020F0502020204030204" pitchFamily="34" charset="0"/>
            </a:endParaRPr>
          </a:p>
        </p:txBody>
      </p:sp>
      <p:pic>
        <p:nvPicPr>
          <p:cNvPr id="2" name="Picture 1">
            <a:extLst>
              <a:ext uri="{FF2B5EF4-FFF2-40B4-BE49-F238E27FC236}">
                <a16:creationId xmlns:a16="http://schemas.microsoft.com/office/drawing/2014/main" id="{41691472-B680-4446-A6FA-A21967ECE01B}"/>
              </a:ext>
            </a:extLst>
          </p:cNvPr>
          <p:cNvPicPr>
            <a:picLocks noChangeAspect="1"/>
          </p:cNvPicPr>
          <p:nvPr/>
        </p:nvPicPr>
        <p:blipFill>
          <a:blip r:embed="rId13">
            <a:alphaModFix amt="32000"/>
          </a:blip>
          <a:stretch>
            <a:fillRect/>
          </a:stretch>
        </p:blipFill>
        <p:spPr>
          <a:xfrm>
            <a:off x="10554511" y="167806"/>
            <a:ext cx="1521637" cy="1826363"/>
          </a:xfrm>
          <a:prstGeom prst="rect">
            <a:avLst/>
          </a:prstGeom>
        </p:spPr>
      </p:pic>
    </p:spTree>
    <p:extLst>
      <p:ext uri="{BB962C8B-B14F-4D97-AF65-F5344CB8AC3E}">
        <p14:creationId xmlns:p14="http://schemas.microsoft.com/office/powerpoint/2010/main" val="181919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4E36B5-2B6A-4076-B76D-019345B0EBF7}"/>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ED6A5D-D27A-46E5-94CF-3CDA88733C9B}"/>
              </a:ext>
            </a:extLst>
          </p:cNvPr>
          <p:cNvPicPr>
            <a:picLocks noChangeAspect="1"/>
          </p:cNvPicPr>
          <p:nvPr/>
        </p:nvPicPr>
        <p:blipFill rotWithShape="1">
          <a:blip r:embed="rId2">
            <a:duotone>
              <a:schemeClr val="bg2">
                <a:shade val="45000"/>
                <a:satMod val="135000"/>
              </a:schemeClr>
              <a:prstClr val="white"/>
            </a:duotone>
          </a:blip>
          <a:srcRect l="12612" t="31352" r="48110" b="30534"/>
          <a:stretch/>
        </p:blipFill>
        <p:spPr>
          <a:xfrm>
            <a:off x="9602976" y="67113"/>
            <a:ext cx="2559399" cy="1866549"/>
          </a:xfrm>
          <a:prstGeom prst="rect">
            <a:avLst/>
          </a:prstGeom>
          <a:effectLst/>
        </p:spPr>
      </p:pic>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16</a:t>
            </a:fld>
            <a:endParaRPr lang="en-US" dirty="0"/>
          </a:p>
        </p:txBody>
      </p:sp>
      <p:pic>
        <p:nvPicPr>
          <p:cNvPr id="8" name="Graphic 7" descr="Social network">
            <a:extLst>
              <a:ext uri="{FF2B5EF4-FFF2-40B4-BE49-F238E27FC236}">
                <a16:creationId xmlns:a16="http://schemas.microsoft.com/office/drawing/2014/main" id="{E945D546-6C26-40FC-A12D-B037D90904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9" name="Group 8">
            <a:extLst>
              <a:ext uri="{FF2B5EF4-FFF2-40B4-BE49-F238E27FC236}">
                <a16:creationId xmlns:a16="http://schemas.microsoft.com/office/drawing/2014/main" id="{E43E46C5-10E2-46F0-A3F4-F26541557817}"/>
              </a:ext>
            </a:extLst>
          </p:cNvPr>
          <p:cNvGrpSpPr/>
          <p:nvPr/>
        </p:nvGrpSpPr>
        <p:grpSpPr>
          <a:xfrm>
            <a:off x="1101356" y="6468110"/>
            <a:ext cx="251396" cy="365125"/>
            <a:chOff x="7907153" y="3711346"/>
            <a:chExt cx="1092490" cy="1624264"/>
          </a:xfrm>
          <a:solidFill>
            <a:srgbClr val="11489C"/>
          </a:solidFill>
          <a:effectLst/>
        </p:grpSpPr>
        <p:pic>
          <p:nvPicPr>
            <p:cNvPr id="10" name="Graphic 9" descr="Child with balloon">
              <a:extLst>
                <a:ext uri="{FF2B5EF4-FFF2-40B4-BE49-F238E27FC236}">
                  <a16:creationId xmlns:a16="http://schemas.microsoft.com/office/drawing/2014/main" id="{8EC2CAD9-B652-49E1-B895-3D4283C68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11" name="Graphic 10" descr="Scales of justice">
              <a:extLst>
                <a:ext uri="{FF2B5EF4-FFF2-40B4-BE49-F238E27FC236}">
                  <a16:creationId xmlns:a16="http://schemas.microsoft.com/office/drawing/2014/main" id="{BB708ECD-965F-4FE5-8295-DABC3A8331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12" name="Graphic 11" descr="Gavel">
              <a:extLst>
                <a:ext uri="{FF2B5EF4-FFF2-40B4-BE49-F238E27FC236}">
                  <a16:creationId xmlns:a16="http://schemas.microsoft.com/office/drawing/2014/main" id="{3C31CB8F-647A-49CF-98CA-2F58266C3A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13" name="Graphic 12" descr="Court">
            <a:extLst>
              <a:ext uri="{FF2B5EF4-FFF2-40B4-BE49-F238E27FC236}">
                <a16:creationId xmlns:a16="http://schemas.microsoft.com/office/drawing/2014/main" id="{587D5CBE-4A88-41EE-BB4E-3BDA69877A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15" name="TextBox 14">
            <a:extLst>
              <a:ext uri="{FF2B5EF4-FFF2-40B4-BE49-F238E27FC236}">
                <a16:creationId xmlns:a16="http://schemas.microsoft.com/office/drawing/2014/main" id="{01324010-33C5-4D16-A877-0178D23EFDA8}"/>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2" name="Picture 1">
            <a:extLst>
              <a:ext uri="{FF2B5EF4-FFF2-40B4-BE49-F238E27FC236}">
                <a16:creationId xmlns:a16="http://schemas.microsoft.com/office/drawing/2014/main" id="{31DB150A-8760-42DC-958E-4329D0DE8242}"/>
              </a:ext>
            </a:extLst>
          </p:cNvPr>
          <p:cNvPicPr>
            <a:picLocks noChangeAspect="1"/>
          </p:cNvPicPr>
          <p:nvPr/>
        </p:nvPicPr>
        <p:blipFill>
          <a:blip r:embed="rId13">
            <a:alphaModFix amt="31000"/>
          </a:blip>
          <a:stretch>
            <a:fillRect/>
          </a:stretch>
        </p:blipFill>
        <p:spPr>
          <a:xfrm>
            <a:off x="10203543" y="304803"/>
            <a:ext cx="1406173" cy="1479032"/>
          </a:xfrm>
          <a:prstGeom prst="rect">
            <a:avLst/>
          </a:prstGeom>
        </p:spPr>
      </p:pic>
      <p:sp>
        <p:nvSpPr>
          <p:cNvPr id="16" name="Rectangle 15">
            <a:extLst>
              <a:ext uri="{FF2B5EF4-FFF2-40B4-BE49-F238E27FC236}">
                <a16:creationId xmlns:a16="http://schemas.microsoft.com/office/drawing/2014/main" id="{3B9D068C-976C-4A0C-8F36-B9154BE1AAA4}"/>
              </a:ext>
            </a:extLst>
          </p:cNvPr>
          <p:cNvSpPr/>
          <p:nvPr/>
        </p:nvSpPr>
        <p:spPr>
          <a:xfrm>
            <a:off x="437143" y="760717"/>
            <a:ext cx="9238909" cy="5524589"/>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Statewide</a:t>
            </a:r>
          </a:p>
          <a:p>
            <a:pPr marR="97155"/>
            <a:r>
              <a:rPr lang="en-US" sz="2000" dirty="0">
                <a:latin typeface="Tw Cen MT" panose="020B0602020104020603" pitchFamily="34" charset="0"/>
                <a:ea typeface="Calibri" panose="020F0502020204030204" pitchFamily="34" charset="0"/>
              </a:rPr>
              <a:t>Division of Technology mailed informational notices to litigants with pending cases to advise about future court appearances.</a:t>
            </a:r>
          </a:p>
          <a:p>
            <a:pPr marR="97155"/>
            <a:endParaRPr lang="en-US" sz="8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4</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Established an in-person virtual “kiosk” at each open courthouse location that permits public entry to the courthouse to seek the assistance of a clerk or to file a petition without having to physically interact at the court’s petition window.</a:t>
            </a:r>
          </a:p>
          <a:p>
            <a:pPr marR="97155"/>
            <a:endParaRPr lang="en-US" sz="800" dirty="0">
              <a:latin typeface="Tw Cen MT" panose="020B0602020104020603" pitchFamily="34" charset="0"/>
              <a:ea typeface="Calibri" panose="020F0502020204030204" pitchFamily="34" charset="0"/>
            </a:endParaRPr>
          </a:p>
          <a:p>
            <a:pPr marR="97155"/>
            <a:endParaRPr lang="en-US" sz="1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7</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Established a Virtual Help Center through the Volunteer Legal Services Project (VLSP). Using live chat capability, the Virtual Help Center has pro bono attorneys and VLSP staff available online to answer legal information questions, provide court documents online, and complete virtual notarization requests.</a:t>
            </a:r>
          </a:p>
          <a:p>
            <a:pPr marR="97155"/>
            <a:endParaRPr lang="en-US" sz="800" dirty="0">
              <a:latin typeface="Tw Cen MT" panose="020B0602020104020603" pitchFamily="34" charset="0"/>
              <a:ea typeface="Calibri" panose="020F0502020204030204" pitchFamily="34" charset="0"/>
            </a:endParaRPr>
          </a:p>
          <a:p>
            <a:pPr marR="97155"/>
            <a:r>
              <a:rPr lang="en-US" sz="2400" u="sng" dirty="0">
                <a:solidFill>
                  <a:schemeClr val="bg1">
                    <a:lumMod val="95000"/>
                  </a:schemeClr>
                </a:solidFill>
                <a:latin typeface="Tw Cen MT" panose="020B0602020104020603" pitchFamily="34" charset="0"/>
                <a:ea typeface="Calibri" panose="020F0502020204030204" pitchFamily="34" charset="0"/>
              </a:rPr>
              <a:t>Richmond County Surrogate’s Court </a:t>
            </a:r>
          </a:p>
          <a:p>
            <a:pPr marR="97155"/>
            <a:r>
              <a:rPr lang="en-US" sz="2000" dirty="0">
                <a:solidFill>
                  <a:schemeClr val="bg1">
                    <a:lumMod val="95000"/>
                  </a:schemeClr>
                </a:solidFill>
                <a:latin typeface="Tw Cen MT" panose="020B0602020104020603" pitchFamily="34" charset="0"/>
                <a:ea typeface="Calibri" panose="020F0502020204030204" pitchFamily="34" charset="0"/>
              </a:rPr>
              <a:t>Created YouTube videos to assist with guardianship proceedings, as well as form templates and plain language informational sheets for unrepresented court users.</a:t>
            </a:r>
            <a:endParaRPr lang="en-US" sz="4000" dirty="0">
              <a:solidFill>
                <a:schemeClr val="bg1">
                  <a:lumMod val="95000"/>
                </a:schemeClr>
              </a:solidFill>
              <a:effectLst/>
              <a:latin typeface="Tw Cen MT" panose="020B0602020104020603" pitchFamily="34" charset="0"/>
              <a:ea typeface="Calibri" panose="020F0502020204030204" pitchFamily="34" charset="0"/>
            </a:endParaRPr>
          </a:p>
        </p:txBody>
      </p:sp>
    </p:spTree>
    <p:extLst>
      <p:ext uri="{BB962C8B-B14F-4D97-AF65-F5344CB8AC3E}">
        <p14:creationId xmlns:p14="http://schemas.microsoft.com/office/powerpoint/2010/main" val="319964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4E36B5-2B6A-4076-B76D-019345B0EBF7}"/>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7ED6A5D-D27A-46E5-94CF-3CDA88733C9B}"/>
              </a:ext>
            </a:extLst>
          </p:cNvPr>
          <p:cNvPicPr>
            <a:picLocks noChangeAspect="1"/>
          </p:cNvPicPr>
          <p:nvPr/>
        </p:nvPicPr>
        <p:blipFill rotWithShape="1">
          <a:blip r:embed="rId2">
            <a:duotone>
              <a:schemeClr val="bg2">
                <a:shade val="45000"/>
                <a:satMod val="135000"/>
              </a:schemeClr>
              <a:prstClr val="white"/>
            </a:duotone>
          </a:blip>
          <a:srcRect l="61994" t="83499" r="17012" b="-3871"/>
          <a:stretch/>
        </p:blipFill>
        <p:spPr>
          <a:xfrm>
            <a:off x="9602976" y="67113"/>
            <a:ext cx="2559399" cy="1866549"/>
          </a:xfrm>
          <a:prstGeom prst="rect">
            <a:avLst/>
          </a:prstGeom>
          <a:effectLst/>
        </p:spPr>
      </p:pic>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17</a:t>
            </a:fld>
            <a:endParaRPr lang="en-US" dirty="0"/>
          </a:p>
        </p:txBody>
      </p:sp>
      <p:pic>
        <p:nvPicPr>
          <p:cNvPr id="8" name="Graphic 7" descr="Social network">
            <a:extLst>
              <a:ext uri="{FF2B5EF4-FFF2-40B4-BE49-F238E27FC236}">
                <a16:creationId xmlns:a16="http://schemas.microsoft.com/office/drawing/2014/main" id="{E945D546-6C26-40FC-A12D-B037D90904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9" name="Group 8">
            <a:extLst>
              <a:ext uri="{FF2B5EF4-FFF2-40B4-BE49-F238E27FC236}">
                <a16:creationId xmlns:a16="http://schemas.microsoft.com/office/drawing/2014/main" id="{E43E46C5-10E2-46F0-A3F4-F26541557817}"/>
              </a:ext>
            </a:extLst>
          </p:cNvPr>
          <p:cNvGrpSpPr/>
          <p:nvPr/>
        </p:nvGrpSpPr>
        <p:grpSpPr>
          <a:xfrm>
            <a:off x="1101356" y="6468110"/>
            <a:ext cx="251396" cy="365125"/>
            <a:chOff x="7907153" y="3711346"/>
            <a:chExt cx="1092490" cy="1624264"/>
          </a:xfrm>
          <a:solidFill>
            <a:srgbClr val="11489C"/>
          </a:solidFill>
          <a:effectLst/>
        </p:grpSpPr>
        <p:pic>
          <p:nvPicPr>
            <p:cNvPr id="10" name="Graphic 9" descr="Child with balloon">
              <a:extLst>
                <a:ext uri="{FF2B5EF4-FFF2-40B4-BE49-F238E27FC236}">
                  <a16:creationId xmlns:a16="http://schemas.microsoft.com/office/drawing/2014/main" id="{8EC2CAD9-B652-49E1-B895-3D4283C68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11" name="Graphic 10" descr="Scales of justice">
              <a:extLst>
                <a:ext uri="{FF2B5EF4-FFF2-40B4-BE49-F238E27FC236}">
                  <a16:creationId xmlns:a16="http://schemas.microsoft.com/office/drawing/2014/main" id="{BB708ECD-965F-4FE5-8295-DABC3A8331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12" name="Graphic 11" descr="Gavel">
              <a:extLst>
                <a:ext uri="{FF2B5EF4-FFF2-40B4-BE49-F238E27FC236}">
                  <a16:creationId xmlns:a16="http://schemas.microsoft.com/office/drawing/2014/main" id="{3C31CB8F-647A-49CF-98CA-2F58266C3A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13" name="Graphic 12" descr="Court">
            <a:extLst>
              <a:ext uri="{FF2B5EF4-FFF2-40B4-BE49-F238E27FC236}">
                <a16:creationId xmlns:a16="http://schemas.microsoft.com/office/drawing/2014/main" id="{587D5CBE-4A88-41EE-BB4E-3BDA69877A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pic>
        <p:nvPicPr>
          <p:cNvPr id="25" name="Picture 24">
            <a:extLst>
              <a:ext uri="{FF2B5EF4-FFF2-40B4-BE49-F238E27FC236}">
                <a16:creationId xmlns:a16="http://schemas.microsoft.com/office/drawing/2014/main" id="{0663249A-ED2A-480C-9320-1819DEBFC4E3}"/>
              </a:ext>
            </a:extLst>
          </p:cNvPr>
          <p:cNvPicPr>
            <a:picLocks noChangeAspect="1"/>
          </p:cNvPicPr>
          <p:nvPr/>
        </p:nvPicPr>
        <p:blipFill rotWithShape="1">
          <a:blip r:embed="rId2"/>
          <a:srcRect l="65844" t="95763" r="27712" b="-3871"/>
          <a:stretch/>
        </p:blipFill>
        <p:spPr>
          <a:xfrm>
            <a:off x="10075375" y="1190741"/>
            <a:ext cx="785572" cy="742921"/>
          </a:xfrm>
          <a:prstGeom prst="rect">
            <a:avLst/>
          </a:prstGeom>
          <a:effectLst/>
        </p:spPr>
      </p:pic>
      <p:sp>
        <p:nvSpPr>
          <p:cNvPr id="15" name="TextBox 14">
            <a:extLst>
              <a:ext uri="{FF2B5EF4-FFF2-40B4-BE49-F238E27FC236}">
                <a16:creationId xmlns:a16="http://schemas.microsoft.com/office/drawing/2014/main" id="{01324010-33C5-4D16-A877-0178D23EFDA8}"/>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6" name="Rectangle 15">
            <a:extLst>
              <a:ext uri="{FF2B5EF4-FFF2-40B4-BE49-F238E27FC236}">
                <a16:creationId xmlns:a16="http://schemas.microsoft.com/office/drawing/2014/main" id="{BBD04DD4-E640-4F00-8F6F-55950B59B4C0}"/>
              </a:ext>
            </a:extLst>
          </p:cNvPr>
          <p:cNvSpPr/>
          <p:nvPr/>
        </p:nvSpPr>
        <p:spPr>
          <a:xfrm>
            <a:off x="437143" y="760717"/>
            <a:ext cx="9238909" cy="5524589"/>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Statewide</a:t>
            </a:r>
          </a:p>
          <a:p>
            <a:pPr marR="97155"/>
            <a:r>
              <a:rPr lang="en-US" sz="2000" dirty="0">
                <a:latin typeface="Tw Cen MT" panose="020B0602020104020603" pitchFamily="34" charset="0"/>
                <a:ea typeface="Calibri" panose="020F0502020204030204" pitchFamily="34" charset="0"/>
              </a:rPr>
              <a:t>Division of Technology mailed informational notices to litigants with pending cases to advise about future court appearances.</a:t>
            </a:r>
          </a:p>
          <a:p>
            <a:pPr marR="97155"/>
            <a:endParaRPr lang="en-US" sz="8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4</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Established an in-person virtual “kiosk” at each open courthouse location that permits public entry to the courthouse to seek the assistance of a clerk or to file a petition without having to physically interact at the court’s petition window.</a:t>
            </a:r>
          </a:p>
          <a:p>
            <a:pPr marR="97155"/>
            <a:endParaRPr lang="en-US" sz="800" dirty="0">
              <a:latin typeface="Tw Cen MT" panose="020B0602020104020603" pitchFamily="34" charset="0"/>
              <a:ea typeface="Calibri" panose="020F0502020204030204" pitchFamily="34" charset="0"/>
            </a:endParaRPr>
          </a:p>
          <a:p>
            <a:pPr marR="97155"/>
            <a:endParaRPr lang="en-US" sz="1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7</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Established a Virtual Help Center through the Volunteer Legal Services Project (VLSP). Using live chat capability, the Virtual Help Center has pro bono attorneys and VLSP staff available online to answer legal information questions, provide court documents online, and complete virtual notarization requests.</a:t>
            </a:r>
          </a:p>
          <a:p>
            <a:pPr marR="97155"/>
            <a:endParaRPr lang="en-US" sz="8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Richmond County Surrogate’s Court </a:t>
            </a:r>
          </a:p>
          <a:p>
            <a:pPr marR="97155"/>
            <a:r>
              <a:rPr lang="en-US" sz="2000" dirty="0">
                <a:latin typeface="Tw Cen MT" panose="020B0602020104020603" pitchFamily="34" charset="0"/>
                <a:ea typeface="Calibri" panose="020F0502020204030204" pitchFamily="34" charset="0"/>
              </a:rPr>
              <a:t>Created YouTube videos to assist with guardianship proceedings, as well as form templates and plain language informational sheets for unrepresented court users.</a:t>
            </a:r>
            <a:endParaRPr lang="en-US" sz="4000" dirty="0">
              <a:effectLst/>
              <a:latin typeface="Tw Cen MT" panose="020B0602020104020603" pitchFamily="34" charset="0"/>
              <a:ea typeface="Calibri" panose="020F0502020204030204" pitchFamily="34" charset="0"/>
            </a:endParaRPr>
          </a:p>
        </p:txBody>
      </p:sp>
    </p:spTree>
    <p:extLst>
      <p:ext uri="{BB962C8B-B14F-4D97-AF65-F5344CB8AC3E}">
        <p14:creationId xmlns:p14="http://schemas.microsoft.com/office/powerpoint/2010/main" val="4277701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89DC8DCB-5034-43FF-9B5C-C2C00C8E8B20}"/>
              </a:ext>
            </a:extLst>
          </p:cNvPr>
          <p:cNvSpPr>
            <a:spLocks noGrp="1"/>
          </p:cNvSpPr>
          <p:nvPr>
            <p:ph type="title"/>
          </p:nvPr>
        </p:nvSpPr>
        <p:spPr>
          <a:xfrm>
            <a:off x="294639" y="65404"/>
            <a:ext cx="9308337" cy="828675"/>
          </a:xfrm>
        </p:spPr>
        <p:txBody>
          <a:bodyPr/>
          <a:lstStyle/>
          <a:p>
            <a:r>
              <a:rPr lang="en-US" dirty="0"/>
              <a:t>A2J INNOVATION AROUND NYS</a:t>
            </a:r>
          </a:p>
        </p:txBody>
      </p:sp>
      <p:pic>
        <p:nvPicPr>
          <p:cNvPr id="10" name="Graphic 9" descr="Social network">
            <a:extLst>
              <a:ext uri="{FF2B5EF4-FFF2-40B4-BE49-F238E27FC236}">
                <a16:creationId xmlns:a16="http://schemas.microsoft.com/office/drawing/2014/main" id="{87612F46-9949-4AE5-AFBE-DD56DA7690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11" name="Group 10">
            <a:extLst>
              <a:ext uri="{FF2B5EF4-FFF2-40B4-BE49-F238E27FC236}">
                <a16:creationId xmlns:a16="http://schemas.microsoft.com/office/drawing/2014/main" id="{D7007328-A277-493C-BD78-C5B77A526156}"/>
              </a:ext>
            </a:extLst>
          </p:cNvPr>
          <p:cNvGrpSpPr/>
          <p:nvPr/>
        </p:nvGrpSpPr>
        <p:grpSpPr>
          <a:xfrm>
            <a:off x="1101356" y="6468110"/>
            <a:ext cx="251396" cy="365125"/>
            <a:chOff x="7907153" y="3711346"/>
            <a:chExt cx="1092490" cy="1624264"/>
          </a:xfrm>
          <a:solidFill>
            <a:srgbClr val="11489C"/>
          </a:solidFill>
          <a:effectLst/>
        </p:grpSpPr>
        <p:pic>
          <p:nvPicPr>
            <p:cNvPr id="12" name="Graphic 11" descr="Child with balloon">
              <a:extLst>
                <a:ext uri="{FF2B5EF4-FFF2-40B4-BE49-F238E27FC236}">
                  <a16:creationId xmlns:a16="http://schemas.microsoft.com/office/drawing/2014/main" id="{B01399C2-8D52-409C-98B0-6F4D5BCB1B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13" name="Graphic 12" descr="Scales of justice">
              <a:extLst>
                <a:ext uri="{FF2B5EF4-FFF2-40B4-BE49-F238E27FC236}">
                  <a16:creationId xmlns:a16="http://schemas.microsoft.com/office/drawing/2014/main" id="{2BC40B11-F896-4E82-B42D-6A3EB3A7B1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14" name="Graphic 13" descr="Gavel">
              <a:extLst>
                <a:ext uri="{FF2B5EF4-FFF2-40B4-BE49-F238E27FC236}">
                  <a16:creationId xmlns:a16="http://schemas.microsoft.com/office/drawing/2014/main" id="{C5A92EE2-C549-4F92-AE47-B8AC9F49C3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15" name="Graphic 14" descr="Court">
            <a:extLst>
              <a:ext uri="{FF2B5EF4-FFF2-40B4-BE49-F238E27FC236}">
                <a16:creationId xmlns:a16="http://schemas.microsoft.com/office/drawing/2014/main" id="{EAB0EA09-708A-4B38-8462-3D980E6920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26" name="Slide Number Placeholder 1">
            <a:extLst>
              <a:ext uri="{FF2B5EF4-FFF2-40B4-BE49-F238E27FC236}">
                <a16:creationId xmlns:a16="http://schemas.microsoft.com/office/drawing/2014/main" id="{525BED3E-F0D6-410F-B53E-035062DA457C}"/>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18</a:t>
            </a:fld>
            <a:endParaRPr lang="en-US" dirty="0"/>
          </a:p>
        </p:txBody>
      </p:sp>
      <p:sp>
        <p:nvSpPr>
          <p:cNvPr id="17" name="TextBox 16">
            <a:extLst>
              <a:ext uri="{FF2B5EF4-FFF2-40B4-BE49-F238E27FC236}">
                <a16:creationId xmlns:a16="http://schemas.microsoft.com/office/drawing/2014/main" id="{489FE232-D87B-453D-96D3-93106E9C8370}"/>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6" name="Rectangle 15">
            <a:extLst>
              <a:ext uri="{FF2B5EF4-FFF2-40B4-BE49-F238E27FC236}">
                <a16:creationId xmlns:a16="http://schemas.microsoft.com/office/drawing/2014/main" id="{5D64ED0E-1021-4D52-9086-433EA72B0080}"/>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065435C-94C2-417C-A195-8F817AC05986}"/>
              </a:ext>
            </a:extLst>
          </p:cNvPr>
          <p:cNvPicPr>
            <a:picLocks noChangeAspect="1"/>
          </p:cNvPicPr>
          <p:nvPr/>
        </p:nvPicPr>
        <p:blipFill rotWithShape="1">
          <a:blip r:embed="rId12">
            <a:duotone>
              <a:schemeClr val="bg2">
                <a:shade val="45000"/>
                <a:satMod val="135000"/>
              </a:schemeClr>
              <a:prstClr val="white"/>
            </a:duotone>
          </a:blip>
          <a:srcRect l="31300" t="36932" r="28718" b="24271"/>
          <a:stretch/>
        </p:blipFill>
        <p:spPr>
          <a:xfrm>
            <a:off x="9602976" y="67113"/>
            <a:ext cx="2559399" cy="1866549"/>
          </a:xfrm>
          <a:prstGeom prst="rect">
            <a:avLst/>
          </a:prstGeom>
          <a:effectLst/>
        </p:spPr>
      </p:pic>
      <p:pic>
        <p:nvPicPr>
          <p:cNvPr id="20" name="Picture 19">
            <a:extLst>
              <a:ext uri="{FF2B5EF4-FFF2-40B4-BE49-F238E27FC236}">
                <a16:creationId xmlns:a16="http://schemas.microsoft.com/office/drawing/2014/main" id="{E396542D-48F0-4D42-9FF3-2F5E43C1E4A8}"/>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9860280" y="336194"/>
            <a:ext cx="2013950" cy="1323984"/>
          </a:xfrm>
          <a:prstGeom prst="rect">
            <a:avLst/>
          </a:prstGeom>
          <a:effectLst/>
        </p:spPr>
      </p:pic>
      <p:sp>
        <p:nvSpPr>
          <p:cNvPr id="21" name="Rectangle 20">
            <a:extLst>
              <a:ext uri="{FF2B5EF4-FFF2-40B4-BE49-F238E27FC236}">
                <a16:creationId xmlns:a16="http://schemas.microsoft.com/office/drawing/2014/main" id="{0EA35FF7-0FBA-418C-92EB-2AC8F51CCA35}"/>
              </a:ext>
            </a:extLst>
          </p:cNvPr>
          <p:cNvSpPr/>
          <p:nvPr/>
        </p:nvSpPr>
        <p:spPr>
          <a:xfrm>
            <a:off x="437143" y="760717"/>
            <a:ext cx="9238909" cy="1077218"/>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6</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a:latin typeface="Tw Cen MT" panose="020B0602020104020603" pitchFamily="34" charset="0"/>
                <a:ea typeface="Calibri" panose="020F0502020204030204" pitchFamily="34" charset="0"/>
              </a:rPr>
              <a:t>Providing portable, Wi-Fi enabled tablets for unrepresented court users to participate in court proceedings. </a:t>
            </a:r>
            <a:endParaRPr lang="en-US" sz="4000" dirty="0">
              <a:effectLst/>
              <a:latin typeface="Tw Cen MT" panose="020B0602020104020603" pitchFamily="34" charset="0"/>
              <a:ea typeface="Calibri" panose="020F0502020204030204" pitchFamily="34" charset="0"/>
            </a:endParaRPr>
          </a:p>
        </p:txBody>
      </p:sp>
    </p:spTree>
    <p:extLst>
      <p:ext uri="{BB962C8B-B14F-4D97-AF65-F5344CB8AC3E}">
        <p14:creationId xmlns:p14="http://schemas.microsoft.com/office/powerpoint/2010/main" val="3726114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19</a:t>
            </a:fld>
            <a:endParaRPr lang="en-US" dirty="0"/>
          </a:p>
        </p:txBody>
      </p:sp>
      <p:pic>
        <p:nvPicPr>
          <p:cNvPr id="20" name="Graphic 19" descr="Social network">
            <a:extLst>
              <a:ext uri="{FF2B5EF4-FFF2-40B4-BE49-F238E27FC236}">
                <a16:creationId xmlns:a16="http://schemas.microsoft.com/office/drawing/2014/main" id="{373F6FA2-D152-49B7-9F31-DFA08E5AB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21" name="Group 20">
            <a:extLst>
              <a:ext uri="{FF2B5EF4-FFF2-40B4-BE49-F238E27FC236}">
                <a16:creationId xmlns:a16="http://schemas.microsoft.com/office/drawing/2014/main" id="{9867E463-E41C-4F93-9286-5FF1C32215C8}"/>
              </a:ext>
            </a:extLst>
          </p:cNvPr>
          <p:cNvGrpSpPr/>
          <p:nvPr/>
        </p:nvGrpSpPr>
        <p:grpSpPr>
          <a:xfrm>
            <a:off x="1101356" y="6468110"/>
            <a:ext cx="251396" cy="365125"/>
            <a:chOff x="7907153" y="3711346"/>
            <a:chExt cx="1092490" cy="1624264"/>
          </a:xfrm>
          <a:solidFill>
            <a:srgbClr val="11489C"/>
          </a:solidFill>
          <a:effectLst/>
        </p:grpSpPr>
        <p:pic>
          <p:nvPicPr>
            <p:cNvPr id="23" name="Graphic 22" descr="Child with balloon">
              <a:extLst>
                <a:ext uri="{FF2B5EF4-FFF2-40B4-BE49-F238E27FC236}">
                  <a16:creationId xmlns:a16="http://schemas.microsoft.com/office/drawing/2014/main" id="{612E3F39-4695-4903-B623-4F32ABB7B3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25" name="Graphic 24" descr="Scales of justice">
              <a:extLst>
                <a:ext uri="{FF2B5EF4-FFF2-40B4-BE49-F238E27FC236}">
                  <a16:creationId xmlns:a16="http://schemas.microsoft.com/office/drawing/2014/main" id="{8159D4D2-C21F-4AA5-BC36-055E63205D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26" name="Graphic 25" descr="Gavel">
              <a:extLst>
                <a:ext uri="{FF2B5EF4-FFF2-40B4-BE49-F238E27FC236}">
                  <a16:creationId xmlns:a16="http://schemas.microsoft.com/office/drawing/2014/main" id="{05A2CE7D-0ACC-4C6D-B97C-9C98E8245C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29" name="Graphic 28" descr="Court">
            <a:extLst>
              <a:ext uri="{FF2B5EF4-FFF2-40B4-BE49-F238E27FC236}">
                <a16:creationId xmlns:a16="http://schemas.microsoft.com/office/drawing/2014/main" id="{C0A1CCB9-438B-4910-8ACE-AB635930AE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15" name="TextBox 14">
            <a:extLst>
              <a:ext uri="{FF2B5EF4-FFF2-40B4-BE49-F238E27FC236}">
                <a16:creationId xmlns:a16="http://schemas.microsoft.com/office/drawing/2014/main" id="{B15D7326-B21C-4AB0-A6E4-C099FC6A9557}"/>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2" name="Rectangle 11">
            <a:extLst>
              <a:ext uri="{FF2B5EF4-FFF2-40B4-BE49-F238E27FC236}">
                <a16:creationId xmlns:a16="http://schemas.microsoft.com/office/drawing/2014/main" id="{F204D710-91DA-4E56-BEDB-F0110798C3FC}"/>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0580D5-DE9E-4FD0-8A35-18253AC85E2A}"/>
              </a:ext>
            </a:extLst>
          </p:cNvPr>
          <p:cNvPicPr>
            <a:picLocks noChangeAspect="1"/>
          </p:cNvPicPr>
          <p:nvPr/>
        </p:nvPicPr>
        <p:blipFill rotWithShape="1">
          <a:blip r:embed="rId12">
            <a:duotone>
              <a:schemeClr val="bg2">
                <a:shade val="45000"/>
                <a:satMod val="135000"/>
              </a:schemeClr>
              <a:prstClr val="white"/>
            </a:duotone>
          </a:blip>
          <a:srcRect l="-7916" t="29409" r="63429" b="27422"/>
          <a:stretch/>
        </p:blipFill>
        <p:spPr>
          <a:xfrm>
            <a:off x="9583926" y="74733"/>
            <a:ext cx="2559399" cy="1866549"/>
          </a:xfrm>
          <a:prstGeom prst="rect">
            <a:avLst/>
          </a:prstGeom>
          <a:effectLst/>
        </p:spPr>
      </p:pic>
      <p:pic>
        <p:nvPicPr>
          <p:cNvPr id="14" name="Picture 13">
            <a:extLst>
              <a:ext uri="{FF2B5EF4-FFF2-40B4-BE49-F238E27FC236}">
                <a16:creationId xmlns:a16="http://schemas.microsoft.com/office/drawing/2014/main" id="{826328C1-0F12-4CFF-BBD9-51D259D32DBD}"/>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0047156" y="376495"/>
            <a:ext cx="1472090" cy="1323984"/>
          </a:xfrm>
          <a:prstGeom prst="rect">
            <a:avLst/>
          </a:prstGeom>
          <a:effectLst/>
        </p:spPr>
      </p:pic>
      <p:sp>
        <p:nvSpPr>
          <p:cNvPr id="17" name="Rectangle 16">
            <a:extLst>
              <a:ext uri="{FF2B5EF4-FFF2-40B4-BE49-F238E27FC236}">
                <a16:creationId xmlns:a16="http://schemas.microsoft.com/office/drawing/2014/main" id="{E52A97C3-C6B8-425F-BB4C-E7A3BC7010C1}"/>
              </a:ext>
            </a:extLst>
          </p:cNvPr>
          <p:cNvSpPr/>
          <p:nvPr/>
        </p:nvSpPr>
        <p:spPr>
          <a:xfrm>
            <a:off x="437143" y="760717"/>
            <a:ext cx="9238909" cy="2523768"/>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6</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Providing portable, Wi-Fi enabled tablets for unrepresented court users to participate in court proceedings. </a:t>
            </a:r>
          </a:p>
          <a:p>
            <a:pPr marR="97155"/>
            <a:endParaRPr lang="en-US" sz="10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8</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Created Family Court Help Desks, staffed by Volunteer Lawyers Project. Help Desk volunteers assist court users make court appearances, schedule appointments, or fill out paperwork.</a:t>
            </a:r>
            <a:endParaRPr lang="en-US" sz="4000" dirty="0">
              <a:effectLst/>
              <a:latin typeface="Tw Cen MT" panose="020B0602020104020603" pitchFamily="34" charset="0"/>
              <a:ea typeface="Calibri" panose="020F0502020204030204" pitchFamily="34" charset="0"/>
            </a:endParaRPr>
          </a:p>
        </p:txBody>
      </p:sp>
    </p:spTree>
    <p:extLst>
      <p:ext uri="{BB962C8B-B14F-4D97-AF65-F5344CB8AC3E}">
        <p14:creationId xmlns:p14="http://schemas.microsoft.com/office/powerpoint/2010/main" val="364632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D14EE0F-77B1-474B-87AD-00C1F9DDCAC5}"/>
              </a:ext>
            </a:extLst>
          </p:cNvPr>
          <p:cNvSpPr/>
          <p:nvPr/>
        </p:nvSpPr>
        <p:spPr>
          <a:xfrm>
            <a:off x="1557944" y="2345061"/>
            <a:ext cx="1381913" cy="3923297"/>
          </a:xfrm>
          <a:prstGeom prst="roundRect">
            <a:avLst>
              <a:gd name="adj" fmla="val 18588"/>
            </a:avLst>
          </a:prstGeom>
          <a:solidFill>
            <a:srgbClr val="320032"/>
          </a:solidFill>
          <a:ln w="38100">
            <a:solidFill>
              <a:srgbClr val="32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708028A5-259C-4B87-BF5E-8849F0A335AE}"/>
              </a:ext>
            </a:extLst>
          </p:cNvPr>
          <p:cNvSpPr/>
          <p:nvPr/>
        </p:nvSpPr>
        <p:spPr>
          <a:xfrm>
            <a:off x="2172718" y="2345061"/>
            <a:ext cx="9247121" cy="3923297"/>
          </a:xfrm>
          <a:prstGeom prst="roundRect">
            <a:avLst>
              <a:gd name="adj" fmla="val 9638"/>
            </a:avLst>
          </a:prstGeom>
          <a:solidFill>
            <a:srgbClr val="66006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6D67A31-F5F6-46B4-8681-2C9D088653B5}"/>
              </a:ext>
            </a:extLst>
          </p:cNvPr>
          <p:cNvSpPr txBox="1"/>
          <p:nvPr/>
        </p:nvSpPr>
        <p:spPr>
          <a:xfrm>
            <a:off x="1636035" y="2569281"/>
            <a:ext cx="489059" cy="3539430"/>
          </a:xfrm>
          <a:prstGeom prst="rect">
            <a:avLst/>
          </a:prstGeom>
          <a:solidFill>
            <a:srgbClr val="320032"/>
          </a:solidFill>
        </p:spPr>
        <p:txBody>
          <a:bodyPr wrap="square" rtlCol="0">
            <a:spAutoFit/>
          </a:bodyPr>
          <a:lstStyle/>
          <a:p>
            <a:pPr algn="ctr"/>
            <a:r>
              <a:rPr lang="en-US" sz="2800" dirty="0">
                <a:solidFill>
                  <a:schemeClr val="bg1"/>
                </a:solidFill>
                <a:latin typeface="Century Gothic" panose="020B0502020202020204" pitchFamily="34" charset="0"/>
              </a:rPr>
              <a:t>PROGRAMS</a:t>
            </a:r>
          </a:p>
        </p:txBody>
      </p:sp>
      <p:sp>
        <p:nvSpPr>
          <p:cNvPr id="18" name="TextBox 17">
            <a:extLst>
              <a:ext uri="{FF2B5EF4-FFF2-40B4-BE49-F238E27FC236}">
                <a16:creationId xmlns:a16="http://schemas.microsoft.com/office/drawing/2014/main" id="{421C9BBF-12A9-4331-9CF0-CCF463A8D0C1}"/>
              </a:ext>
            </a:extLst>
          </p:cNvPr>
          <p:cNvSpPr txBox="1"/>
          <p:nvPr/>
        </p:nvSpPr>
        <p:spPr>
          <a:xfrm>
            <a:off x="3378173" y="2545079"/>
            <a:ext cx="8041666" cy="3539430"/>
          </a:xfrm>
          <a:prstGeom prst="rect">
            <a:avLst/>
          </a:prstGeom>
          <a:solidFill>
            <a:srgbClr val="660066"/>
          </a:solidFill>
        </p:spPr>
        <p:txBody>
          <a:bodyPr wrap="square" rtlCol="0">
            <a:spAutoFit/>
          </a:bodyPr>
          <a:lstStyle/>
          <a:p>
            <a:r>
              <a:rPr lang="en-US" sz="3200" cap="small" dirty="0">
                <a:solidFill>
                  <a:schemeClr val="bg1"/>
                </a:solidFill>
                <a:latin typeface="Century Gothic" panose="020B0502020202020204" pitchFamily="34" charset="0"/>
              </a:rPr>
              <a:t>COURT ACCESS</a:t>
            </a:r>
          </a:p>
          <a:p>
            <a:endParaRPr lang="en-US" sz="3200" cap="small" dirty="0">
              <a:solidFill>
                <a:schemeClr val="bg1"/>
              </a:solidFill>
              <a:latin typeface="Century Gothic" panose="020B0502020202020204" pitchFamily="34" charset="0"/>
            </a:endParaRPr>
          </a:p>
          <a:p>
            <a:endParaRPr lang="en-US" sz="3200" cap="small" dirty="0">
              <a:solidFill>
                <a:schemeClr val="bg1"/>
              </a:solidFill>
              <a:latin typeface="Century Gothic" panose="020B0502020202020204" pitchFamily="34" charset="0"/>
            </a:endParaRPr>
          </a:p>
          <a:p>
            <a:r>
              <a:rPr lang="en-US" sz="3200" cap="small" dirty="0">
                <a:solidFill>
                  <a:schemeClr val="bg1"/>
                </a:solidFill>
                <a:latin typeface="Century Gothic" panose="020B0502020202020204" pitchFamily="34" charset="0"/>
              </a:rPr>
              <a:t>COMMUNITY OUTREACH</a:t>
            </a:r>
          </a:p>
          <a:p>
            <a:endParaRPr lang="en-US" sz="3200" cap="small" dirty="0">
              <a:solidFill>
                <a:schemeClr val="bg1"/>
              </a:solidFill>
              <a:latin typeface="Century Gothic" panose="020B0502020202020204" pitchFamily="34" charset="0"/>
            </a:endParaRPr>
          </a:p>
          <a:p>
            <a:r>
              <a:rPr lang="en-US" sz="3200" cap="small" dirty="0">
                <a:solidFill>
                  <a:schemeClr val="bg1"/>
                </a:solidFill>
                <a:latin typeface="Century Gothic" panose="020B0502020202020204" pitchFamily="34" charset="0"/>
              </a:rPr>
              <a:t>FAMILY, JUVENILE, ADOLESCENT &amp; EMERGING ADULT JUSTICE</a:t>
            </a:r>
          </a:p>
        </p:txBody>
      </p:sp>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a:t>
            </a:fld>
            <a:endParaRPr lang="en-US" dirty="0"/>
          </a:p>
        </p:txBody>
      </p:sp>
      <p:sp>
        <p:nvSpPr>
          <p:cNvPr id="8" name="Title 7">
            <a:extLst>
              <a:ext uri="{FF2B5EF4-FFF2-40B4-BE49-F238E27FC236}">
                <a16:creationId xmlns:a16="http://schemas.microsoft.com/office/drawing/2014/main" id="{3AD568D1-B99B-48CE-AEC2-67413050E8DF}"/>
              </a:ext>
            </a:extLst>
          </p:cNvPr>
          <p:cNvSpPr>
            <a:spLocks noGrp="1"/>
          </p:cNvSpPr>
          <p:nvPr>
            <p:ph type="title"/>
          </p:nvPr>
        </p:nvSpPr>
        <p:spPr>
          <a:xfrm>
            <a:off x="294639" y="65404"/>
            <a:ext cx="11199422" cy="828675"/>
          </a:xfrm>
          <a:effectLst/>
        </p:spPr>
        <p:txBody>
          <a:bodyPr>
            <a:noAutofit/>
          </a:bodyPr>
          <a:lstStyle/>
          <a:p>
            <a:r>
              <a:rPr lang="en-US" sz="4800" dirty="0"/>
              <a:t>OFFICE FOR JUSTICE INITIATIVES (OJI)</a:t>
            </a:r>
          </a:p>
        </p:txBody>
      </p:sp>
      <p:sp>
        <p:nvSpPr>
          <p:cNvPr id="9" name="TextBox 8">
            <a:extLst>
              <a:ext uri="{FF2B5EF4-FFF2-40B4-BE49-F238E27FC236}">
                <a16:creationId xmlns:a16="http://schemas.microsoft.com/office/drawing/2014/main" id="{45BF933D-D22A-4722-B7F0-F1C211C159CB}"/>
              </a:ext>
            </a:extLst>
          </p:cNvPr>
          <p:cNvSpPr txBox="1"/>
          <p:nvPr/>
        </p:nvSpPr>
        <p:spPr>
          <a:xfrm>
            <a:off x="358140" y="753399"/>
            <a:ext cx="11475720" cy="1815882"/>
          </a:xfrm>
          <a:prstGeom prst="rect">
            <a:avLst/>
          </a:prstGeom>
          <a:noFill/>
        </p:spPr>
        <p:txBody>
          <a:bodyPr wrap="square" rtlCol="0">
            <a:spAutoFit/>
          </a:bodyPr>
          <a:lstStyle/>
          <a:p>
            <a:r>
              <a:rPr lang="en-US" sz="2800" dirty="0">
                <a:latin typeface="Century Gothic" panose="020B0502020202020204" pitchFamily="34" charset="0"/>
                <a:cs typeface="Arial" panose="020B0604020202020204" pitchFamily="34" charset="0"/>
              </a:rPr>
              <a:t>To ensure meaningful access to justice for those passing through the doors of every New York State Court regardless of income, background or special need.</a:t>
            </a:r>
          </a:p>
          <a:p>
            <a:endParaRPr lang="en-US" sz="2800" dirty="0">
              <a:latin typeface="Century Gothic" panose="020B0502020202020204" pitchFamily="34" charset="0"/>
            </a:endParaRPr>
          </a:p>
        </p:txBody>
      </p:sp>
      <p:pic>
        <p:nvPicPr>
          <p:cNvPr id="10" name="Graphic 9" descr="Court">
            <a:extLst>
              <a:ext uri="{FF2B5EF4-FFF2-40B4-BE49-F238E27FC236}">
                <a16:creationId xmlns:a16="http://schemas.microsoft.com/office/drawing/2014/main" id="{BF85AFB6-FF99-4500-986C-96A821B3BA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26238" y="2473553"/>
            <a:ext cx="809085" cy="809085"/>
          </a:xfrm>
          <a:prstGeom prst="rect">
            <a:avLst/>
          </a:prstGeom>
          <a:effectLst>
            <a:outerShdw dist="12700" dir="2700000" algn="tl" rotWithShape="0">
              <a:srgbClr val="660066"/>
            </a:outerShdw>
          </a:effectLst>
        </p:spPr>
      </p:pic>
      <p:pic>
        <p:nvPicPr>
          <p:cNvPr id="11" name="Graphic 10" descr="Court">
            <a:extLst>
              <a:ext uri="{FF2B5EF4-FFF2-40B4-BE49-F238E27FC236}">
                <a16:creationId xmlns:a16="http://schemas.microsoft.com/office/drawing/2014/main" id="{302FE009-A7A8-42E6-8EDB-CB3D48B2C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6238" y="2467684"/>
            <a:ext cx="809085" cy="809085"/>
          </a:xfrm>
          <a:prstGeom prst="rect">
            <a:avLst/>
          </a:prstGeom>
          <a:effectLst>
            <a:outerShdw dist="12700" dir="2700000" algn="tl" rotWithShape="0">
              <a:srgbClr val="660066"/>
            </a:outerShdw>
          </a:effectLst>
        </p:spPr>
      </p:pic>
      <p:grpSp>
        <p:nvGrpSpPr>
          <p:cNvPr id="13" name="Group 12">
            <a:extLst>
              <a:ext uri="{FF2B5EF4-FFF2-40B4-BE49-F238E27FC236}">
                <a16:creationId xmlns:a16="http://schemas.microsoft.com/office/drawing/2014/main" id="{02E76A15-5E8A-45F8-88F3-FCDE672B5F62}"/>
              </a:ext>
            </a:extLst>
          </p:cNvPr>
          <p:cNvGrpSpPr/>
          <p:nvPr/>
        </p:nvGrpSpPr>
        <p:grpSpPr>
          <a:xfrm>
            <a:off x="2634781" y="5121649"/>
            <a:ext cx="637820" cy="948282"/>
            <a:chOff x="7907153" y="3711346"/>
            <a:chExt cx="1092490" cy="1624264"/>
          </a:xfrm>
          <a:solidFill>
            <a:schemeClr val="bg1"/>
          </a:solidFill>
        </p:grpSpPr>
        <p:pic>
          <p:nvPicPr>
            <p:cNvPr id="14" name="Graphic 13" descr="Child with balloon">
              <a:extLst>
                <a:ext uri="{FF2B5EF4-FFF2-40B4-BE49-F238E27FC236}">
                  <a16:creationId xmlns:a16="http://schemas.microsoft.com/office/drawing/2014/main" id="{BF5DDC75-3433-4AEA-95A9-EB4555D011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a:outerShdw dist="12700" dir="2700000" algn="tl" rotWithShape="0">
                <a:srgbClr val="660066"/>
              </a:outerShdw>
            </a:effectLst>
          </p:spPr>
        </p:pic>
        <p:pic>
          <p:nvPicPr>
            <p:cNvPr id="15" name="Graphic 14" descr="Scales of justice">
              <a:extLst>
                <a:ext uri="{FF2B5EF4-FFF2-40B4-BE49-F238E27FC236}">
                  <a16:creationId xmlns:a16="http://schemas.microsoft.com/office/drawing/2014/main" id="{2270ADE6-AAF1-43BB-8540-E53946DF66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a:outerShdw dist="12700" dir="2700000" algn="tl" rotWithShape="0">
                <a:srgbClr val="660066"/>
              </a:outerShdw>
            </a:effectLst>
          </p:spPr>
        </p:pic>
        <p:pic>
          <p:nvPicPr>
            <p:cNvPr id="16" name="Graphic 15" descr="Gavel">
              <a:extLst>
                <a:ext uri="{FF2B5EF4-FFF2-40B4-BE49-F238E27FC236}">
                  <a16:creationId xmlns:a16="http://schemas.microsoft.com/office/drawing/2014/main" id="{21090F73-2BD0-47EE-835E-E2390AE68F7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a:outerShdw dist="12700" dir="2700000" algn="tl" rotWithShape="0">
                <a:srgbClr val="660066"/>
              </a:outerShdw>
            </a:effectLst>
          </p:spPr>
        </p:pic>
      </p:grpSp>
      <p:pic>
        <p:nvPicPr>
          <p:cNvPr id="17" name="Graphic 16" descr="Social network">
            <a:extLst>
              <a:ext uri="{FF2B5EF4-FFF2-40B4-BE49-F238E27FC236}">
                <a16:creationId xmlns:a16="http://schemas.microsoft.com/office/drawing/2014/main" id="{1521D8C9-27AA-4560-9F60-D58688DFBA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49149" y="3902166"/>
            <a:ext cx="809085" cy="809085"/>
          </a:xfrm>
          <a:prstGeom prst="rect">
            <a:avLst/>
          </a:prstGeom>
          <a:effectLst>
            <a:outerShdw dist="12700" dir="2700000" algn="tl" rotWithShape="0">
              <a:srgbClr val="660066"/>
            </a:outerShdw>
          </a:effectLst>
        </p:spPr>
      </p:pic>
      <p:sp>
        <p:nvSpPr>
          <p:cNvPr id="22" name="TextBox 21">
            <a:extLst>
              <a:ext uri="{FF2B5EF4-FFF2-40B4-BE49-F238E27FC236}">
                <a16:creationId xmlns:a16="http://schemas.microsoft.com/office/drawing/2014/main" id="{8CF6E6E5-1B62-4BFD-9F07-31B2CAF37617}"/>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Tree>
    <p:extLst>
      <p:ext uri="{BB962C8B-B14F-4D97-AF65-F5344CB8AC3E}">
        <p14:creationId xmlns:p14="http://schemas.microsoft.com/office/powerpoint/2010/main" val="7090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 grpId="0" build="allAtOnce"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20</a:t>
            </a:fld>
            <a:endParaRPr lang="en-US" dirty="0"/>
          </a:p>
        </p:txBody>
      </p:sp>
      <p:pic>
        <p:nvPicPr>
          <p:cNvPr id="8" name="Graphic 7" descr="Social network">
            <a:extLst>
              <a:ext uri="{FF2B5EF4-FFF2-40B4-BE49-F238E27FC236}">
                <a16:creationId xmlns:a16="http://schemas.microsoft.com/office/drawing/2014/main" id="{E945D546-6C26-40FC-A12D-B037D9090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9" name="Group 8">
            <a:extLst>
              <a:ext uri="{FF2B5EF4-FFF2-40B4-BE49-F238E27FC236}">
                <a16:creationId xmlns:a16="http://schemas.microsoft.com/office/drawing/2014/main" id="{E43E46C5-10E2-46F0-A3F4-F26541557817}"/>
              </a:ext>
            </a:extLst>
          </p:cNvPr>
          <p:cNvGrpSpPr/>
          <p:nvPr/>
        </p:nvGrpSpPr>
        <p:grpSpPr>
          <a:xfrm>
            <a:off x="1101356" y="6468110"/>
            <a:ext cx="251396" cy="365125"/>
            <a:chOff x="7907153" y="3711346"/>
            <a:chExt cx="1092490" cy="1624264"/>
          </a:xfrm>
          <a:solidFill>
            <a:srgbClr val="11489C"/>
          </a:solidFill>
          <a:effectLst/>
        </p:grpSpPr>
        <p:pic>
          <p:nvPicPr>
            <p:cNvPr id="10" name="Graphic 9" descr="Child with balloon">
              <a:extLst>
                <a:ext uri="{FF2B5EF4-FFF2-40B4-BE49-F238E27FC236}">
                  <a16:creationId xmlns:a16="http://schemas.microsoft.com/office/drawing/2014/main" id="{8EC2CAD9-B652-49E1-B895-3D4283C68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11" name="Graphic 10" descr="Scales of justice">
              <a:extLst>
                <a:ext uri="{FF2B5EF4-FFF2-40B4-BE49-F238E27FC236}">
                  <a16:creationId xmlns:a16="http://schemas.microsoft.com/office/drawing/2014/main" id="{BB708ECD-965F-4FE5-8295-DABC3A8331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12" name="Graphic 11" descr="Gavel">
              <a:extLst>
                <a:ext uri="{FF2B5EF4-FFF2-40B4-BE49-F238E27FC236}">
                  <a16:creationId xmlns:a16="http://schemas.microsoft.com/office/drawing/2014/main" id="{3C31CB8F-647A-49CF-98CA-2F58266C3A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13" name="Graphic 12" descr="Court">
            <a:extLst>
              <a:ext uri="{FF2B5EF4-FFF2-40B4-BE49-F238E27FC236}">
                <a16:creationId xmlns:a16="http://schemas.microsoft.com/office/drawing/2014/main" id="{587D5CBE-4A88-41EE-BB4E-3BDA69877A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15" name="TextBox 14">
            <a:extLst>
              <a:ext uri="{FF2B5EF4-FFF2-40B4-BE49-F238E27FC236}">
                <a16:creationId xmlns:a16="http://schemas.microsoft.com/office/drawing/2014/main" id="{01324010-33C5-4D16-A877-0178D23EFDA8}"/>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9" name="Rectangle 18">
            <a:extLst>
              <a:ext uri="{FF2B5EF4-FFF2-40B4-BE49-F238E27FC236}">
                <a16:creationId xmlns:a16="http://schemas.microsoft.com/office/drawing/2014/main" id="{C0BC2A18-E1C8-4CA1-AF26-0F2773226D2B}"/>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2E313AA-82B1-40EF-87C6-0C7711E085EB}"/>
              </a:ext>
            </a:extLst>
          </p:cNvPr>
          <p:cNvPicPr>
            <a:picLocks noChangeAspect="1"/>
          </p:cNvPicPr>
          <p:nvPr/>
        </p:nvPicPr>
        <p:blipFill rotWithShape="1">
          <a:blip r:embed="rId12">
            <a:duotone>
              <a:schemeClr val="bg2">
                <a:shade val="45000"/>
                <a:satMod val="135000"/>
              </a:schemeClr>
              <a:prstClr val="white"/>
            </a:duotone>
          </a:blip>
          <a:srcRect l="44995" t="57700" r="15486" b="3952"/>
          <a:stretch/>
        </p:blipFill>
        <p:spPr>
          <a:xfrm>
            <a:off x="9583926" y="74733"/>
            <a:ext cx="2559399" cy="1866549"/>
          </a:xfrm>
          <a:prstGeom prst="rect">
            <a:avLst/>
          </a:prstGeom>
          <a:effectLst/>
        </p:spPr>
      </p:pic>
      <p:pic>
        <p:nvPicPr>
          <p:cNvPr id="21" name="Picture 20">
            <a:extLst>
              <a:ext uri="{FF2B5EF4-FFF2-40B4-BE49-F238E27FC236}">
                <a16:creationId xmlns:a16="http://schemas.microsoft.com/office/drawing/2014/main" id="{FD8EA45A-DD44-4DEE-AC05-CB406741A57B}"/>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0749379" y="406975"/>
            <a:ext cx="1075737" cy="1323984"/>
          </a:xfrm>
          <a:prstGeom prst="rect">
            <a:avLst/>
          </a:prstGeom>
          <a:effectLst/>
        </p:spPr>
      </p:pic>
      <p:sp>
        <p:nvSpPr>
          <p:cNvPr id="22" name="Rectangle 21">
            <a:extLst>
              <a:ext uri="{FF2B5EF4-FFF2-40B4-BE49-F238E27FC236}">
                <a16:creationId xmlns:a16="http://schemas.microsoft.com/office/drawing/2014/main" id="{0CFB5AD1-C1F4-4F03-82A9-36D57FC3D2D3}"/>
              </a:ext>
            </a:extLst>
          </p:cNvPr>
          <p:cNvSpPr/>
          <p:nvPr/>
        </p:nvSpPr>
        <p:spPr>
          <a:xfrm>
            <a:off x="437143" y="760717"/>
            <a:ext cx="9238909" cy="3985706"/>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6</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Providing portable, Wi-Fi enabled tablets for unrepresented court users to participate in court proceedings. </a:t>
            </a:r>
          </a:p>
          <a:p>
            <a:pPr marR="97155"/>
            <a:endParaRPr lang="en-US" sz="10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8</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Created Family Court Help Desks, staffed by Volunteer Lawyers Project. Help Desk volunteers assist court users make court appearances, schedule appointments, or fill out paperwork.</a:t>
            </a:r>
          </a:p>
          <a:p>
            <a:pPr marR="97155"/>
            <a:endParaRPr lang="en-US" sz="900" dirty="0">
              <a:latin typeface="Tw Cen MT" panose="020B0602020104020603" pitchFamily="34" charset="0"/>
              <a:ea typeface="Calibri" panose="020F0502020204030204" pitchFamily="34" charset="0"/>
            </a:endParaRPr>
          </a:p>
          <a:p>
            <a:pPr marR="97155"/>
            <a:endParaRPr lang="en-US" sz="2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9</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Launched the Faith-Based Community Kiosk program, which provides a safe and private area within houses of worship and religious locations for court users to access the court system and get referrals to legal representation.</a:t>
            </a:r>
            <a:endParaRPr lang="en-US" sz="4000" dirty="0">
              <a:effectLst/>
              <a:latin typeface="Tw Cen MT" panose="020B0602020104020603" pitchFamily="34" charset="0"/>
              <a:ea typeface="Calibri" panose="020F0502020204030204" pitchFamily="34" charset="0"/>
            </a:endParaRPr>
          </a:p>
        </p:txBody>
      </p:sp>
    </p:spTree>
    <p:extLst>
      <p:ext uri="{BB962C8B-B14F-4D97-AF65-F5344CB8AC3E}">
        <p14:creationId xmlns:p14="http://schemas.microsoft.com/office/powerpoint/2010/main" val="2446046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267C32DB-9FAC-4D1E-B60A-307A0CC8800B}"/>
              </a:ext>
            </a:extLst>
          </p:cNvPr>
          <p:cNvSpPr>
            <a:spLocks noGrp="1"/>
          </p:cNvSpPr>
          <p:nvPr>
            <p:ph type="title"/>
          </p:nvPr>
        </p:nvSpPr>
        <p:spPr>
          <a:xfrm>
            <a:off x="294639" y="65404"/>
            <a:ext cx="9308337" cy="828675"/>
          </a:xfrm>
        </p:spPr>
        <p:txBody>
          <a:bodyPr/>
          <a:lstStyle/>
          <a:p>
            <a:r>
              <a:rPr lang="en-US" dirty="0"/>
              <a:t>A2J INNOVATION AROUND NYS</a:t>
            </a:r>
          </a:p>
        </p:txBody>
      </p:sp>
      <p:sp>
        <p:nvSpPr>
          <p:cNvPr id="117" name="Slide Number Placeholder 1">
            <a:extLst>
              <a:ext uri="{FF2B5EF4-FFF2-40B4-BE49-F238E27FC236}">
                <a16:creationId xmlns:a16="http://schemas.microsoft.com/office/drawing/2014/main" id="{BC07F93F-85F9-44BC-B314-7B3A3F697CD4}"/>
              </a:ext>
            </a:extLst>
          </p:cNvPr>
          <p:cNvSpPr>
            <a:spLocks noGrp="1"/>
          </p:cNvSpPr>
          <p:nvPr>
            <p:ph type="sldNum" sz="quarter" idx="12"/>
          </p:nvPr>
        </p:nvSpPr>
        <p:spPr>
          <a:xfrm>
            <a:off x="11494061" y="6457553"/>
            <a:ext cx="662110" cy="365125"/>
          </a:xfrm>
          <a:prstGeom prst="rect">
            <a:avLst/>
          </a:prstGeom>
        </p:spPr>
        <p:txBody>
          <a:bodyPr/>
          <a:lstStyle/>
          <a:p>
            <a:pPr algn="ctr"/>
            <a:fld id="{2A013F82-EE5E-44EE-A61D-E31C6657F26F}" type="slidenum">
              <a:rPr lang="en-US" smtClean="0"/>
              <a:pPr algn="ctr"/>
              <a:t>21</a:t>
            </a:fld>
            <a:endParaRPr lang="en-US" dirty="0"/>
          </a:p>
        </p:txBody>
      </p:sp>
      <p:pic>
        <p:nvPicPr>
          <p:cNvPr id="8" name="Graphic 7" descr="Social network">
            <a:extLst>
              <a:ext uri="{FF2B5EF4-FFF2-40B4-BE49-F238E27FC236}">
                <a16:creationId xmlns:a16="http://schemas.microsoft.com/office/drawing/2014/main" id="{E945D546-6C26-40FC-A12D-B037D90904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9" name="Group 8">
            <a:extLst>
              <a:ext uri="{FF2B5EF4-FFF2-40B4-BE49-F238E27FC236}">
                <a16:creationId xmlns:a16="http://schemas.microsoft.com/office/drawing/2014/main" id="{E43E46C5-10E2-46F0-A3F4-F26541557817}"/>
              </a:ext>
            </a:extLst>
          </p:cNvPr>
          <p:cNvGrpSpPr/>
          <p:nvPr/>
        </p:nvGrpSpPr>
        <p:grpSpPr>
          <a:xfrm>
            <a:off x="1101356" y="6468110"/>
            <a:ext cx="251396" cy="365125"/>
            <a:chOff x="7907153" y="3711346"/>
            <a:chExt cx="1092490" cy="1624264"/>
          </a:xfrm>
          <a:solidFill>
            <a:srgbClr val="11489C"/>
          </a:solidFill>
          <a:effectLst/>
        </p:grpSpPr>
        <p:pic>
          <p:nvPicPr>
            <p:cNvPr id="10" name="Graphic 9" descr="Child with balloon">
              <a:extLst>
                <a:ext uri="{FF2B5EF4-FFF2-40B4-BE49-F238E27FC236}">
                  <a16:creationId xmlns:a16="http://schemas.microsoft.com/office/drawing/2014/main" id="{8EC2CAD9-B652-49E1-B895-3D4283C68D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11" name="Graphic 10" descr="Scales of justice">
              <a:extLst>
                <a:ext uri="{FF2B5EF4-FFF2-40B4-BE49-F238E27FC236}">
                  <a16:creationId xmlns:a16="http://schemas.microsoft.com/office/drawing/2014/main" id="{BB708ECD-965F-4FE5-8295-DABC3A8331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12" name="Graphic 11" descr="Gavel">
              <a:extLst>
                <a:ext uri="{FF2B5EF4-FFF2-40B4-BE49-F238E27FC236}">
                  <a16:creationId xmlns:a16="http://schemas.microsoft.com/office/drawing/2014/main" id="{3C31CB8F-647A-49CF-98CA-2F58266C3A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13" name="Graphic 12" descr="Court">
            <a:extLst>
              <a:ext uri="{FF2B5EF4-FFF2-40B4-BE49-F238E27FC236}">
                <a16:creationId xmlns:a16="http://schemas.microsoft.com/office/drawing/2014/main" id="{587D5CBE-4A88-41EE-BB4E-3BDA69877A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15" name="TextBox 14">
            <a:extLst>
              <a:ext uri="{FF2B5EF4-FFF2-40B4-BE49-F238E27FC236}">
                <a16:creationId xmlns:a16="http://schemas.microsoft.com/office/drawing/2014/main" id="{01324010-33C5-4D16-A877-0178D23EFDA8}"/>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6" name="Rectangle 15">
            <a:extLst>
              <a:ext uri="{FF2B5EF4-FFF2-40B4-BE49-F238E27FC236}">
                <a16:creationId xmlns:a16="http://schemas.microsoft.com/office/drawing/2014/main" id="{BBD04DD4-E640-4F00-8F6F-55950B59B4C0}"/>
              </a:ext>
            </a:extLst>
          </p:cNvPr>
          <p:cNvSpPr/>
          <p:nvPr/>
        </p:nvSpPr>
        <p:spPr>
          <a:xfrm>
            <a:off x="437143" y="760717"/>
            <a:ext cx="9238909" cy="5401479"/>
          </a:xfrm>
          <a:prstGeom prst="rect">
            <a:avLst/>
          </a:prstGeom>
        </p:spPr>
        <p:txBody>
          <a:bodyPr wrap="square">
            <a:spAutoFit/>
          </a:bodyPr>
          <a:lstStyle/>
          <a:p>
            <a:pPr marR="281305"/>
            <a:r>
              <a:rPr lang="en-US" sz="2400" u="sng" dirty="0">
                <a:solidFill>
                  <a:schemeClr val="accent1">
                    <a:lumMod val="75000"/>
                  </a:schemeClr>
                </a:solidFill>
                <a:latin typeface="Tw Cen MT" panose="020B0602020104020603" pitchFamily="34" charset="0"/>
                <a:ea typeface="Calibri" panose="020F0502020204030204" pitchFamily="34" charset="0"/>
              </a:rPr>
              <a:t>6</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Providing portable, Wi-Fi enabled tablets for unrepresented court users to participate in court proceedings. </a:t>
            </a:r>
          </a:p>
          <a:p>
            <a:pPr marR="97155"/>
            <a:endParaRPr lang="en-US" sz="100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8</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Created Family Court Help Desks, staffed by Volunteer Lawyers Project. Help Desk volunteers assist court users make court appearances, schedule appointments, or fill out paperwork.</a:t>
            </a:r>
          </a:p>
          <a:p>
            <a:pPr marR="97155"/>
            <a:endParaRPr lang="en-US" sz="900" dirty="0">
              <a:latin typeface="Tw Cen MT" panose="020B0602020104020603" pitchFamily="34" charset="0"/>
              <a:ea typeface="Calibri" panose="020F0502020204030204" pitchFamily="34" charset="0"/>
            </a:endParaRPr>
          </a:p>
          <a:p>
            <a:pPr marR="97155"/>
            <a:endParaRPr lang="en-US" sz="2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9</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Launched the Faith-Based Community Kiosk program, which provides a safe and private area within houses of worship and religious locations for court users to access the court system and get referrals to legal representation.</a:t>
            </a:r>
          </a:p>
          <a:p>
            <a:pPr marR="97155"/>
            <a:endParaRPr lang="en-US" sz="800" dirty="0">
              <a:latin typeface="Tw Cen MT" panose="020B0602020104020603" pitchFamily="34" charset="0"/>
              <a:ea typeface="Calibri" panose="020F0502020204030204" pitchFamily="34" charset="0"/>
            </a:endParaRPr>
          </a:p>
          <a:p>
            <a:pPr marR="97155"/>
            <a:r>
              <a:rPr lang="en-US" sz="2400" u="sng" dirty="0">
                <a:solidFill>
                  <a:schemeClr val="accent1">
                    <a:lumMod val="75000"/>
                  </a:schemeClr>
                </a:solidFill>
                <a:latin typeface="Tw Cen MT" panose="020B0602020104020603" pitchFamily="34" charset="0"/>
                <a:ea typeface="Calibri" panose="020F0502020204030204" pitchFamily="34" charset="0"/>
              </a:rPr>
              <a:t>10</a:t>
            </a:r>
            <a:r>
              <a:rPr lang="en-US" sz="2400" u="sng" baseline="30000" dirty="0">
                <a:solidFill>
                  <a:schemeClr val="accent1">
                    <a:lumMod val="75000"/>
                  </a:schemeClr>
                </a:solidFill>
                <a:latin typeface="Tw Cen MT" panose="020B0602020104020603" pitchFamily="34" charset="0"/>
                <a:ea typeface="Calibri" panose="020F0502020204030204" pitchFamily="34" charset="0"/>
              </a:rPr>
              <a:t>th</a:t>
            </a:r>
            <a:r>
              <a:rPr lang="en-US" sz="2400" u="sng" dirty="0">
                <a:solidFill>
                  <a:schemeClr val="accent1">
                    <a:lumMod val="75000"/>
                  </a:schemeClr>
                </a:solidFill>
                <a:latin typeface="Tw Cen MT" panose="020B0602020104020603" pitchFamily="34" charset="0"/>
                <a:ea typeface="Calibri" panose="020F0502020204030204" pitchFamily="34" charset="0"/>
              </a:rPr>
              <a:t> Judicial District</a:t>
            </a:r>
          </a:p>
          <a:p>
            <a:pPr marR="97155"/>
            <a:r>
              <a:rPr lang="en-US" sz="2000" dirty="0">
                <a:latin typeface="Tw Cen MT" panose="020B0602020104020603" pitchFamily="34" charset="0"/>
                <a:ea typeface="Calibri" panose="020F0502020204030204" pitchFamily="34" charset="0"/>
              </a:rPr>
              <a:t>Created an extensive Resource Guide, providing listings and contact information for many different services in a variety of areas. The Resource Guide is available in both hard copy and on the court’s website.</a:t>
            </a:r>
            <a:endParaRPr lang="en-US" sz="4000" dirty="0">
              <a:effectLst/>
              <a:latin typeface="Tw Cen MT" panose="020B0602020104020603" pitchFamily="34" charset="0"/>
              <a:ea typeface="Calibri" panose="020F0502020204030204" pitchFamily="34" charset="0"/>
            </a:endParaRPr>
          </a:p>
        </p:txBody>
      </p:sp>
      <p:sp>
        <p:nvSpPr>
          <p:cNvPr id="14" name="Rectangle 13">
            <a:extLst>
              <a:ext uri="{FF2B5EF4-FFF2-40B4-BE49-F238E27FC236}">
                <a16:creationId xmlns:a16="http://schemas.microsoft.com/office/drawing/2014/main" id="{BEE5DEF5-5C89-42D2-A7F4-975AEAE21014}"/>
              </a:ext>
            </a:extLst>
          </p:cNvPr>
          <p:cNvSpPr/>
          <p:nvPr/>
        </p:nvSpPr>
        <p:spPr>
          <a:xfrm>
            <a:off x="9529894" y="0"/>
            <a:ext cx="2662106" cy="2009163"/>
          </a:xfrm>
          <a:prstGeom prst="rect">
            <a:avLst/>
          </a:prstGeom>
          <a:solidFill>
            <a:schemeClr val="bg1"/>
          </a:solidFill>
          <a:ln>
            <a:no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2B0FD8B-A203-4947-80D4-AE102A25AF03}"/>
              </a:ext>
            </a:extLst>
          </p:cNvPr>
          <p:cNvPicPr>
            <a:picLocks noChangeAspect="1"/>
          </p:cNvPicPr>
          <p:nvPr/>
        </p:nvPicPr>
        <p:blipFill rotWithShape="1">
          <a:blip r:embed="rId12">
            <a:duotone>
              <a:schemeClr val="bg2">
                <a:shade val="45000"/>
                <a:satMod val="135000"/>
              </a:schemeClr>
              <a:prstClr val="white"/>
            </a:duotone>
          </a:blip>
          <a:srcRect l="63114" t="67596" r="-2633" b="-5944"/>
          <a:stretch/>
        </p:blipFill>
        <p:spPr>
          <a:xfrm>
            <a:off x="9583926" y="74733"/>
            <a:ext cx="2559399" cy="1866549"/>
          </a:xfrm>
          <a:prstGeom prst="rect">
            <a:avLst/>
          </a:prstGeom>
          <a:effectLst/>
        </p:spPr>
      </p:pic>
      <p:pic>
        <p:nvPicPr>
          <p:cNvPr id="18" name="Picture 17">
            <a:extLst>
              <a:ext uri="{FF2B5EF4-FFF2-40B4-BE49-F238E27FC236}">
                <a16:creationId xmlns:a16="http://schemas.microsoft.com/office/drawing/2014/main" id="{7964A3E0-7FE5-415C-AFFA-F8213C466164}"/>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0417494" y="788194"/>
            <a:ext cx="1558043" cy="771458"/>
          </a:xfrm>
          <a:prstGeom prst="rect">
            <a:avLst/>
          </a:prstGeom>
          <a:effectLst/>
        </p:spPr>
      </p:pic>
    </p:spTree>
    <p:extLst>
      <p:ext uri="{BB962C8B-B14F-4D97-AF65-F5344CB8AC3E}">
        <p14:creationId xmlns:p14="http://schemas.microsoft.com/office/powerpoint/2010/main" val="308988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22</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828675"/>
          </a:xfrm>
        </p:spPr>
        <p:txBody>
          <a:bodyPr>
            <a:normAutofit/>
          </a:bodyPr>
          <a:lstStyle/>
          <a:p>
            <a:r>
              <a:rPr lang="en-US" dirty="0"/>
              <a:t>UNREPRESENTED COURT USERS REPORT</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1569660"/>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Chief Judge DiFiore and Chief Administrative Judge Marks appointed Judge Mendelson to lead a working group to consider and develop strategies for promoting access to our virtual courts for unrepresented court users.</a:t>
            </a:r>
            <a:endParaRPr lang="en-US" sz="2400" u="sng" cap="small" dirty="0">
              <a:solidFill>
                <a:schemeClr val="tx1">
                  <a:lumMod val="75000"/>
                  <a:lumOff val="25000"/>
                </a:schemeClr>
              </a:solidFill>
              <a:latin typeface="Century Gothic" panose="020B0502020202020204" pitchFamily="34" charset="0"/>
            </a:endParaRPr>
          </a:p>
          <a:p>
            <a:endParaRPr lang="en-US" sz="24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14" name="Group 13">
            <a:extLst>
              <a:ext uri="{FF2B5EF4-FFF2-40B4-BE49-F238E27FC236}">
                <a16:creationId xmlns:a16="http://schemas.microsoft.com/office/drawing/2014/main" id="{FFC69959-A6ED-4A2E-8763-E3C73753F147}"/>
              </a:ext>
            </a:extLst>
          </p:cNvPr>
          <p:cNvGrpSpPr/>
          <p:nvPr/>
        </p:nvGrpSpPr>
        <p:grpSpPr>
          <a:xfrm>
            <a:off x="647744" y="2067384"/>
            <a:ext cx="3321701" cy="4182325"/>
            <a:chOff x="647744" y="1707028"/>
            <a:chExt cx="3607904"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0E7D470A-922C-4883-81BB-5A7892EE7D63}"/>
                </a:ext>
              </a:extLst>
            </p:cNvPr>
            <p:cNvPicPr>
              <a:picLocks noChangeAspect="1"/>
            </p:cNvPicPr>
            <p:nvPr/>
          </p:nvPicPr>
          <p:blipFill>
            <a:blip r:embed="rId13"/>
            <a:stretch>
              <a:fillRect/>
            </a:stretch>
          </p:blipFill>
          <p:spPr>
            <a:xfrm>
              <a:off x="647744" y="1707029"/>
              <a:ext cx="3500673"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744F8E26-D54D-4ECE-A91B-63A4E5BA74D9}"/>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extBox 285">
            <a:extLst>
              <a:ext uri="{FF2B5EF4-FFF2-40B4-BE49-F238E27FC236}">
                <a16:creationId xmlns:a16="http://schemas.microsoft.com/office/drawing/2014/main" id="{C541839E-6825-4CC3-987D-30E25C8D7A1B}"/>
              </a:ext>
            </a:extLst>
          </p:cNvPr>
          <p:cNvSpPr txBox="1"/>
          <p:nvPr/>
        </p:nvSpPr>
        <p:spPr>
          <a:xfrm>
            <a:off x="4183770" y="2067383"/>
            <a:ext cx="7939693" cy="4431983"/>
          </a:xfrm>
          <a:prstGeom prst="rect">
            <a:avLst/>
          </a:prstGeom>
          <a:noFill/>
        </p:spPr>
        <p:txBody>
          <a:bodyPr wrap="square" rtlCol="0">
            <a:spAutoFit/>
          </a:bodyPr>
          <a:lstStyle/>
          <a:p>
            <a:r>
              <a:rPr lang="en-US" sz="4000" dirty="0">
                <a:solidFill>
                  <a:schemeClr val="accent1">
                    <a:lumMod val="75000"/>
                  </a:schemeClr>
                </a:solidFill>
                <a:latin typeface="Century Gothic" panose="020B0502020202020204" pitchFamily="34" charset="0"/>
              </a:rPr>
              <a:t>Recommendations Included…</a:t>
            </a:r>
          </a:p>
          <a:p>
            <a:r>
              <a:rPr lang="en-US" sz="2800" dirty="0">
                <a:latin typeface="Century Gothic" panose="020B0502020202020204" pitchFamily="34" charset="0"/>
              </a:rPr>
              <a:t>Developing informational materials describing the types of legal matters courts are addressing, and hearing in person.</a:t>
            </a:r>
            <a:endParaRPr lang="en-US" sz="900" dirty="0">
              <a:latin typeface="Century Gothic" panose="020B0502020202020204" pitchFamily="34" charset="0"/>
            </a:endParaRPr>
          </a:p>
          <a:p>
            <a:endParaRPr lang="en-US" sz="900" dirty="0">
              <a:latin typeface="Century Gothic" panose="020B0502020202020204" pitchFamily="34" charset="0"/>
            </a:endParaRPr>
          </a:p>
          <a:p>
            <a:r>
              <a:rPr lang="en-US" sz="2800" dirty="0">
                <a:latin typeface="Century Gothic" panose="020B0502020202020204" pitchFamily="34" charset="0"/>
              </a:rPr>
              <a:t>Creating a brief, plain language online tutorial on how to access court matters virtually.</a:t>
            </a:r>
            <a:endParaRPr lang="en-US" sz="900" dirty="0">
              <a:latin typeface="Century Gothic" panose="020B0502020202020204" pitchFamily="34" charset="0"/>
            </a:endParaRPr>
          </a:p>
          <a:p>
            <a:endParaRPr lang="en-US" sz="900" dirty="0">
              <a:latin typeface="Century Gothic" panose="020B0502020202020204" pitchFamily="34" charset="0"/>
            </a:endParaRPr>
          </a:p>
          <a:p>
            <a:r>
              <a:rPr lang="en-US" sz="2800" dirty="0">
                <a:latin typeface="Century Gothic" panose="020B0502020202020204" pitchFamily="34" charset="0"/>
              </a:rPr>
              <a:t>Regularly updating the </a:t>
            </a:r>
            <a:r>
              <a:rPr lang="en-US" sz="2800" dirty="0" err="1">
                <a:latin typeface="Century Gothic" panose="020B0502020202020204" pitchFamily="34" charset="0"/>
              </a:rPr>
              <a:t>CourtHelp</a:t>
            </a:r>
            <a:r>
              <a:rPr lang="en-US" sz="2800" dirty="0">
                <a:latin typeface="Century Gothic" panose="020B0502020202020204" pitchFamily="34" charset="0"/>
              </a:rPr>
              <a:t> plain language website.</a:t>
            </a:r>
          </a:p>
        </p:txBody>
      </p:sp>
      <p:cxnSp>
        <p:nvCxnSpPr>
          <p:cNvPr id="16" name="Straight Connector 15">
            <a:extLst>
              <a:ext uri="{FF2B5EF4-FFF2-40B4-BE49-F238E27FC236}">
                <a16:creationId xmlns:a16="http://schemas.microsoft.com/office/drawing/2014/main" id="{D8E562B3-354A-4035-87DA-AED457443183}"/>
              </a:ext>
            </a:extLst>
          </p:cNvPr>
          <p:cNvCxnSpPr>
            <a:cxnSpLocks/>
          </p:cNvCxnSpPr>
          <p:nvPr/>
        </p:nvCxnSpPr>
        <p:spPr>
          <a:xfrm>
            <a:off x="4258202" y="2679032"/>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92816"/>
      </p:ext>
    </p:extLst>
  </p:cSld>
  <p:clrMapOvr>
    <a:masterClrMapping/>
  </p:clrMapOvr>
  <p:transition spd="slow">
    <p:push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23</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828675"/>
          </a:xfrm>
        </p:spPr>
        <p:txBody>
          <a:bodyPr>
            <a:normAutofit/>
          </a:bodyPr>
          <a:lstStyle/>
          <a:p>
            <a:r>
              <a:rPr lang="en-US" dirty="0"/>
              <a:t>UNREPRESENTED COURT USERS REPORT</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1569660"/>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Chief Judge DiFiore and Chief Administrative Judge Marks appointed Judge Mendelson to lead a working group to consider and develop strategies for promoting access to our virtual courts for unrepresented court users.</a:t>
            </a:r>
            <a:endParaRPr lang="en-US" sz="2400" u="sng" cap="small" dirty="0">
              <a:solidFill>
                <a:schemeClr val="tx1">
                  <a:lumMod val="75000"/>
                  <a:lumOff val="25000"/>
                </a:schemeClr>
              </a:solidFill>
              <a:latin typeface="Century Gothic" panose="020B0502020202020204" pitchFamily="34" charset="0"/>
            </a:endParaRPr>
          </a:p>
          <a:p>
            <a:endParaRPr lang="en-US" sz="24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14" name="Group 13">
            <a:extLst>
              <a:ext uri="{FF2B5EF4-FFF2-40B4-BE49-F238E27FC236}">
                <a16:creationId xmlns:a16="http://schemas.microsoft.com/office/drawing/2014/main" id="{FFC69959-A6ED-4A2E-8763-E3C73753F147}"/>
              </a:ext>
            </a:extLst>
          </p:cNvPr>
          <p:cNvGrpSpPr/>
          <p:nvPr/>
        </p:nvGrpSpPr>
        <p:grpSpPr>
          <a:xfrm>
            <a:off x="647744" y="2067384"/>
            <a:ext cx="3321701" cy="4182325"/>
            <a:chOff x="647744" y="1707028"/>
            <a:chExt cx="3607904"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0E7D470A-922C-4883-81BB-5A7892EE7D63}"/>
                </a:ext>
              </a:extLst>
            </p:cNvPr>
            <p:cNvPicPr>
              <a:picLocks noChangeAspect="1"/>
            </p:cNvPicPr>
            <p:nvPr/>
          </p:nvPicPr>
          <p:blipFill>
            <a:blip r:embed="rId13"/>
            <a:stretch>
              <a:fillRect/>
            </a:stretch>
          </p:blipFill>
          <p:spPr>
            <a:xfrm>
              <a:off x="647744" y="1707029"/>
              <a:ext cx="3500673"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744F8E26-D54D-4ECE-A91B-63A4E5BA74D9}"/>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TextBox 285">
            <a:extLst>
              <a:ext uri="{FF2B5EF4-FFF2-40B4-BE49-F238E27FC236}">
                <a16:creationId xmlns:a16="http://schemas.microsoft.com/office/drawing/2014/main" id="{C541839E-6825-4CC3-987D-30E25C8D7A1B}"/>
              </a:ext>
            </a:extLst>
          </p:cNvPr>
          <p:cNvSpPr txBox="1"/>
          <p:nvPr/>
        </p:nvSpPr>
        <p:spPr>
          <a:xfrm>
            <a:off x="4183770" y="2067383"/>
            <a:ext cx="7939694" cy="3970318"/>
          </a:xfrm>
          <a:prstGeom prst="rect">
            <a:avLst/>
          </a:prstGeom>
          <a:noFill/>
        </p:spPr>
        <p:txBody>
          <a:bodyPr wrap="square" rtlCol="0">
            <a:spAutoFit/>
          </a:bodyPr>
          <a:lstStyle/>
          <a:p>
            <a:r>
              <a:rPr lang="en-US" sz="4000" dirty="0">
                <a:solidFill>
                  <a:schemeClr val="accent1">
                    <a:lumMod val="75000"/>
                  </a:schemeClr>
                </a:solidFill>
                <a:latin typeface="Century Gothic" panose="020B0502020202020204" pitchFamily="34" charset="0"/>
              </a:rPr>
              <a:t>Implementation</a:t>
            </a:r>
          </a:p>
          <a:p>
            <a:r>
              <a:rPr lang="en-US" sz="2800" dirty="0">
                <a:latin typeface="Century Gothic" panose="020B0502020202020204" pitchFamily="34" charset="0"/>
              </a:rPr>
              <a:t>OJI has begun implementing recommendations:</a:t>
            </a:r>
          </a:p>
          <a:p>
            <a:pPr marL="457200" indent="-457200">
              <a:buFont typeface="Arial" panose="020B0604020202020204" pitchFamily="34" charset="0"/>
              <a:buChar char="•"/>
            </a:pPr>
            <a:r>
              <a:rPr lang="en-US" sz="2600" dirty="0">
                <a:latin typeface="Century Gothic" panose="020B0502020202020204" pitchFamily="34" charset="0"/>
              </a:rPr>
              <a:t>Know Before You Go</a:t>
            </a:r>
          </a:p>
          <a:p>
            <a:pPr marL="457200" indent="-457200">
              <a:buFont typeface="Arial" panose="020B0604020202020204" pitchFamily="34" charset="0"/>
              <a:buChar char="•"/>
            </a:pPr>
            <a:r>
              <a:rPr lang="en-US" sz="2600" dirty="0">
                <a:latin typeface="Century Gothic" panose="020B0502020202020204" pitchFamily="34" charset="0"/>
              </a:rPr>
              <a:t>Public Access Terminal Court Hubs</a:t>
            </a:r>
          </a:p>
          <a:p>
            <a:pPr marL="457200" indent="-457200">
              <a:buFont typeface="Arial" panose="020B0604020202020204" pitchFamily="34" charset="0"/>
              <a:buChar char="•"/>
            </a:pPr>
            <a:r>
              <a:rPr lang="en-US" sz="2600" dirty="0">
                <a:latin typeface="Century Gothic" panose="020B0502020202020204" pitchFamily="34" charset="0"/>
              </a:rPr>
              <a:t>Brooklyn Public Library Livestreams</a:t>
            </a:r>
          </a:p>
          <a:p>
            <a:pPr marL="457200" indent="-457200">
              <a:buFont typeface="Arial" panose="020B0604020202020204" pitchFamily="34" charset="0"/>
              <a:buChar char="•"/>
            </a:pPr>
            <a:r>
              <a:rPr lang="en-US" sz="2600" dirty="0">
                <a:latin typeface="Century Gothic" panose="020B0502020202020204" pitchFamily="34" charset="0"/>
              </a:rPr>
              <a:t>Virtual Resource Center</a:t>
            </a:r>
          </a:p>
          <a:p>
            <a:pPr marL="457200" indent="-457200">
              <a:buFont typeface="Arial" panose="020B0604020202020204" pitchFamily="34" charset="0"/>
              <a:buChar char="•"/>
            </a:pPr>
            <a:r>
              <a:rPr lang="en-US" sz="2600" dirty="0">
                <a:latin typeface="Century Gothic" panose="020B0502020202020204" pitchFamily="34" charset="0"/>
              </a:rPr>
              <a:t>Family Courts in a Virtual Age Roundtable</a:t>
            </a:r>
          </a:p>
          <a:p>
            <a:pPr marL="457200" indent="-457200">
              <a:buFont typeface="Arial" panose="020B0604020202020204" pitchFamily="34" charset="0"/>
              <a:buChar char="•"/>
            </a:pPr>
            <a:r>
              <a:rPr lang="en-US" sz="2600" dirty="0">
                <a:latin typeface="Century Gothic" panose="020B0502020202020204" pitchFamily="34" charset="0"/>
              </a:rPr>
              <a:t>Accessing Justice During COVID-19 Webinar</a:t>
            </a:r>
          </a:p>
        </p:txBody>
      </p:sp>
      <p:cxnSp>
        <p:nvCxnSpPr>
          <p:cNvPr id="27" name="Straight Connector 26">
            <a:extLst>
              <a:ext uri="{FF2B5EF4-FFF2-40B4-BE49-F238E27FC236}">
                <a16:creationId xmlns:a16="http://schemas.microsoft.com/office/drawing/2014/main" id="{ADE60782-1B17-44E9-A12E-9C15150275CD}"/>
              </a:ext>
            </a:extLst>
          </p:cNvPr>
          <p:cNvCxnSpPr>
            <a:cxnSpLocks/>
          </p:cNvCxnSpPr>
          <p:nvPr/>
        </p:nvCxnSpPr>
        <p:spPr>
          <a:xfrm>
            <a:off x="4258202" y="2679032"/>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1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24</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0419863" cy="828675"/>
          </a:xfrm>
        </p:spPr>
        <p:txBody>
          <a:bodyPr/>
          <a:lstStyle/>
          <a:p>
            <a:r>
              <a:rPr lang="en-US" dirty="0"/>
              <a:t>KNOW BEFORE YOU GO</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539222" cy="1384995"/>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OJI created a plain language template for each Judicial District to convey necessary information to potential court users.</a:t>
            </a:r>
            <a:endParaRPr lang="en-US" sz="2800" u="sng" cap="small" dirty="0">
              <a:solidFill>
                <a:schemeClr val="tx1">
                  <a:lumMod val="75000"/>
                  <a:lumOff val="25000"/>
                </a:schemeClr>
              </a:solidFill>
              <a:latin typeface="Century Gothic" panose="020B0502020202020204" pitchFamily="34" charset="0"/>
            </a:endParaRPr>
          </a:p>
          <a:p>
            <a:endParaRPr lang="en-US" sz="28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264" name="Group 263">
            <a:extLst>
              <a:ext uri="{FF2B5EF4-FFF2-40B4-BE49-F238E27FC236}">
                <a16:creationId xmlns:a16="http://schemas.microsoft.com/office/drawing/2014/main" id="{431935FD-E4A4-4FCB-A745-A6A0C2FFD165}"/>
              </a:ext>
            </a:extLst>
          </p:cNvPr>
          <p:cNvGrpSpPr/>
          <p:nvPr/>
        </p:nvGrpSpPr>
        <p:grpSpPr>
          <a:xfrm>
            <a:off x="615654" y="1732142"/>
            <a:ext cx="2336559" cy="4372459"/>
            <a:chOff x="9043085" y="865729"/>
            <a:chExt cx="2891931" cy="5411740"/>
          </a:xfrm>
        </p:grpSpPr>
        <p:grpSp>
          <p:nvGrpSpPr>
            <p:cNvPr id="265" name="Group 264">
              <a:extLst>
                <a:ext uri="{FF2B5EF4-FFF2-40B4-BE49-F238E27FC236}">
                  <a16:creationId xmlns:a16="http://schemas.microsoft.com/office/drawing/2014/main" id="{8A39BC26-9610-4F35-95C7-2A2D3C626C9D}"/>
                </a:ext>
              </a:extLst>
            </p:cNvPr>
            <p:cNvGrpSpPr/>
            <p:nvPr/>
          </p:nvGrpSpPr>
          <p:grpSpPr>
            <a:xfrm>
              <a:off x="9043085" y="865729"/>
              <a:ext cx="2891931" cy="5411740"/>
              <a:chOff x="4579796" y="1359115"/>
              <a:chExt cx="2891931" cy="5411740"/>
            </a:xfrm>
            <a:effectLst>
              <a:outerShdw blurRad="50800" dist="38100" dir="2700000" algn="tl" rotWithShape="0">
                <a:prstClr val="black">
                  <a:alpha val="40000"/>
                </a:prstClr>
              </a:outerShdw>
            </a:effectLst>
          </p:grpSpPr>
          <p:sp>
            <p:nvSpPr>
              <p:cNvPr id="270" name="Rectangle: Rounded Corners 269">
                <a:extLst>
                  <a:ext uri="{FF2B5EF4-FFF2-40B4-BE49-F238E27FC236}">
                    <a16:creationId xmlns:a16="http://schemas.microsoft.com/office/drawing/2014/main" id="{690165DF-66B4-4AD9-AEE0-20D206F87954}"/>
                  </a:ext>
                </a:extLst>
              </p:cNvPr>
              <p:cNvSpPr/>
              <p:nvPr/>
            </p:nvSpPr>
            <p:spPr>
              <a:xfrm>
                <a:off x="4579796" y="1359115"/>
                <a:ext cx="2869186" cy="5411740"/>
              </a:xfrm>
              <a:prstGeom prst="roundRect">
                <a:avLst>
                  <a:gd name="adj" fmla="val 9760"/>
                </a:avLst>
              </a:prstGeom>
              <a:solidFill>
                <a:schemeClr val="tx1">
                  <a:lumMod val="75000"/>
                  <a:lumOff val="25000"/>
                </a:schemeClr>
              </a:solidFill>
              <a:ln>
                <a:noFill/>
              </a:ln>
              <a:effectLst>
                <a:innerShdw blurRad="25400" dist="254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Rounded Corners 270">
                <a:extLst>
                  <a:ext uri="{FF2B5EF4-FFF2-40B4-BE49-F238E27FC236}">
                    <a16:creationId xmlns:a16="http://schemas.microsoft.com/office/drawing/2014/main" id="{BE05E7C0-C9E6-4518-871C-C1725A2AC83E}"/>
                  </a:ext>
                </a:extLst>
              </p:cNvPr>
              <p:cNvSpPr/>
              <p:nvPr/>
            </p:nvSpPr>
            <p:spPr>
              <a:xfrm>
                <a:off x="4627353" y="1413707"/>
                <a:ext cx="2775137" cy="5307106"/>
              </a:xfrm>
              <a:prstGeom prst="roundRect">
                <a:avLst>
                  <a:gd name="adj" fmla="val 9760"/>
                </a:avLst>
              </a:prstGeom>
              <a:solidFill>
                <a:schemeClr val="tx1"/>
              </a:solidFill>
              <a:ln>
                <a:noFill/>
              </a:ln>
              <a:effectLst>
                <a:innerShdw blurRad="12700" dist="12700" dir="135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2" name="Rectangle: Rounded Corners 271">
                <a:extLst>
                  <a:ext uri="{FF2B5EF4-FFF2-40B4-BE49-F238E27FC236}">
                    <a16:creationId xmlns:a16="http://schemas.microsoft.com/office/drawing/2014/main" id="{B4CA21D9-45C5-4977-8ACD-EA3C8A37867C}"/>
                  </a:ext>
                </a:extLst>
              </p:cNvPr>
              <p:cNvSpPr/>
              <p:nvPr/>
            </p:nvSpPr>
            <p:spPr>
              <a:xfrm>
                <a:off x="5580860" y="1623619"/>
                <a:ext cx="849639" cy="88222"/>
              </a:xfrm>
              <a:prstGeom prst="roundRect">
                <a:avLst>
                  <a:gd name="adj" fmla="val 50000"/>
                </a:avLst>
              </a:prstGeom>
              <a:pattFill prst="pct50">
                <a:fgClr>
                  <a:schemeClr val="tx1">
                    <a:lumMod val="85000"/>
                    <a:lumOff val="15000"/>
                  </a:schemeClr>
                </a:fgClr>
                <a:bgClr>
                  <a:schemeClr val="tx1">
                    <a:lumMod val="75000"/>
                    <a:lumOff val="2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Rounded Corners 272">
                <a:extLst>
                  <a:ext uri="{FF2B5EF4-FFF2-40B4-BE49-F238E27FC236}">
                    <a16:creationId xmlns:a16="http://schemas.microsoft.com/office/drawing/2014/main" id="{3C10A2C0-C1A1-4FCA-86A0-5A95C8CA5B0F}"/>
                  </a:ext>
                </a:extLst>
              </p:cNvPr>
              <p:cNvSpPr/>
              <p:nvPr/>
            </p:nvSpPr>
            <p:spPr>
              <a:xfrm>
                <a:off x="5560879" y="6554917"/>
                <a:ext cx="849639" cy="88222"/>
              </a:xfrm>
              <a:prstGeom prst="roundRect">
                <a:avLst>
                  <a:gd name="adj" fmla="val 50000"/>
                </a:avLst>
              </a:prstGeom>
              <a:pattFill prst="pct50">
                <a:fgClr>
                  <a:schemeClr val="tx1">
                    <a:lumMod val="75000"/>
                    <a:lumOff val="25000"/>
                  </a:schemeClr>
                </a:fgClr>
                <a:bgClr>
                  <a:schemeClr val="tx1">
                    <a:lumMod val="85000"/>
                    <a:lumOff val="1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Rectangle: Rounded Corners 273">
                <a:extLst>
                  <a:ext uri="{FF2B5EF4-FFF2-40B4-BE49-F238E27FC236}">
                    <a16:creationId xmlns:a16="http://schemas.microsoft.com/office/drawing/2014/main" id="{BF1F973C-834E-489B-A39A-413EB4ED0F98}"/>
                  </a:ext>
                </a:extLst>
              </p:cNvPr>
              <p:cNvSpPr/>
              <p:nvPr/>
            </p:nvSpPr>
            <p:spPr>
              <a:xfrm>
                <a:off x="4692926" y="1921015"/>
                <a:ext cx="2638673" cy="4486609"/>
              </a:xfrm>
              <a:prstGeom prst="roundRect">
                <a:avLst>
                  <a:gd name="adj" fmla="val 49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Rectangle: Top Corners Rounded 274">
                <a:extLst>
                  <a:ext uri="{FF2B5EF4-FFF2-40B4-BE49-F238E27FC236}">
                    <a16:creationId xmlns:a16="http://schemas.microsoft.com/office/drawing/2014/main" id="{1C2FECC4-3F11-496C-9F0F-33D45523624E}"/>
                  </a:ext>
                </a:extLst>
              </p:cNvPr>
              <p:cNvSpPr/>
              <p:nvPr/>
            </p:nvSpPr>
            <p:spPr>
              <a:xfrm>
                <a:off x="4692926" y="1909042"/>
                <a:ext cx="2638673" cy="219650"/>
              </a:xfrm>
              <a:prstGeom prst="round2SameRect">
                <a:avLst>
                  <a:gd name="adj1" fmla="val 50000"/>
                  <a:gd name="adj2" fmla="val 0"/>
                </a:avLst>
              </a:prstGeom>
              <a:solidFill>
                <a:srgbClr val="FFFFFF"/>
              </a:solidFill>
              <a:ln>
                <a:noFill/>
              </a:ln>
              <a:effectLst>
                <a:outerShdw blurRad="12700" dist="12700" dir="5400000" algn="t"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numCol="3" rtlCol="0" anchor="b"/>
              <a:lstStyle/>
              <a:p>
                <a:r>
                  <a:rPr lang="en-US" sz="700" dirty="0">
                    <a:solidFill>
                      <a:schemeClr val="tx1">
                        <a:lumMod val="65000"/>
                        <a:lumOff val="35000"/>
                      </a:schemeClr>
                    </a:solidFill>
                  </a:rPr>
                  <a:t>4:11 🗪</a:t>
                </a:r>
              </a:p>
              <a:p>
                <a:pPr algn="r"/>
                <a:endParaRPr lang="en-US" sz="700" dirty="0">
                  <a:solidFill>
                    <a:schemeClr val="tx1">
                      <a:lumMod val="65000"/>
                      <a:lumOff val="35000"/>
                    </a:schemeClr>
                  </a:solidFill>
                </a:endParaRPr>
              </a:p>
              <a:p>
                <a:pPr algn="r"/>
                <a:r>
                  <a:rPr lang="en-US" sz="700" dirty="0">
                    <a:solidFill>
                      <a:schemeClr val="tx1">
                        <a:lumMod val="65000"/>
                        <a:lumOff val="35000"/>
                      </a:schemeClr>
                    </a:solidFill>
                  </a:rPr>
                  <a:t>◢LTE</a:t>
                </a:r>
                <a:r>
                  <a:rPr lang="en-US" sz="200" dirty="0">
                    <a:solidFill>
                      <a:schemeClr val="tx1">
                        <a:lumMod val="65000"/>
                        <a:lumOff val="35000"/>
                      </a:schemeClr>
                    </a:solidFill>
                  </a:rPr>
                  <a:t> </a:t>
                </a:r>
                <a:r>
                  <a:rPr lang="en-US" sz="700" dirty="0">
                    <a:solidFill>
                      <a:schemeClr val="tx1">
                        <a:lumMod val="65000"/>
                        <a:lumOff val="35000"/>
                      </a:schemeClr>
                    </a:solidFill>
                  </a:rPr>
                  <a:t>▮97%</a:t>
                </a:r>
                <a:endParaRPr lang="en-US" sz="800" dirty="0">
                  <a:solidFill>
                    <a:schemeClr val="tx1">
                      <a:lumMod val="65000"/>
                      <a:lumOff val="35000"/>
                    </a:schemeClr>
                  </a:solidFill>
                </a:endParaRPr>
              </a:p>
            </p:txBody>
          </p:sp>
          <p:grpSp>
            <p:nvGrpSpPr>
              <p:cNvPr id="276" name="Group 275">
                <a:extLst>
                  <a:ext uri="{FF2B5EF4-FFF2-40B4-BE49-F238E27FC236}">
                    <a16:creationId xmlns:a16="http://schemas.microsoft.com/office/drawing/2014/main" id="{EDD7A119-5528-4E65-8E76-9490FE70F44C}"/>
                  </a:ext>
                </a:extLst>
              </p:cNvPr>
              <p:cNvGrpSpPr/>
              <p:nvPr/>
            </p:nvGrpSpPr>
            <p:grpSpPr>
              <a:xfrm>
                <a:off x="4975268" y="1650633"/>
                <a:ext cx="153373" cy="151745"/>
                <a:chOff x="3596711" y="2122360"/>
                <a:chExt cx="153373" cy="151745"/>
              </a:xfrm>
            </p:grpSpPr>
            <p:sp>
              <p:nvSpPr>
                <p:cNvPr id="282" name="Oval 281">
                  <a:extLst>
                    <a:ext uri="{FF2B5EF4-FFF2-40B4-BE49-F238E27FC236}">
                      <a16:creationId xmlns:a16="http://schemas.microsoft.com/office/drawing/2014/main" id="{84841082-04CE-468A-A155-4656578F077F}"/>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Oval 282">
                  <a:extLst>
                    <a:ext uri="{FF2B5EF4-FFF2-40B4-BE49-F238E27FC236}">
                      <a16:creationId xmlns:a16="http://schemas.microsoft.com/office/drawing/2014/main" id="{1D87461C-E830-4991-9808-84483DF50F58}"/>
                    </a:ext>
                  </a:extLst>
                </p:cNvPr>
                <p:cNvSpPr/>
                <p:nvPr/>
              </p:nvSpPr>
              <p:spPr>
                <a:xfrm>
                  <a:off x="3619673" y="2146901"/>
                  <a:ext cx="107448" cy="106307"/>
                </a:xfrm>
                <a:prstGeom prst="ellipse">
                  <a:avLst/>
                </a:prstGeom>
                <a:solidFill>
                  <a:schemeClr val="tx1">
                    <a:lumMod val="75000"/>
                    <a:lumOff val="25000"/>
                  </a:schemeClr>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4" name="Oval 283">
                  <a:extLst>
                    <a:ext uri="{FF2B5EF4-FFF2-40B4-BE49-F238E27FC236}">
                      <a16:creationId xmlns:a16="http://schemas.microsoft.com/office/drawing/2014/main" id="{25FB898C-CB41-412C-A30F-A19A3F63754E}"/>
                    </a:ext>
                  </a:extLst>
                </p:cNvPr>
                <p:cNvSpPr/>
                <p:nvPr/>
              </p:nvSpPr>
              <p:spPr>
                <a:xfrm>
                  <a:off x="3633894" y="2162019"/>
                  <a:ext cx="76094" cy="75285"/>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7" name="Group 276">
                <a:extLst>
                  <a:ext uri="{FF2B5EF4-FFF2-40B4-BE49-F238E27FC236}">
                    <a16:creationId xmlns:a16="http://schemas.microsoft.com/office/drawing/2014/main" id="{C9D29EC8-8433-41C7-A90E-24D7E3455A2E}"/>
                  </a:ext>
                </a:extLst>
              </p:cNvPr>
              <p:cNvGrpSpPr/>
              <p:nvPr/>
            </p:nvGrpSpPr>
            <p:grpSpPr>
              <a:xfrm>
                <a:off x="5239068" y="1650633"/>
                <a:ext cx="153373" cy="151745"/>
                <a:chOff x="3596711" y="2122360"/>
                <a:chExt cx="153373" cy="151745"/>
              </a:xfrm>
            </p:grpSpPr>
            <p:sp>
              <p:nvSpPr>
                <p:cNvPr id="280" name="Oval 279">
                  <a:extLst>
                    <a:ext uri="{FF2B5EF4-FFF2-40B4-BE49-F238E27FC236}">
                      <a16:creationId xmlns:a16="http://schemas.microsoft.com/office/drawing/2014/main" id="{1C52DE7C-6DB3-401F-868A-210AF3887A3F}"/>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Oval 280">
                  <a:extLst>
                    <a:ext uri="{FF2B5EF4-FFF2-40B4-BE49-F238E27FC236}">
                      <a16:creationId xmlns:a16="http://schemas.microsoft.com/office/drawing/2014/main" id="{CC5BA4D5-6A07-4DDD-AB83-45E8D68684A7}"/>
                    </a:ext>
                  </a:extLst>
                </p:cNvPr>
                <p:cNvSpPr/>
                <p:nvPr/>
              </p:nvSpPr>
              <p:spPr>
                <a:xfrm>
                  <a:off x="3616519" y="2142048"/>
                  <a:ext cx="113756" cy="112547"/>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8" name="Rectangle: Rounded Corners 277">
                <a:extLst>
                  <a:ext uri="{FF2B5EF4-FFF2-40B4-BE49-F238E27FC236}">
                    <a16:creationId xmlns:a16="http://schemas.microsoft.com/office/drawing/2014/main" id="{5134CB21-0A30-4A13-8700-936811CFCD32}"/>
                  </a:ext>
                </a:extLst>
              </p:cNvPr>
              <p:cNvSpPr/>
              <p:nvPr/>
            </p:nvSpPr>
            <p:spPr>
              <a:xfrm>
                <a:off x="7426008" y="2362461"/>
                <a:ext cx="45719" cy="322217"/>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Rounded Corners 278">
                <a:extLst>
                  <a:ext uri="{FF2B5EF4-FFF2-40B4-BE49-F238E27FC236}">
                    <a16:creationId xmlns:a16="http://schemas.microsoft.com/office/drawing/2014/main" id="{3AADC43D-54FE-497E-86C6-3CA6951EB39F}"/>
                  </a:ext>
                </a:extLst>
              </p:cNvPr>
              <p:cNvSpPr/>
              <p:nvPr/>
            </p:nvSpPr>
            <p:spPr>
              <a:xfrm>
                <a:off x="7426008" y="2985784"/>
                <a:ext cx="45719" cy="598175"/>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 name="Rectangle: Rounded Corners 265">
              <a:extLst>
                <a:ext uri="{FF2B5EF4-FFF2-40B4-BE49-F238E27FC236}">
                  <a16:creationId xmlns:a16="http://schemas.microsoft.com/office/drawing/2014/main" id="{1A07C4BC-E04F-4C1B-85E5-B5B469FE81E9}"/>
                </a:ext>
              </a:extLst>
            </p:cNvPr>
            <p:cNvSpPr/>
            <p:nvPr/>
          </p:nvSpPr>
          <p:spPr>
            <a:xfrm>
              <a:off x="10317994" y="5709984"/>
              <a:ext cx="315114" cy="106380"/>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740E91EA-C8F1-45EA-A8E3-9E0530A06280}"/>
                </a:ext>
              </a:extLst>
            </p:cNvPr>
            <p:cNvSpPr/>
            <p:nvPr/>
          </p:nvSpPr>
          <p:spPr>
            <a:xfrm>
              <a:off x="9538507" y="5644462"/>
              <a:ext cx="243978" cy="230832"/>
            </a:xfrm>
            <a:prstGeom prst="rect">
              <a:avLst/>
            </a:prstGeom>
          </p:spPr>
          <p:txBody>
            <a:bodyPr wrap="square">
              <a:spAutoFit/>
            </a:bodyPr>
            <a:lstStyle/>
            <a:p>
              <a:r>
                <a:rPr lang="en-US" sz="900" dirty="0">
                  <a:solidFill>
                    <a:schemeClr val="tx1">
                      <a:lumMod val="65000"/>
                      <a:lumOff val="35000"/>
                    </a:schemeClr>
                  </a:solidFill>
                  <a:latin typeface="+mj-lt"/>
                </a:rPr>
                <a:t>❮</a:t>
              </a:r>
            </a:p>
          </p:txBody>
        </p:sp>
        <p:cxnSp>
          <p:nvCxnSpPr>
            <p:cNvPr id="268" name="Straight Connector 267">
              <a:extLst>
                <a:ext uri="{FF2B5EF4-FFF2-40B4-BE49-F238E27FC236}">
                  <a16:creationId xmlns:a16="http://schemas.microsoft.com/office/drawing/2014/main" id="{B87F87DD-255E-4E1E-B6F3-6C11593CDE05}"/>
                </a:ext>
              </a:extLst>
            </p:cNvPr>
            <p:cNvCxnSpPr>
              <a:cxnSpLocks/>
            </p:cNvCxnSpPr>
            <p:nvPr/>
          </p:nvCxnSpPr>
          <p:spPr>
            <a:xfrm>
              <a:off x="9156215" y="5627632"/>
              <a:ext cx="2638673" cy="0"/>
            </a:xfrm>
            <a:prstGeom prst="line">
              <a:avLst/>
            </a:prstGeom>
            <a:ln w="22225">
              <a:solidFill>
                <a:schemeClr val="bg1"/>
              </a:solidFill>
            </a:ln>
            <a:effectLst>
              <a:outerShdw blurRad="25400" dist="12700" dir="16200000"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69" name="Moon 51">
              <a:extLst>
                <a:ext uri="{FF2B5EF4-FFF2-40B4-BE49-F238E27FC236}">
                  <a16:creationId xmlns:a16="http://schemas.microsoft.com/office/drawing/2014/main" id="{349B481B-F161-4082-A799-3412FD7881AA}"/>
                </a:ext>
              </a:extLst>
            </p:cNvPr>
            <p:cNvSpPr/>
            <p:nvPr/>
          </p:nvSpPr>
          <p:spPr>
            <a:xfrm rot="5400000">
              <a:off x="6781924" y="3233401"/>
              <a:ext cx="5280666" cy="641410"/>
            </a:xfrm>
            <a:prstGeom prst="round2SameRect">
              <a:avLst>
                <a:gd name="adj1" fmla="val 0"/>
                <a:gd name="adj2" fmla="val 39733"/>
              </a:avLst>
            </a:prstGeom>
            <a:solidFill>
              <a:schemeClr val="bg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949E563A-BCCB-4837-A6A6-7D5221E112ED}"/>
              </a:ext>
            </a:extLst>
          </p:cNvPr>
          <p:cNvPicPr>
            <a:picLocks noChangeAspect="1"/>
          </p:cNvPicPr>
          <p:nvPr/>
        </p:nvPicPr>
        <p:blipFill rotWithShape="1">
          <a:blip r:embed="rId13"/>
          <a:srcRect b="26557"/>
          <a:stretch/>
        </p:blipFill>
        <p:spPr>
          <a:xfrm>
            <a:off x="705946" y="2363602"/>
            <a:ext cx="2135601" cy="3192509"/>
          </a:xfrm>
          <a:prstGeom prst="rect">
            <a:avLst/>
          </a:prstGeom>
        </p:spPr>
      </p:pic>
      <p:sp>
        <p:nvSpPr>
          <p:cNvPr id="285" name="TextBox 284">
            <a:extLst>
              <a:ext uri="{FF2B5EF4-FFF2-40B4-BE49-F238E27FC236}">
                <a16:creationId xmlns:a16="http://schemas.microsoft.com/office/drawing/2014/main" id="{A9BFA396-4213-4067-B54B-FA9FE71EDED6}"/>
              </a:ext>
            </a:extLst>
          </p:cNvPr>
          <p:cNvSpPr txBox="1"/>
          <p:nvPr/>
        </p:nvSpPr>
        <p:spPr>
          <a:xfrm>
            <a:off x="3208475" y="1666295"/>
            <a:ext cx="8736126" cy="4568071"/>
          </a:xfrm>
          <a:prstGeom prst="roundRect">
            <a:avLst>
              <a:gd name="adj" fmla="val 3091"/>
            </a:avLst>
          </a:prstGeom>
          <a:solidFill>
            <a:schemeClr val="bg1"/>
          </a:solidFill>
        </p:spPr>
        <p:txBody>
          <a:bodyPr wrap="square" rtlCol="0">
            <a:spAutoFit/>
          </a:bodyPr>
          <a:lstStyle/>
          <a:p>
            <a:pPr marL="457200" indent="-457200">
              <a:buFont typeface="Arial" panose="020B0604020202020204" pitchFamily="34" charset="0"/>
              <a:buChar char="•"/>
            </a:pPr>
            <a:r>
              <a:rPr lang="en-US" sz="3600" dirty="0">
                <a:solidFill>
                  <a:srgbClr val="C00000"/>
                </a:solidFill>
                <a:latin typeface="Century Gothic" panose="020B0502020202020204" pitchFamily="34" charset="0"/>
              </a:rPr>
              <a:t>Covid-19 Hotline phone number</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Court location and contact info</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Case types being heard in person</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How to file or submit documents</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Remote appearance information</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Where to find free legal information</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Interpreters/ADA accommodations</a:t>
            </a:r>
          </a:p>
          <a:p>
            <a:pPr marL="457200" indent="-457200">
              <a:buFont typeface="Arial" panose="020B0604020202020204" pitchFamily="34" charset="0"/>
              <a:buChar char="•"/>
            </a:pPr>
            <a:r>
              <a:rPr lang="en-US" sz="3600" dirty="0">
                <a:solidFill>
                  <a:schemeClr val="accent1">
                    <a:lumMod val="75000"/>
                  </a:schemeClr>
                </a:solidFill>
                <a:latin typeface="Century Gothic" panose="020B0502020202020204" pitchFamily="34" charset="0"/>
              </a:rPr>
              <a:t>Courthouse safety procedures</a:t>
            </a:r>
            <a:endParaRPr lang="en-US" sz="3600" dirty="0">
              <a:latin typeface="Century Gothic" panose="020B0502020202020204" pitchFamily="34" charset="0"/>
            </a:endParaRPr>
          </a:p>
        </p:txBody>
      </p:sp>
    </p:spTree>
    <p:extLst>
      <p:ext uri="{BB962C8B-B14F-4D97-AF65-F5344CB8AC3E}">
        <p14:creationId xmlns:p14="http://schemas.microsoft.com/office/powerpoint/2010/main" val="369299555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25</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828675"/>
          </a:xfrm>
        </p:spPr>
        <p:txBody>
          <a:bodyPr>
            <a:normAutofit/>
          </a:bodyPr>
          <a:lstStyle/>
          <a:p>
            <a:r>
              <a:rPr lang="en-US" cap="all" dirty="0"/>
              <a:t>Public Access Terminal Court Hubs</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2308324"/>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OJI, in collaboration with the Center for Court Innovation, will be piloting the Public Access Terminal Court Hubs (PATCH) program in the Brownsville Community Justice Center, providing a convenient, private and sanitary location for the local community to access the courts without traveling or increasing courthouse foot traffic.</a:t>
            </a:r>
          </a:p>
          <a:p>
            <a:endParaRPr lang="en-US" sz="2400" dirty="0">
              <a:latin typeface="Century Gothic" panose="020B0502020202020204" pitchFamily="34" charset="0"/>
            </a:endParaRP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86" name="TextBox 285">
            <a:extLst>
              <a:ext uri="{FF2B5EF4-FFF2-40B4-BE49-F238E27FC236}">
                <a16:creationId xmlns:a16="http://schemas.microsoft.com/office/drawing/2014/main" id="{C541839E-6825-4CC3-987D-30E25C8D7A1B}"/>
              </a:ext>
            </a:extLst>
          </p:cNvPr>
          <p:cNvSpPr txBox="1"/>
          <p:nvPr/>
        </p:nvSpPr>
        <p:spPr>
          <a:xfrm>
            <a:off x="348383" y="2845740"/>
            <a:ext cx="5213974" cy="3258860"/>
          </a:xfrm>
          <a:prstGeom prst="roundRect">
            <a:avLst>
              <a:gd name="adj" fmla="val 8431"/>
            </a:avLst>
          </a:prstGeom>
          <a:solidFill>
            <a:schemeClr val="bg1"/>
          </a:solidFill>
          <a:ln>
            <a:solidFill>
              <a:srgbClr val="7030A0"/>
            </a:solidFill>
          </a:ln>
        </p:spPr>
        <p:txBody>
          <a:bodyPr wrap="square" rtlCol="0">
            <a:spAutoFit/>
          </a:bodyPr>
          <a:lstStyle/>
          <a:p>
            <a:r>
              <a:rPr lang="en-US" sz="2800" b="1" u="sng" dirty="0">
                <a:solidFill>
                  <a:srgbClr val="7030A0"/>
                </a:solidFill>
                <a:latin typeface="Century Gothic" panose="020B0502020202020204" pitchFamily="34" charset="0"/>
              </a:rPr>
              <a:t>Case Types</a:t>
            </a:r>
            <a:endParaRPr lang="en-US" sz="2400" b="1" u="sng" dirty="0">
              <a:solidFill>
                <a:srgbClr val="7030A0"/>
              </a:solidFill>
              <a:latin typeface="Century Gothic" panose="020B0502020202020204" pitchFamily="34" charset="0"/>
            </a:endParaRPr>
          </a:p>
          <a:p>
            <a:r>
              <a:rPr lang="en-US" sz="2400" b="1" dirty="0">
                <a:latin typeface="Century Gothic" panose="020B0502020202020204" pitchFamily="34" charset="0"/>
              </a:rPr>
              <a:t>Civil Court</a:t>
            </a:r>
            <a:r>
              <a:rPr lang="en-US" sz="2400" dirty="0">
                <a:latin typeface="Century Gothic" panose="020B0502020202020204" pitchFamily="34" charset="0"/>
              </a:rPr>
              <a:t>: </a:t>
            </a:r>
          </a:p>
          <a:p>
            <a:pPr marL="914400" lvl="1" indent="-457200">
              <a:buFont typeface="Arial" panose="020B0604020202020204" pitchFamily="34" charset="0"/>
              <a:buChar char="•"/>
            </a:pPr>
            <a:r>
              <a:rPr lang="en-US" sz="2400" dirty="0">
                <a:latin typeface="Century Gothic" panose="020B0502020202020204" pitchFamily="34" charset="0"/>
              </a:rPr>
              <a:t>HP Action</a:t>
            </a:r>
          </a:p>
          <a:p>
            <a:pPr marL="914400" lvl="1" indent="-457200">
              <a:buFont typeface="Arial" panose="020B0604020202020204" pitchFamily="34" charset="0"/>
              <a:buChar char="•"/>
            </a:pPr>
            <a:r>
              <a:rPr lang="en-US" sz="2400" dirty="0">
                <a:latin typeface="Century Gothic" panose="020B0502020202020204" pitchFamily="34" charset="0"/>
              </a:rPr>
              <a:t>Consumer Debt matters</a:t>
            </a:r>
          </a:p>
          <a:p>
            <a:pPr marL="914400" lvl="1" indent="-457200">
              <a:buFont typeface="Arial" panose="020B0604020202020204" pitchFamily="34" charset="0"/>
              <a:buChar char="•"/>
            </a:pPr>
            <a:r>
              <a:rPr lang="en-US" sz="2400">
                <a:latin typeface="Century Gothic" panose="020B0502020202020204" pitchFamily="34" charset="0"/>
              </a:rPr>
              <a:t>Eviction</a:t>
            </a:r>
            <a:endParaRPr lang="en-US" sz="2400" dirty="0">
              <a:latin typeface="Century Gothic" panose="020B0502020202020204" pitchFamily="34" charset="0"/>
            </a:endParaRPr>
          </a:p>
          <a:p>
            <a:r>
              <a:rPr lang="en-US" sz="2400" b="1" dirty="0">
                <a:latin typeface="Century Gothic" panose="020B0502020202020204" pitchFamily="34" charset="0"/>
              </a:rPr>
              <a:t>Family Court:</a:t>
            </a:r>
            <a:endParaRPr lang="en-US" sz="2400" dirty="0">
              <a:latin typeface="Century Gothic" panose="020B0502020202020204" pitchFamily="34" charset="0"/>
            </a:endParaRPr>
          </a:p>
          <a:p>
            <a:pPr marL="914400" lvl="1" indent="-457200">
              <a:buFont typeface="Arial" panose="020B0604020202020204" pitchFamily="34" charset="0"/>
              <a:buChar char="•"/>
            </a:pPr>
            <a:r>
              <a:rPr lang="en-US" sz="2400" dirty="0">
                <a:latin typeface="Century Gothic" panose="020B0502020202020204" pitchFamily="34" charset="0"/>
              </a:rPr>
              <a:t>Orders of Protection</a:t>
            </a:r>
          </a:p>
          <a:p>
            <a:pPr marL="914400" lvl="1" indent="-457200">
              <a:buFont typeface="Arial" panose="020B0604020202020204" pitchFamily="34" charset="0"/>
              <a:buChar char="•"/>
            </a:pPr>
            <a:r>
              <a:rPr lang="en-US" sz="2400" dirty="0">
                <a:latin typeface="Century Gothic" panose="020B0502020202020204" pitchFamily="34" charset="0"/>
              </a:rPr>
              <a:t>Emergency matters</a:t>
            </a:r>
            <a:endParaRPr lang="en-US" sz="2400" b="1" dirty="0">
              <a:latin typeface="Century Gothic" panose="020B0502020202020204" pitchFamily="34" charset="0"/>
            </a:endParaRPr>
          </a:p>
        </p:txBody>
      </p:sp>
      <p:grpSp>
        <p:nvGrpSpPr>
          <p:cNvPr id="8" name="Group 7">
            <a:extLst>
              <a:ext uri="{FF2B5EF4-FFF2-40B4-BE49-F238E27FC236}">
                <a16:creationId xmlns:a16="http://schemas.microsoft.com/office/drawing/2014/main" id="{BB1E2774-9D60-4BB6-9390-CF802BA9BABD}"/>
              </a:ext>
            </a:extLst>
          </p:cNvPr>
          <p:cNvGrpSpPr/>
          <p:nvPr/>
        </p:nvGrpSpPr>
        <p:grpSpPr>
          <a:xfrm>
            <a:off x="5778872" y="2539029"/>
            <a:ext cx="5829010" cy="3501760"/>
            <a:chOff x="5778872" y="2318282"/>
            <a:chExt cx="6314434" cy="3793377"/>
          </a:xfrm>
        </p:grpSpPr>
        <p:sp>
          <p:nvSpPr>
            <p:cNvPr id="22" name="Rectangle 21">
              <a:extLst>
                <a:ext uri="{FF2B5EF4-FFF2-40B4-BE49-F238E27FC236}">
                  <a16:creationId xmlns:a16="http://schemas.microsoft.com/office/drawing/2014/main" id="{6738D588-BA2F-4739-B6B6-00FA9928A192}"/>
                </a:ext>
              </a:extLst>
            </p:cNvPr>
            <p:cNvSpPr/>
            <p:nvPr/>
          </p:nvSpPr>
          <p:spPr>
            <a:xfrm>
              <a:off x="5841656" y="3964309"/>
              <a:ext cx="6178182" cy="2096406"/>
            </a:xfrm>
            <a:prstGeom prst="rect">
              <a:avLst/>
            </a:prstGeom>
            <a:solidFill>
              <a:schemeClr val="bg1">
                <a:lumMod val="65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ACFBEB-DB96-43D4-96ED-99BCAC955346}"/>
                </a:ext>
              </a:extLst>
            </p:cNvPr>
            <p:cNvSpPr/>
            <p:nvPr/>
          </p:nvSpPr>
          <p:spPr>
            <a:xfrm>
              <a:off x="5778872" y="2318282"/>
              <a:ext cx="6314433" cy="2164574"/>
            </a:xfrm>
            <a:prstGeom prst="rect">
              <a:avLst/>
            </a:prstGeom>
            <a:solidFill>
              <a:srgbClr val="FFFFCC"/>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D99266-FB33-4E04-B1AE-776BC6740BAD}"/>
                </a:ext>
              </a:extLst>
            </p:cNvPr>
            <p:cNvSpPr/>
            <p:nvPr/>
          </p:nvSpPr>
          <p:spPr>
            <a:xfrm>
              <a:off x="7349063" y="4153925"/>
              <a:ext cx="405056" cy="1957734"/>
            </a:xfrm>
            <a:prstGeom prst="rect">
              <a:avLst/>
            </a:prstGeom>
            <a:pattFill prst="dotGrid">
              <a:fgClr>
                <a:schemeClr val="bg1">
                  <a:lumMod val="7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8B0964-C086-474F-A967-D4B77A12AF07}"/>
                </a:ext>
              </a:extLst>
            </p:cNvPr>
            <p:cNvSpPr/>
            <p:nvPr/>
          </p:nvSpPr>
          <p:spPr>
            <a:xfrm>
              <a:off x="10107377" y="4153925"/>
              <a:ext cx="405056" cy="1957734"/>
            </a:xfrm>
            <a:prstGeom prst="rect">
              <a:avLst/>
            </a:prstGeom>
            <a:pattFill prst="dotGrid">
              <a:fgClr>
                <a:schemeClr val="bg1">
                  <a:lumMod val="7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9525DE-39BE-4427-AC62-5B06A6C6D480}"/>
                </a:ext>
              </a:extLst>
            </p:cNvPr>
            <p:cNvSpPr/>
            <p:nvPr/>
          </p:nvSpPr>
          <p:spPr>
            <a:xfrm>
              <a:off x="8484695" y="4462140"/>
              <a:ext cx="875566" cy="1615212"/>
            </a:xfrm>
            <a:prstGeom prst="rect">
              <a:avLst/>
            </a:prstGeom>
            <a:solidFill>
              <a:schemeClr val="bg1">
                <a:lumMod val="6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4B0858B-20DB-4433-838C-A6E1299D5796}"/>
                </a:ext>
              </a:extLst>
            </p:cNvPr>
            <p:cNvGrpSpPr/>
            <p:nvPr/>
          </p:nvGrpSpPr>
          <p:grpSpPr>
            <a:xfrm>
              <a:off x="8517539" y="4988270"/>
              <a:ext cx="826417" cy="1089082"/>
              <a:chOff x="2101318" y="4441371"/>
              <a:chExt cx="1145861" cy="1505092"/>
            </a:xfrm>
          </p:grpSpPr>
          <p:sp>
            <p:nvSpPr>
              <p:cNvPr id="19" name="Rectangle 18">
                <a:extLst>
                  <a:ext uri="{FF2B5EF4-FFF2-40B4-BE49-F238E27FC236}">
                    <a16:creationId xmlns:a16="http://schemas.microsoft.com/office/drawing/2014/main" id="{BD9A71ED-768D-484E-BAB3-CD97101D74D8}"/>
                  </a:ext>
                </a:extLst>
              </p:cNvPr>
              <p:cNvSpPr/>
              <p:nvPr/>
            </p:nvSpPr>
            <p:spPr>
              <a:xfrm>
                <a:off x="2101318" y="4441371"/>
                <a:ext cx="561627" cy="1505092"/>
              </a:xfrm>
              <a:prstGeom prst="rect">
                <a:avLst/>
              </a:prstGeom>
              <a:solidFill>
                <a:schemeClr val="bg1">
                  <a:lumMod val="65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52A551-60DB-4C82-8D32-4A66FEAE0B18}"/>
                  </a:ext>
                </a:extLst>
              </p:cNvPr>
              <p:cNvSpPr/>
              <p:nvPr/>
            </p:nvSpPr>
            <p:spPr>
              <a:xfrm>
                <a:off x="2685552" y="4441371"/>
                <a:ext cx="561627" cy="1505092"/>
              </a:xfrm>
              <a:prstGeom prst="rect">
                <a:avLst/>
              </a:prstGeom>
              <a:solidFill>
                <a:schemeClr val="bg1">
                  <a:lumMod val="65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BF2C028B-01A7-48B9-A09B-48AB02A4CA63}"/>
                </a:ext>
              </a:extLst>
            </p:cNvPr>
            <p:cNvSpPr/>
            <p:nvPr/>
          </p:nvSpPr>
          <p:spPr>
            <a:xfrm>
              <a:off x="7817966" y="4542902"/>
              <a:ext cx="357513" cy="531523"/>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B2E503E-8076-4911-93C5-83DF53C7A1AD}"/>
                </a:ext>
              </a:extLst>
            </p:cNvPr>
            <p:cNvSpPr/>
            <p:nvPr/>
          </p:nvSpPr>
          <p:spPr>
            <a:xfrm>
              <a:off x="8522914" y="4993485"/>
              <a:ext cx="208617" cy="344382"/>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3F7BCD5-C182-4FA6-8D3A-45B97A395AE9}"/>
                </a:ext>
              </a:extLst>
            </p:cNvPr>
            <p:cNvSpPr/>
            <p:nvPr/>
          </p:nvSpPr>
          <p:spPr>
            <a:xfrm>
              <a:off x="8975679" y="5010896"/>
              <a:ext cx="208617" cy="344382"/>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ED36B45-974C-4020-904B-55225F3602CC}"/>
                </a:ext>
              </a:extLst>
            </p:cNvPr>
            <p:cNvSpPr/>
            <p:nvPr/>
          </p:nvSpPr>
          <p:spPr>
            <a:xfrm>
              <a:off x="7349063" y="3964308"/>
              <a:ext cx="3163370" cy="531523"/>
            </a:xfrm>
            <a:prstGeom prst="rect">
              <a:avLst/>
            </a:prstGeom>
            <a:gradFill flip="none" rotWithShape="1">
              <a:gsLst>
                <a:gs pos="0">
                  <a:srgbClr val="7030A0">
                    <a:shade val="30000"/>
                    <a:satMod val="115000"/>
                  </a:srgbClr>
                </a:gs>
                <a:gs pos="19000">
                  <a:srgbClr val="7030A0">
                    <a:shade val="67500"/>
                    <a:satMod val="115000"/>
                  </a:srgbClr>
                </a:gs>
                <a:gs pos="100000">
                  <a:srgbClr val="7030A0">
                    <a:shade val="100000"/>
                    <a:satMod val="115000"/>
                  </a:srgbClr>
                </a:gs>
              </a:gsLst>
              <a:lin ang="5400000" scaled="1"/>
              <a:tileRect/>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dirty="0"/>
                <a:t>Brownsville Community Justice Center</a:t>
              </a:r>
            </a:p>
          </p:txBody>
        </p:sp>
        <p:sp>
          <p:nvSpPr>
            <p:cNvPr id="28" name="Rectangle: Rounded Corners 27">
              <a:extLst>
                <a:ext uri="{FF2B5EF4-FFF2-40B4-BE49-F238E27FC236}">
                  <a16:creationId xmlns:a16="http://schemas.microsoft.com/office/drawing/2014/main" id="{9CCA68D9-3243-47E4-8E4D-47266699BC64}"/>
                </a:ext>
              </a:extLst>
            </p:cNvPr>
            <p:cNvSpPr/>
            <p:nvPr/>
          </p:nvSpPr>
          <p:spPr>
            <a:xfrm>
              <a:off x="9418019" y="4486990"/>
              <a:ext cx="357513" cy="531523"/>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213D775-43DB-4962-BE36-A48AA26D2411}"/>
                </a:ext>
              </a:extLst>
            </p:cNvPr>
            <p:cNvSpPr/>
            <p:nvPr/>
          </p:nvSpPr>
          <p:spPr>
            <a:xfrm>
              <a:off x="8491094" y="4581603"/>
              <a:ext cx="317175" cy="344382"/>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E17772-AC64-468B-AA3D-1C4F9E24E24C}"/>
                </a:ext>
              </a:extLst>
            </p:cNvPr>
            <p:cNvSpPr/>
            <p:nvPr/>
          </p:nvSpPr>
          <p:spPr>
            <a:xfrm>
              <a:off x="11688250" y="4485439"/>
              <a:ext cx="405056" cy="1617577"/>
            </a:xfrm>
            <a:prstGeom prst="rect">
              <a:avLst/>
            </a:prstGeom>
            <a:pattFill prst="dotGrid">
              <a:fgClr>
                <a:schemeClr val="bg1">
                  <a:lumMod val="7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8C97424-BCD3-4F69-8F31-8A2774633746}"/>
                </a:ext>
              </a:extLst>
            </p:cNvPr>
            <p:cNvSpPr/>
            <p:nvPr/>
          </p:nvSpPr>
          <p:spPr>
            <a:xfrm>
              <a:off x="5778873" y="4482857"/>
              <a:ext cx="405056" cy="1617577"/>
            </a:xfrm>
            <a:prstGeom prst="rect">
              <a:avLst/>
            </a:prstGeom>
            <a:pattFill prst="dotGrid">
              <a:fgClr>
                <a:schemeClr val="bg1">
                  <a:lumMod val="7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F5F65A0C-CAF7-48D7-A6BF-65AB78B5329F}"/>
                </a:ext>
              </a:extLst>
            </p:cNvPr>
            <p:cNvSpPr/>
            <p:nvPr/>
          </p:nvSpPr>
          <p:spPr>
            <a:xfrm>
              <a:off x="6274903" y="4563847"/>
              <a:ext cx="357513" cy="531523"/>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255391D-B85C-42C1-9137-62E8AF8F4F3F}"/>
                </a:ext>
              </a:extLst>
            </p:cNvPr>
            <p:cNvSpPr/>
            <p:nvPr/>
          </p:nvSpPr>
          <p:spPr>
            <a:xfrm>
              <a:off x="10553324" y="4495831"/>
              <a:ext cx="357513" cy="531523"/>
            </a:xfrm>
            <a:prstGeom prst="round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ame 33">
              <a:extLst>
                <a:ext uri="{FF2B5EF4-FFF2-40B4-BE49-F238E27FC236}">
                  <a16:creationId xmlns:a16="http://schemas.microsoft.com/office/drawing/2014/main" id="{36C3ABAC-6A68-46D9-B3A0-F1684E557BDC}"/>
                </a:ext>
              </a:extLst>
            </p:cNvPr>
            <p:cNvSpPr/>
            <p:nvPr/>
          </p:nvSpPr>
          <p:spPr>
            <a:xfrm>
              <a:off x="6183929" y="2918933"/>
              <a:ext cx="5543910" cy="977875"/>
            </a:xfrm>
            <a:prstGeom prst="frame">
              <a:avLst>
                <a:gd name="adj1" fmla="val 6169"/>
              </a:avLst>
            </a:prstGeom>
            <a:solidFill>
              <a:srgbClr val="FFFFCC"/>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33325E2-E870-4162-8D3B-9C3F104E74CC}"/>
              </a:ext>
            </a:extLst>
          </p:cNvPr>
          <p:cNvSpPr/>
          <p:nvPr/>
        </p:nvSpPr>
        <p:spPr>
          <a:xfrm>
            <a:off x="11183904" y="4124064"/>
            <a:ext cx="609890" cy="2413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Agency FB" panose="020B0503020202020204" pitchFamily="34" charset="0"/>
              </a:rPr>
              <a:t>Belmont </a:t>
            </a:r>
            <a:r>
              <a:rPr lang="en-US" sz="900" b="1" baseline="30000" dirty="0">
                <a:latin typeface="Agency FB" panose="020B0503020202020204" pitchFamily="34" charset="0"/>
              </a:rPr>
              <a:t>Av</a:t>
            </a:r>
          </a:p>
        </p:txBody>
      </p:sp>
      <p:sp>
        <p:nvSpPr>
          <p:cNvPr id="36" name="Rectangle 35">
            <a:extLst>
              <a:ext uri="{FF2B5EF4-FFF2-40B4-BE49-F238E27FC236}">
                <a16:creationId xmlns:a16="http://schemas.microsoft.com/office/drawing/2014/main" id="{3B386409-E0E2-43BF-AEFA-1B939E9BC3C6}"/>
              </a:ext>
            </a:extLst>
          </p:cNvPr>
          <p:cNvSpPr/>
          <p:nvPr/>
        </p:nvSpPr>
        <p:spPr>
          <a:xfrm>
            <a:off x="11791959" y="3991894"/>
            <a:ext cx="92942" cy="193928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90DCD16-127D-4372-B9D3-D1B6F6241EC1}"/>
              </a:ext>
            </a:extLst>
          </p:cNvPr>
          <p:cNvSpPr/>
          <p:nvPr/>
        </p:nvSpPr>
        <p:spPr>
          <a:xfrm>
            <a:off x="11676496" y="5922038"/>
            <a:ext cx="339799" cy="365125"/>
          </a:xfrm>
          <a:prstGeom prst="trapezoid">
            <a:avLst>
              <a:gd name="adj" fmla="val 1005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305526"/>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26</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86" name="TextBox 285">
            <a:extLst>
              <a:ext uri="{FF2B5EF4-FFF2-40B4-BE49-F238E27FC236}">
                <a16:creationId xmlns:a16="http://schemas.microsoft.com/office/drawing/2014/main" id="{C541839E-6825-4CC3-987D-30E25C8D7A1B}"/>
              </a:ext>
            </a:extLst>
          </p:cNvPr>
          <p:cNvSpPr txBox="1"/>
          <p:nvPr/>
        </p:nvSpPr>
        <p:spPr>
          <a:xfrm>
            <a:off x="6999955" y="2646579"/>
            <a:ext cx="4255981" cy="3356908"/>
          </a:xfrm>
          <a:prstGeom prst="roundRect">
            <a:avLst>
              <a:gd name="adj" fmla="val 4053"/>
            </a:avLst>
          </a:prstGeom>
          <a:solidFill>
            <a:schemeClr val="bg1"/>
          </a:solidFill>
        </p:spPr>
        <p:txBody>
          <a:bodyPr wrap="square" rtlCol="0">
            <a:spAutoFit/>
          </a:bodyPr>
          <a:lstStyle/>
          <a:p>
            <a:r>
              <a:rPr lang="en-US" sz="2600" u="sng" dirty="0">
                <a:solidFill>
                  <a:schemeClr val="accent1">
                    <a:lumMod val="75000"/>
                  </a:schemeClr>
                </a:solidFill>
                <a:latin typeface="Century Gothic" panose="020B0502020202020204" pitchFamily="34" charset="0"/>
              </a:rPr>
              <a:t>Completed Programs</a:t>
            </a:r>
          </a:p>
          <a:p>
            <a:pPr marL="457200" indent="-457200">
              <a:buFont typeface="Arial" panose="020B0604020202020204" pitchFamily="34" charset="0"/>
              <a:buChar char="•"/>
            </a:pPr>
            <a:r>
              <a:rPr lang="en-US" sz="2600" dirty="0">
                <a:latin typeface="Century Gothic" panose="020B0502020202020204" pitchFamily="34" charset="0"/>
              </a:rPr>
              <a:t>Tenants Rights</a:t>
            </a:r>
          </a:p>
          <a:p>
            <a:pPr marL="457200" indent="-457200">
              <a:buFont typeface="Arial" panose="020B0604020202020204" pitchFamily="34" charset="0"/>
              <a:buChar char="•"/>
            </a:pPr>
            <a:r>
              <a:rPr lang="en-US" sz="2600" dirty="0">
                <a:latin typeface="Century Gothic" panose="020B0502020202020204" pitchFamily="34" charset="0"/>
              </a:rPr>
              <a:t>Child Support</a:t>
            </a:r>
          </a:p>
          <a:p>
            <a:endParaRPr lang="en-US" sz="2600" u="sng" dirty="0">
              <a:latin typeface="Century Gothic" panose="020B0502020202020204" pitchFamily="34" charset="0"/>
            </a:endParaRPr>
          </a:p>
          <a:p>
            <a:r>
              <a:rPr lang="en-US" sz="2600" u="sng" dirty="0">
                <a:solidFill>
                  <a:schemeClr val="accent1">
                    <a:lumMod val="75000"/>
                  </a:schemeClr>
                </a:solidFill>
                <a:latin typeface="Century Gothic" panose="020B0502020202020204" pitchFamily="34" charset="0"/>
              </a:rPr>
              <a:t>Upcoming Program</a:t>
            </a:r>
            <a:endParaRPr lang="en-US" sz="2600" dirty="0">
              <a:solidFill>
                <a:schemeClr val="accent1">
                  <a:lumMod val="75000"/>
                </a:schemeClr>
              </a:solidFill>
              <a:latin typeface="Century Gothic" panose="020B0502020202020204" pitchFamily="34" charset="0"/>
            </a:endParaRPr>
          </a:p>
          <a:p>
            <a:pPr marL="457200" indent="-457200">
              <a:buFont typeface="Arial" panose="020B0604020202020204" pitchFamily="34" charset="0"/>
              <a:buChar char="•"/>
            </a:pPr>
            <a:r>
              <a:rPr lang="en-US" sz="2600" b="1" dirty="0">
                <a:latin typeface="Century Gothic" panose="020B0502020202020204" pitchFamily="34" charset="0"/>
              </a:rPr>
              <a:t>January 7th</a:t>
            </a:r>
          </a:p>
          <a:p>
            <a:pPr lvl="1"/>
            <a:r>
              <a:rPr lang="en-US" sz="2600" dirty="0">
                <a:latin typeface="Century Gothic" panose="020B0502020202020204" pitchFamily="34" charset="0"/>
              </a:rPr>
              <a:t>Surrogates Court: When Someone Dies</a:t>
            </a:r>
          </a:p>
        </p:txBody>
      </p:sp>
      <p:sp>
        <p:nvSpPr>
          <p:cNvPr id="19" name="Title 6">
            <a:extLst>
              <a:ext uri="{FF2B5EF4-FFF2-40B4-BE49-F238E27FC236}">
                <a16:creationId xmlns:a16="http://schemas.microsoft.com/office/drawing/2014/main" id="{560616F6-46D3-4895-95CF-0A67EED77510}"/>
              </a:ext>
            </a:extLst>
          </p:cNvPr>
          <p:cNvSpPr>
            <a:spLocks noGrp="1"/>
          </p:cNvSpPr>
          <p:nvPr>
            <p:ph type="title"/>
          </p:nvPr>
        </p:nvSpPr>
        <p:spPr>
          <a:xfrm>
            <a:off x="294639" y="65404"/>
            <a:ext cx="11199422" cy="828675"/>
          </a:xfrm>
        </p:spPr>
        <p:txBody>
          <a:bodyPr>
            <a:normAutofit/>
          </a:bodyPr>
          <a:lstStyle/>
          <a:p>
            <a:r>
              <a:rPr lang="en-US" dirty="0"/>
              <a:t>BROOKLYN PUBLIC LIBRARY LIVESTREAMS</a:t>
            </a:r>
          </a:p>
        </p:txBody>
      </p:sp>
      <p:sp>
        <p:nvSpPr>
          <p:cNvPr id="20" name="TextBox 19">
            <a:extLst>
              <a:ext uri="{FF2B5EF4-FFF2-40B4-BE49-F238E27FC236}">
                <a16:creationId xmlns:a16="http://schemas.microsoft.com/office/drawing/2014/main" id="{651E2892-8D01-4615-97D4-16543DEB4CFD}"/>
              </a:ext>
            </a:extLst>
          </p:cNvPr>
          <p:cNvSpPr txBox="1"/>
          <p:nvPr/>
        </p:nvSpPr>
        <p:spPr>
          <a:xfrm>
            <a:off x="358140" y="753399"/>
            <a:ext cx="11539222" cy="1815882"/>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Monthly live-streamed “Know your Rights/Court Resources” presentations entitled </a:t>
            </a:r>
            <a:r>
              <a:rPr lang="en-US" sz="2800" b="1" dirty="0">
                <a:solidFill>
                  <a:schemeClr val="tx1">
                    <a:lumMod val="75000"/>
                    <a:lumOff val="25000"/>
                  </a:schemeClr>
                </a:solidFill>
                <a:latin typeface="Century Gothic" panose="020B0502020202020204" pitchFamily="34" charset="0"/>
              </a:rPr>
              <a:t>First Thursday </a:t>
            </a:r>
            <a:r>
              <a:rPr lang="en-US" sz="2800" dirty="0">
                <a:solidFill>
                  <a:schemeClr val="tx1">
                    <a:lumMod val="75000"/>
                    <a:lumOff val="25000"/>
                  </a:schemeClr>
                </a:solidFill>
                <a:latin typeface="Century Gothic" panose="020B0502020202020204" pitchFamily="34" charset="0"/>
              </a:rPr>
              <a:t>Co-hosted by OJI appearing on the Brooklyn Public Library’s YouTube Channel: </a:t>
            </a:r>
            <a:r>
              <a:rPr lang="en-US" sz="2800" u="sng" dirty="0">
                <a:solidFill>
                  <a:srgbClr val="7030A0"/>
                </a:solidFill>
                <a:latin typeface="Century Gothic" panose="020B0502020202020204" pitchFamily="34" charset="0"/>
              </a:rPr>
              <a:t>youtube.com/user/BPLvideos</a:t>
            </a:r>
          </a:p>
        </p:txBody>
      </p:sp>
      <p:grpSp>
        <p:nvGrpSpPr>
          <p:cNvPr id="22" name="Group 21">
            <a:extLst>
              <a:ext uri="{FF2B5EF4-FFF2-40B4-BE49-F238E27FC236}">
                <a16:creationId xmlns:a16="http://schemas.microsoft.com/office/drawing/2014/main" id="{FB59D966-F991-43FA-B69C-05B8B084CD9D}"/>
              </a:ext>
            </a:extLst>
          </p:cNvPr>
          <p:cNvGrpSpPr/>
          <p:nvPr/>
        </p:nvGrpSpPr>
        <p:grpSpPr>
          <a:xfrm>
            <a:off x="895079" y="2675154"/>
            <a:ext cx="5391421" cy="4147524"/>
            <a:chOff x="895079" y="1742145"/>
            <a:chExt cx="6604252" cy="5080533"/>
          </a:xfrm>
        </p:grpSpPr>
        <p:grpSp>
          <p:nvGrpSpPr>
            <p:cNvPr id="23" name="Group 22">
              <a:extLst>
                <a:ext uri="{FF2B5EF4-FFF2-40B4-BE49-F238E27FC236}">
                  <a16:creationId xmlns:a16="http://schemas.microsoft.com/office/drawing/2014/main" id="{D4120F0D-D701-45FA-9BEA-63907BF868C9}"/>
                </a:ext>
              </a:extLst>
            </p:cNvPr>
            <p:cNvGrpSpPr/>
            <p:nvPr/>
          </p:nvGrpSpPr>
          <p:grpSpPr>
            <a:xfrm>
              <a:off x="895079" y="1742145"/>
              <a:ext cx="6604252" cy="5080533"/>
              <a:chOff x="614347" y="1040305"/>
              <a:chExt cx="6604252" cy="5080533"/>
            </a:xfrm>
          </p:grpSpPr>
          <p:sp>
            <p:nvSpPr>
              <p:cNvPr id="25" name="Trapezoid 24">
                <a:extLst>
                  <a:ext uri="{FF2B5EF4-FFF2-40B4-BE49-F238E27FC236}">
                    <a16:creationId xmlns:a16="http://schemas.microsoft.com/office/drawing/2014/main" id="{6CB92ABE-15AF-4AFA-A43A-2DA8ECAD64A3}"/>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971D18FA-7C4D-483E-9A95-D24175C31411}"/>
                  </a:ext>
                </a:extLst>
              </p:cNvPr>
              <p:cNvGrpSpPr/>
              <p:nvPr/>
            </p:nvGrpSpPr>
            <p:grpSpPr>
              <a:xfrm>
                <a:off x="614347" y="1040305"/>
                <a:ext cx="6604252" cy="4883322"/>
                <a:chOff x="10513061" y="1708422"/>
                <a:chExt cx="4528820" cy="3644817"/>
              </a:xfrm>
            </p:grpSpPr>
            <p:sp>
              <p:nvSpPr>
                <p:cNvPr id="28" name="Rectangle 27">
                  <a:extLst>
                    <a:ext uri="{FF2B5EF4-FFF2-40B4-BE49-F238E27FC236}">
                      <a16:creationId xmlns:a16="http://schemas.microsoft.com/office/drawing/2014/main" id="{A4B8CE21-8DAF-488B-B4DD-7C93147B69B6}"/>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0EEC171-A9FE-484B-8777-33E0D215AF45}"/>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E7959C2-B3B0-43AA-B1FF-33EB4F015884}"/>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a:extLst>
                <a:ext uri="{FF2B5EF4-FFF2-40B4-BE49-F238E27FC236}">
                  <a16:creationId xmlns:a16="http://schemas.microsoft.com/office/drawing/2014/main" id="{91F8BE71-CA13-45BF-9708-14A5F524A40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30852" y="2253840"/>
              <a:ext cx="5105834" cy="3307906"/>
            </a:xfrm>
            <a:prstGeom prst="rect">
              <a:avLst/>
            </a:prstGeom>
          </p:spPr>
        </p:pic>
      </p:grpSp>
    </p:spTree>
    <p:extLst>
      <p:ext uri="{BB962C8B-B14F-4D97-AF65-F5344CB8AC3E}">
        <p14:creationId xmlns:p14="http://schemas.microsoft.com/office/powerpoint/2010/main" val="2846961782"/>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27</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20" name="Group 19">
            <a:extLst>
              <a:ext uri="{FF2B5EF4-FFF2-40B4-BE49-F238E27FC236}">
                <a16:creationId xmlns:a16="http://schemas.microsoft.com/office/drawing/2014/main" id="{9C61FBA4-D958-4938-90C0-E822A03CBFA9}"/>
              </a:ext>
            </a:extLst>
          </p:cNvPr>
          <p:cNvGrpSpPr/>
          <p:nvPr/>
        </p:nvGrpSpPr>
        <p:grpSpPr>
          <a:xfrm>
            <a:off x="895079" y="2675154"/>
            <a:ext cx="5391421" cy="4147524"/>
            <a:chOff x="895079" y="1742145"/>
            <a:chExt cx="6604252" cy="5080533"/>
          </a:xfrm>
        </p:grpSpPr>
        <p:grpSp>
          <p:nvGrpSpPr>
            <p:cNvPr id="22" name="Group 21">
              <a:extLst>
                <a:ext uri="{FF2B5EF4-FFF2-40B4-BE49-F238E27FC236}">
                  <a16:creationId xmlns:a16="http://schemas.microsoft.com/office/drawing/2014/main" id="{CD128074-CDD0-4B3A-9D09-D1B2B4458551}"/>
                </a:ext>
              </a:extLst>
            </p:cNvPr>
            <p:cNvGrpSpPr/>
            <p:nvPr/>
          </p:nvGrpSpPr>
          <p:grpSpPr>
            <a:xfrm>
              <a:off x="895079" y="1742145"/>
              <a:ext cx="6604252" cy="5080533"/>
              <a:chOff x="614347" y="1040305"/>
              <a:chExt cx="6604252" cy="5080533"/>
            </a:xfrm>
          </p:grpSpPr>
          <p:sp>
            <p:nvSpPr>
              <p:cNvPr id="24" name="Trapezoid 23">
                <a:extLst>
                  <a:ext uri="{FF2B5EF4-FFF2-40B4-BE49-F238E27FC236}">
                    <a16:creationId xmlns:a16="http://schemas.microsoft.com/office/drawing/2014/main" id="{13FEDBAC-8951-4BA1-AB68-C3BC43BF6847}"/>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CC9E377-2A50-4F55-BD05-224C307B3100}"/>
                  </a:ext>
                </a:extLst>
              </p:cNvPr>
              <p:cNvGrpSpPr/>
              <p:nvPr/>
            </p:nvGrpSpPr>
            <p:grpSpPr>
              <a:xfrm>
                <a:off x="614347" y="1040305"/>
                <a:ext cx="6604252" cy="4883322"/>
                <a:chOff x="10513061" y="1708422"/>
                <a:chExt cx="4528820" cy="3644817"/>
              </a:xfrm>
            </p:grpSpPr>
            <p:sp>
              <p:nvSpPr>
                <p:cNvPr id="26" name="Rectangle 25">
                  <a:extLst>
                    <a:ext uri="{FF2B5EF4-FFF2-40B4-BE49-F238E27FC236}">
                      <a16:creationId xmlns:a16="http://schemas.microsoft.com/office/drawing/2014/main" id="{05DD5439-E5E5-4ABA-AEE4-D53CE3B42099}"/>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EA744C3-EC59-4A23-BA7B-0270B39856AF}"/>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1BA8374A-EB14-44A8-B1BA-3139D90A5CF3}"/>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 name="Picture 22">
              <a:extLst>
                <a:ext uri="{FF2B5EF4-FFF2-40B4-BE49-F238E27FC236}">
                  <a16:creationId xmlns:a16="http://schemas.microsoft.com/office/drawing/2014/main" id="{A36E409C-E942-468D-BA0C-2EC06EFDEAC7}"/>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30852" y="2901556"/>
              <a:ext cx="5105833" cy="2012474"/>
            </a:xfrm>
            <a:prstGeom prst="rect">
              <a:avLst/>
            </a:prstGeom>
          </p:spPr>
        </p:pic>
      </p:grpSp>
      <p:sp>
        <p:nvSpPr>
          <p:cNvPr id="38" name="Title 6">
            <a:extLst>
              <a:ext uri="{FF2B5EF4-FFF2-40B4-BE49-F238E27FC236}">
                <a16:creationId xmlns:a16="http://schemas.microsoft.com/office/drawing/2014/main" id="{887CB689-37DD-43D3-BE74-1E5C3E23C734}"/>
              </a:ext>
            </a:extLst>
          </p:cNvPr>
          <p:cNvSpPr txBox="1">
            <a:spLocks/>
          </p:cNvSpPr>
          <p:nvPr/>
        </p:nvSpPr>
        <p:spPr>
          <a:xfrm>
            <a:off x="294639" y="65404"/>
            <a:ext cx="11199422" cy="1425536"/>
          </a:xfrm>
          <a:prstGeom prst="rect">
            <a:avLst/>
          </a:prstGeom>
          <a:effectLst/>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cap="small" baseline="0">
                <a:solidFill>
                  <a:srgbClr val="11489C"/>
                </a:solidFill>
                <a:effectLst/>
                <a:latin typeface="Century Gothic" panose="020B0502020202020204" pitchFamily="34" charset="0"/>
                <a:ea typeface="+mj-ea"/>
                <a:cs typeface="+mj-cs"/>
              </a:defRPr>
            </a:lvl1pPr>
          </a:lstStyle>
          <a:p>
            <a:r>
              <a:rPr lang="en-US" dirty="0"/>
              <a:t>VIRTUAL RESOURCE CENTER</a:t>
            </a:r>
          </a:p>
          <a:p>
            <a:r>
              <a:rPr lang="en-US" u="sng" dirty="0">
                <a:solidFill>
                  <a:srgbClr val="7030A0"/>
                </a:solidFill>
              </a:rPr>
              <a:t>PORTAL.NYCOURTS.GOV</a:t>
            </a:r>
          </a:p>
        </p:txBody>
      </p:sp>
      <p:sp>
        <p:nvSpPr>
          <p:cNvPr id="39" name="TextBox 38">
            <a:extLst>
              <a:ext uri="{FF2B5EF4-FFF2-40B4-BE49-F238E27FC236}">
                <a16:creationId xmlns:a16="http://schemas.microsoft.com/office/drawing/2014/main" id="{1FF3E574-231E-46E7-A3C9-A82A99D25940}"/>
              </a:ext>
            </a:extLst>
          </p:cNvPr>
          <p:cNvSpPr txBox="1"/>
          <p:nvPr/>
        </p:nvSpPr>
        <p:spPr>
          <a:xfrm>
            <a:off x="358140" y="1267749"/>
            <a:ext cx="11539222" cy="1815882"/>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Developed and maintained by the department of technology, the virtual resource center offers information and virtual tools for court users, attorneys, judges and non-judicial court staff.</a:t>
            </a:r>
          </a:p>
          <a:p>
            <a:endParaRPr lang="en-US" sz="2800" u="sng"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25869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28</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1539221" cy="1331915"/>
          </a:xfrm>
        </p:spPr>
        <p:txBody>
          <a:bodyPr anchor="t">
            <a:normAutofit/>
          </a:bodyPr>
          <a:lstStyle/>
          <a:p>
            <a:r>
              <a:rPr lang="en-US" dirty="0"/>
              <a:t>FAMILY COURTS IN THE VIRTUAL AGE </a:t>
            </a:r>
            <a:br>
              <a:rPr lang="en-US" dirty="0"/>
            </a:br>
            <a:r>
              <a:rPr lang="en-US" dirty="0"/>
              <a:t>VIRTUAL ROUNDTABLE</a:t>
            </a:r>
            <a:endParaRPr lang="en-US" u="sng" dirty="0"/>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25" name="Group 24">
            <a:extLst>
              <a:ext uri="{FF2B5EF4-FFF2-40B4-BE49-F238E27FC236}">
                <a16:creationId xmlns:a16="http://schemas.microsoft.com/office/drawing/2014/main" id="{4AD4681C-C8E7-489D-87D1-199B1FF92291}"/>
              </a:ext>
            </a:extLst>
          </p:cNvPr>
          <p:cNvGrpSpPr/>
          <p:nvPr/>
        </p:nvGrpSpPr>
        <p:grpSpPr>
          <a:xfrm>
            <a:off x="895079" y="2675154"/>
            <a:ext cx="5391421" cy="4147524"/>
            <a:chOff x="895079" y="1742145"/>
            <a:chExt cx="6604252" cy="5080533"/>
          </a:xfrm>
        </p:grpSpPr>
        <p:grpSp>
          <p:nvGrpSpPr>
            <p:cNvPr id="26" name="Group 25">
              <a:extLst>
                <a:ext uri="{FF2B5EF4-FFF2-40B4-BE49-F238E27FC236}">
                  <a16:creationId xmlns:a16="http://schemas.microsoft.com/office/drawing/2014/main" id="{F57EDD4F-BD23-4CF6-AE90-938D9CCA70B5}"/>
                </a:ext>
              </a:extLst>
            </p:cNvPr>
            <p:cNvGrpSpPr/>
            <p:nvPr/>
          </p:nvGrpSpPr>
          <p:grpSpPr>
            <a:xfrm>
              <a:off x="895079" y="1742145"/>
              <a:ext cx="6604252" cy="5080533"/>
              <a:chOff x="614347" y="1040305"/>
              <a:chExt cx="6604252" cy="5080533"/>
            </a:xfrm>
          </p:grpSpPr>
          <p:sp>
            <p:nvSpPr>
              <p:cNvPr id="35" name="Trapezoid 34">
                <a:extLst>
                  <a:ext uri="{FF2B5EF4-FFF2-40B4-BE49-F238E27FC236}">
                    <a16:creationId xmlns:a16="http://schemas.microsoft.com/office/drawing/2014/main" id="{FAA845B9-CD9A-4704-8E9A-15F290409E11}"/>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0E1E2AF7-32B2-405F-B0C0-B065090A5427}"/>
                  </a:ext>
                </a:extLst>
              </p:cNvPr>
              <p:cNvGrpSpPr/>
              <p:nvPr/>
            </p:nvGrpSpPr>
            <p:grpSpPr>
              <a:xfrm>
                <a:off x="614347" y="1040305"/>
                <a:ext cx="6604252" cy="4883322"/>
                <a:chOff x="10513061" y="1708422"/>
                <a:chExt cx="4528820" cy="3644817"/>
              </a:xfrm>
            </p:grpSpPr>
            <p:sp>
              <p:nvSpPr>
                <p:cNvPr id="37" name="Rectangle 36">
                  <a:extLst>
                    <a:ext uri="{FF2B5EF4-FFF2-40B4-BE49-F238E27FC236}">
                      <a16:creationId xmlns:a16="http://schemas.microsoft.com/office/drawing/2014/main" id="{FAEBBF96-0CF0-419C-AD30-3F2256AEE079}"/>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32A127E-07E5-49A2-B9A7-57DC00711582}"/>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9F969C6-372D-4110-A037-011B73602CFF}"/>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3" name="Picture 32">
              <a:extLst>
                <a:ext uri="{FF2B5EF4-FFF2-40B4-BE49-F238E27FC236}">
                  <a16:creationId xmlns:a16="http://schemas.microsoft.com/office/drawing/2014/main" id="{906075B9-7E52-46DC-B30D-9365FBCF343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591981" y="2688127"/>
              <a:ext cx="5183577" cy="2439333"/>
            </a:xfrm>
            <a:prstGeom prst="rect">
              <a:avLst/>
            </a:prstGeom>
          </p:spPr>
        </p:pic>
      </p:grpSp>
      <p:sp>
        <p:nvSpPr>
          <p:cNvPr id="40" name="TextBox 39">
            <a:extLst>
              <a:ext uri="{FF2B5EF4-FFF2-40B4-BE49-F238E27FC236}">
                <a16:creationId xmlns:a16="http://schemas.microsoft.com/office/drawing/2014/main" id="{AC047CC5-E996-4054-B513-0E646999FE5D}"/>
              </a:ext>
            </a:extLst>
          </p:cNvPr>
          <p:cNvSpPr txBox="1"/>
          <p:nvPr/>
        </p:nvSpPr>
        <p:spPr>
          <a:xfrm>
            <a:off x="358140" y="1267749"/>
            <a:ext cx="11539222" cy="1384995"/>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This live virtual roundtable discussion addressed the Family Courts’ reaction to the pandemic and analyzed the implications, both now and in the future, for virtual representation.</a:t>
            </a:r>
            <a:endParaRPr lang="en-US" sz="2800" u="sng"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189047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29</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86" name="TextBox 285">
            <a:extLst>
              <a:ext uri="{FF2B5EF4-FFF2-40B4-BE49-F238E27FC236}">
                <a16:creationId xmlns:a16="http://schemas.microsoft.com/office/drawing/2014/main" id="{C541839E-6825-4CC3-987D-30E25C8D7A1B}"/>
              </a:ext>
            </a:extLst>
          </p:cNvPr>
          <p:cNvSpPr txBox="1"/>
          <p:nvPr/>
        </p:nvSpPr>
        <p:spPr>
          <a:xfrm>
            <a:off x="6983568" y="3052473"/>
            <a:ext cx="4030149" cy="2781240"/>
          </a:xfrm>
          <a:prstGeom prst="roundRect">
            <a:avLst>
              <a:gd name="adj" fmla="val 6566"/>
            </a:avLst>
          </a:prstGeom>
          <a:solidFill>
            <a:schemeClr val="bg1"/>
          </a:solid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Divorce</a:t>
            </a:r>
          </a:p>
          <a:p>
            <a:pPr marL="457200" indent="-457200">
              <a:buFont typeface="Arial" panose="020B0604020202020204" pitchFamily="34" charset="0"/>
              <a:buChar char="•"/>
            </a:pPr>
            <a:r>
              <a:rPr lang="en-US" sz="2800" dirty="0">
                <a:latin typeface="Century Gothic" panose="020B0502020202020204" pitchFamily="34" charset="0"/>
              </a:rPr>
              <a:t>Name changes</a:t>
            </a:r>
          </a:p>
          <a:p>
            <a:pPr marL="457200" indent="-457200">
              <a:buFont typeface="Arial" panose="020B0604020202020204" pitchFamily="34" charset="0"/>
              <a:buChar char="•"/>
            </a:pPr>
            <a:r>
              <a:rPr lang="en-US" sz="2800" dirty="0">
                <a:latin typeface="Century Gothic" panose="020B0502020202020204" pitchFamily="34" charset="0"/>
              </a:rPr>
              <a:t>Small estates</a:t>
            </a:r>
          </a:p>
          <a:p>
            <a:pPr marL="457200" indent="-457200">
              <a:buFont typeface="Arial" panose="020B0604020202020204" pitchFamily="34" charset="0"/>
              <a:buChar char="•"/>
            </a:pPr>
            <a:r>
              <a:rPr lang="en-US" sz="2800" dirty="0" err="1">
                <a:latin typeface="Century Gothic" panose="020B0502020202020204" pitchFamily="34" charset="0"/>
              </a:rPr>
              <a:t>CourtHelp</a:t>
            </a: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DIY (Do-It-Yourself) Form Programs</a:t>
            </a:r>
          </a:p>
        </p:txBody>
      </p:sp>
      <p:grpSp>
        <p:nvGrpSpPr>
          <p:cNvPr id="35" name="Group 34">
            <a:extLst>
              <a:ext uri="{FF2B5EF4-FFF2-40B4-BE49-F238E27FC236}">
                <a16:creationId xmlns:a16="http://schemas.microsoft.com/office/drawing/2014/main" id="{09457BAF-D9A0-4031-985D-D69F435ED0E7}"/>
              </a:ext>
            </a:extLst>
          </p:cNvPr>
          <p:cNvGrpSpPr/>
          <p:nvPr/>
        </p:nvGrpSpPr>
        <p:grpSpPr>
          <a:xfrm>
            <a:off x="895079" y="2675154"/>
            <a:ext cx="5391421" cy="4147524"/>
            <a:chOff x="895079" y="1742145"/>
            <a:chExt cx="6604252" cy="5080533"/>
          </a:xfrm>
        </p:grpSpPr>
        <p:grpSp>
          <p:nvGrpSpPr>
            <p:cNvPr id="36" name="Group 35">
              <a:extLst>
                <a:ext uri="{FF2B5EF4-FFF2-40B4-BE49-F238E27FC236}">
                  <a16:creationId xmlns:a16="http://schemas.microsoft.com/office/drawing/2014/main" id="{93D4A3BF-F88E-42DA-851A-770C95CE7308}"/>
                </a:ext>
              </a:extLst>
            </p:cNvPr>
            <p:cNvGrpSpPr/>
            <p:nvPr/>
          </p:nvGrpSpPr>
          <p:grpSpPr>
            <a:xfrm>
              <a:off x="895079" y="1742145"/>
              <a:ext cx="6604252" cy="5080533"/>
              <a:chOff x="614347" y="1040305"/>
              <a:chExt cx="6604252" cy="5080533"/>
            </a:xfrm>
          </p:grpSpPr>
          <p:sp>
            <p:nvSpPr>
              <p:cNvPr id="38" name="Trapezoid 37">
                <a:extLst>
                  <a:ext uri="{FF2B5EF4-FFF2-40B4-BE49-F238E27FC236}">
                    <a16:creationId xmlns:a16="http://schemas.microsoft.com/office/drawing/2014/main" id="{E29E41FB-D027-4D78-AFD8-DEB9B73DB091}"/>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B2FC790D-742C-420A-B428-F15F13E6BE1E}"/>
                  </a:ext>
                </a:extLst>
              </p:cNvPr>
              <p:cNvGrpSpPr/>
              <p:nvPr/>
            </p:nvGrpSpPr>
            <p:grpSpPr>
              <a:xfrm>
                <a:off x="614347" y="1040305"/>
                <a:ext cx="6604252" cy="4883322"/>
                <a:chOff x="10513061" y="1708422"/>
                <a:chExt cx="4528820" cy="3644817"/>
              </a:xfrm>
            </p:grpSpPr>
            <p:sp>
              <p:nvSpPr>
                <p:cNvPr id="40" name="Rectangle 39">
                  <a:extLst>
                    <a:ext uri="{FF2B5EF4-FFF2-40B4-BE49-F238E27FC236}">
                      <a16:creationId xmlns:a16="http://schemas.microsoft.com/office/drawing/2014/main" id="{4E5E6913-4371-415F-8BEE-D28CADDD5951}"/>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4C2787D-85A0-45AE-A296-72BDE0E68163}"/>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2ACA19B-A520-437D-AC0E-1B142E425DAF}"/>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7" name="Picture 36">
              <a:extLst>
                <a:ext uri="{FF2B5EF4-FFF2-40B4-BE49-F238E27FC236}">
                  <a16:creationId xmlns:a16="http://schemas.microsoft.com/office/drawing/2014/main" id="{9083959E-C5B8-4B58-B391-F5FD9CE5417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63089" y="2267369"/>
              <a:ext cx="5841361" cy="3280845"/>
            </a:xfrm>
            <a:prstGeom prst="rect">
              <a:avLst/>
            </a:prstGeom>
          </p:spPr>
        </p:pic>
      </p:grpSp>
      <p:sp>
        <p:nvSpPr>
          <p:cNvPr id="43" name="Title 6">
            <a:extLst>
              <a:ext uri="{FF2B5EF4-FFF2-40B4-BE49-F238E27FC236}">
                <a16:creationId xmlns:a16="http://schemas.microsoft.com/office/drawing/2014/main" id="{334BE3B8-1943-4D17-BC3E-3A61929F0141}"/>
              </a:ext>
            </a:extLst>
          </p:cNvPr>
          <p:cNvSpPr>
            <a:spLocks noGrp="1"/>
          </p:cNvSpPr>
          <p:nvPr>
            <p:ph type="title"/>
          </p:nvPr>
        </p:nvSpPr>
        <p:spPr>
          <a:xfrm>
            <a:off x="294639" y="65404"/>
            <a:ext cx="11459211" cy="2072989"/>
          </a:xfrm>
        </p:spPr>
        <p:txBody>
          <a:bodyPr anchor="t">
            <a:normAutofit/>
          </a:bodyPr>
          <a:lstStyle/>
          <a:p>
            <a:r>
              <a:rPr lang="en-US" dirty="0"/>
              <a:t>ACCESSING JUSTICE DURING </a:t>
            </a:r>
            <a:br>
              <a:rPr lang="en-US" dirty="0"/>
            </a:br>
            <a:r>
              <a:rPr lang="en-US" dirty="0"/>
              <a:t>COVID-19 WEBINAR</a:t>
            </a:r>
          </a:p>
        </p:txBody>
      </p:sp>
      <p:sp>
        <p:nvSpPr>
          <p:cNvPr id="44" name="TextBox 43">
            <a:extLst>
              <a:ext uri="{FF2B5EF4-FFF2-40B4-BE49-F238E27FC236}">
                <a16:creationId xmlns:a16="http://schemas.microsoft.com/office/drawing/2014/main" id="{F2D0E933-C72B-41EC-9B0A-55FEFFBB60F1}"/>
              </a:ext>
            </a:extLst>
          </p:cNvPr>
          <p:cNvSpPr txBox="1"/>
          <p:nvPr/>
        </p:nvSpPr>
        <p:spPr>
          <a:xfrm>
            <a:off x="358140" y="1286799"/>
            <a:ext cx="11539222" cy="1200329"/>
          </a:xfrm>
          <a:prstGeom prst="rect">
            <a:avLst/>
          </a:prstGeom>
          <a:noFill/>
        </p:spPr>
        <p:txBody>
          <a:bodyPr wrap="square" rtlCol="0">
            <a:spAutoFit/>
          </a:bodyPr>
          <a:lstStyle/>
          <a:p>
            <a:r>
              <a:rPr lang="en-US" sz="2800" dirty="0">
                <a:latin typeface="Century Gothic" panose="020B0502020202020204" pitchFamily="34" charset="0"/>
              </a:rPr>
              <a:t>A free informational webinar for unrepresented court users produced for </a:t>
            </a:r>
            <a:r>
              <a:rPr lang="en-US" sz="2800" b="1" dirty="0">
                <a:latin typeface="Century Gothic" panose="020B0502020202020204" pitchFamily="34" charset="0"/>
              </a:rPr>
              <a:t>National Pro Bono Week</a:t>
            </a:r>
            <a:r>
              <a:rPr lang="en-US" sz="2800" dirty="0">
                <a:latin typeface="Century Gothic" panose="020B0502020202020204" pitchFamily="34" charset="0"/>
              </a:rPr>
              <a:t>, available at: </a:t>
            </a:r>
            <a:r>
              <a:rPr lang="en-US" sz="1600" u="sng" dirty="0">
                <a:solidFill>
                  <a:srgbClr val="7030A0"/>
                </a:solidFill>
                <a:latin typeface="Century Gothic" panose="020B0502020202020204" pitchFamily="34" charset="0"/>
              </a:rPr>
              <a:t>http://wowza.nycourts.gov/vod/wowzaplayer.php?source=oca&amp;video=2020-AccessingJusticeDuringCovid-19.mp4</a:t>
            </a:r>
          </a:p>
        </p:txBody>
      </p:sp>
    </p:spTree>
    <p:extLst>
      <p:ext uri="{BB962C8B-B14F-4D97-AF65-F5344CB8AC3E}">
        <p14:creationId xmlns:p14="http://schemas.microsoft.com/office/powerpoint/2010/main" val="239984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490AF-12DD-4A05-A775-2E999E61AF31}"/>
              </a:ext>
            </a:extLst>
          </p:cNvPr>
          <p:cNvSpPr>
            <a:spLocks noGrp="1"/>
          </p:cNvSpPr>
          <p:nvPr>
            <p:ph type="title"/>
          </p:nvPr>
        </p:nvSpPr>
        <p:spPr/>
        <p:txBody>
          <a:bodyPr/>
          <a:lstStyle/>
          <a:p>
            <a:r>
              <a:rPr lang="en-US" dirty="0"/>
              <a:t>COURT ACCESS</a:t>
            </a:r>
          </a:p>
        </p:txBody>
      </p:sp>
      <p:sp>
        <p:nvSpPr>
          <p:cNvPr id="2" name="Slide Number Placeholder 1">
            <a:extLst>
              <a:ext uri="{FF2B5EF4-FFF2-40B4-BE49-F238E27FC236}">
                <a16:creationId xmlns:a16="http://schemas.microsoft.com/office/drawing/2014/main" id="{F015BDB6-52A6-486E-A021-DF359071A5C2}"/>
              </a:ext>
            </a:extLst>
          </p:cNvPr>
          <p:cNvSpPr>
            <a:spLocks noGrp="1"/>
          </p:cNvSpPr>
          <p:nvPr>
            <p:ph type="sldNum" sz="quarter" idx="12"/>
          </p:nvPr>
        </p:nvSpPr>
        <p:spPr/>
        <p:txBody>
          <a:bodyPr/>
          <a:lstStyle/>
          <a:p>
            <a:pPr algn="ctr"/>
            <a:fld id="{E04F1C5D-E716-43E5-89FA-D15EEF2EE82D}" type="slidenum">
              <a:rPr lang="en-US" smtClean="0"/>
              <a:pPr algn="ctr"/>
              <a:t>3</a:t>
            </a:fld>
            <a:endParaRPr lang="en-US" dirty="0"/>
          </a:p>
        </p:txBody>
      </p:sp>
      <p:sp>
        <p:nvSpPr>
          <p:cNvPr id="4" name="Rectangle 3">
            <a:extLst>
              <a:ext uri="{FF2B5EF4-FFF2-40B4-BE49-F238E27FC236}">
                <a16:creationId xmlns:a16="http://schemas.microsoft.com/office/drawing/2014/main" id="{226139BF-4A26-406A-BCB0-D04B15285FB4}"/>
              </a:ext>
            </a:extLst>
          </p:cNvPr>
          <p:cNvSpPr/>
          <p:nvPr/>
        </p:nvSpPr>
        <p:spPr>
          <a:xfrm>
            <a:off x="568526" y="1728109"/>
            <a:ext cx="11328835" cy="2308324"/>
          </a:xfrm>
          <a:prstGeom prst="rect">
            <a:avLst/>
          </a:prstGeom>
        </p:spPr>
        <p:txBody>
          <a:bodyPr wrap="square">
            <a:spAutoFit/>
          </a:bodyPr>
          <a:lstStyle/>
          <a:p>
            <a:pPr marL="742950" indent="-742950">
              <a:buAutoNum type="arabicPeriod"/>
            </a:pPr>
            <a:r>
              <a:rPr lang="en-US" sz="3600" dirty="0">
                <a:latin typeface="Tw Cen MT" panose="020B0602020104020603" pitchFamily="34" charset="0"/>
                <a:ea typeface="Calibri" panose="020F0502020204030204" pitchFamily="34" charset="0"/>
                <a:cs typeface="Times New Roman" panose="02020603050405020304" pitchFamily="18" charset="0"/>
              </a:rPr>
              <a:t>What is Access to Justice?</a:t>
            </a:r>
          </a:p>
          <a:p>
            <a:pPr marL="742950" indent="-742950">
              <a:buAutoNum type="arabicPeriod"/>
            </a:pPr>
            <a:r>
              <a:rPr lang="en-US" sz="3600" dirty="0">
                <a:latin typeface="Tw Cen MT" panose="020B0602020104020603" pitchFamily="34" charset="0"/>
                <a:ea typeface="Calibri" panose="020F0502020204030204" pitchFamily="34" charset="0"/>
                <a:cs typeface="Times New Roman" panose="02020603050405020304" pitchFamily="18" charset="0"/>
              </a:rPr>
              <a:t>What does it mean to you?</a:t>
            </a:r>
          </a:p>
          <a:p>
            <a:pPr marL="742950" indent="-742950">
              <a:buAutoNum type="arabicPeriod"/>
            </a:pPr>
            <a:r>
              <a:rPr lang="en-US" sz="3600" dirty="0">
                <a:latin typeface="Tw Cen MT" panose="020B0602020104020603" pitchFamily="34" charset="0"/>
                <a:ea typeface="Calibri" panose="020F0502020204030204" pitchFamily="34" charset="0"/>
                <a:cs typeface="Times New Roman" panose="02020603050405020304" pitchFamily="18" charset="0"/>
              </a:rPr>
              <a:t>Why does Access to Justice matter? </a:t>
            </a:r>
            <a:br>
              <a:rPr lang="en-US" sz="3600" dirty="0">
                <a:latin typeface="Tw Cen MT" panose="020B0602020104020603" pitchFamily="34" charset="0"/>
                <a:ea typeface="Calibri" panose="020F0502020204030204" pitchFamily="34" charset="0"/>
                <a:cs typeface="Times New Roman" panose="02020603050405020304" pitchFamily="18" charset="0"/>
              </a:rPr>
            </a:br>
            <a:endParaRPr lang="en-US" sz="3600" dirty="0">
              <a:latin typeface="Tw Cen MT" panose="020B0602020104020603" pitchFamily="34" charset="0"/>
            </a:endParaRPr>
          </a:p>
        </p:txBody>
      </p:sp>
      <p:sp>
        <p:nvSpPr>
          <p:cNvPr id="14" name="TextBox 13">
            <a:extLst>
              <a:ext uri="{FF2B5EF4-FFF2-40B4-BE49-F238E27FC236}">
                <a16:creationId xmlns:a16="http://schemas.microsoft.com/office/drawing/2014/main" id="{2E7AA994-F097-47EB-9F12-5504694F04D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 name="Rectangle 22">
            <a:extLst>
              <a:ext uri="{FF2B5EF4-FFF2-40B4-BE49-F238E27FC236}">
                <a16:creationId xmlns:a16="http://schemas.microsoft.com/office/drawing/2014/main" id="{302DF356-D0FF-4BDF-B027-1251DBA15D9A}"/>
              </a:ext>
            </a:extLst>
          </p:cNvPr>
          <p:cNvSpPr/>
          <p:nvPr/>
        </p:nvSpPr>
        <p:spPr>
          <a:xfrm>
            <a:off x="403696" y="955294"/>
            <a:ext cx="5367184" cy="923330"/>
          </a:xfrm>
          <a:prstGeom prst="rect">
            <a:avLst/>
          </a:prstGeom>
        </p:spPr>
        <p:txBody>
          <a:bodyPr wrap="square">
            <a:spAutoFit/>
          </a:bodyPr>
          <a:lstStyle/>
          <a:p>
            <a:r>
              <a:rPr lang="en-US" sz="5400" u="sng" dirty="0">
                <a:solidFill>
                  <a:schemeClr val="accent1">
                    <a:lumMod val="75000"/>
                  </a:schemeClr>
                </a:solidFill>
                <a:latin typeface="Tw Cen MT" panose="020B0602020104020603" pitchFamily="34" charset="0"/>
              </a:rPr>
              <a:t>Access to Justice</a:t>
            </a:r>
          </a:p>
        </p:txBody>
      </p:sp>
      <p:sp>
        <p:nvSpPr>
          <p:cNvPr id="26" name="TextBox 25">
            <a:extLst>
              <a:ext uri="{FF2B5EF4-FFF2-40B4-BE49-F238E27FC236}">
                <a16:creationId xmlns:a16="http://schemas.microsoft.com/office/drawing/2014/main" id="{9718D92B-076B-4509-9BF8-D8C025975A18}"/>
              </a:ext>
            </a:extLst>
          </p:cNvPr>
          <p:cNvSpPr txBox="1"/>
          <p:nvPr/>
        </p:nvSpPr>
        <p:spPr>
          <a:xfrm>
            <a:off x="7469918" y="3556198"/>
            <a:ext cx="4686253" cy="2077164"/>
          </a:xfrm>
          <a:prstGeom prst="roundRect">
            <a:avLst>
              <a:gd name="adj" fmla="val 11331"/>
            </a:avLst>
          </a:prstGeom>
          <a:solidFill>
            <a:srgbClr val="072045"/>
          </a:solidFill>
        </p:spPr>
        <p:txBody>
          <a:bodyPr wrap="square" rtlCol="0">
            <a:spAutoFit/>
          </a:bodyPr>
          <a:lstStyle>
            <a:defPPr>
              <a:defRPr lang="en-US"/>
            </a:defPPr>
            <a:lvl1pPr>
              <a:defRPr sz="3600" u="sng" cap="small">
                <a:solidFill>
                  <a:srgbClr val="11489C"/>
                </a:solidFill>
                <a:effectLst>
                  <a:outerShdw dist="12700" dir="2700000" algn="tl" rotWithShape="0">
                    <a:srgbClr val="660066"/>
                  </a:outerShdw>
                </a:effectLst>
                <a:latin typeface="Century Gothic" panose="020B0502020202020204" pitchFamily="34" charset="0"/>
              </a:defRPr>
            </a:lvl1pPr>
          </a:lstStyle>
          <a:p>
            <a:pPr algn="ctr"/>
            <a:r>
              <a:rPr lang="en-US" sz="4400" b="1" u="none" dirty="0">
                <a:solidFill>
                  <a:schemeClr val="bg1"/>
                </a:solidFill>
                <a:effectLst/>
              </a:rPr>
              <a:t>Leads to</a:t>
            </a:r>
          </a:p>
          <a:p>
            <a:pPr algn="ctr"/>
            <a:endParaRPr lang="en-US" b="1" u="none" dirty="0">
              <a:solidFill>
                <a:schemeClr val="bg1"/>
              </a:solidFill>
              <a:effectLst/>
            </a:endParaRPr>
          </a:p>
          <a:p>
            <a:pPr algn="ctr"/>
            <a:endParaRPr lang="en-US" b="1" u="none" dirty="0">
              <a:solidFill>
                <a:schemeClr val="bg1"/>
              </a:solidFill>
              <a:effectLst/>
            </a:endParaRPr>
          </a:p>
        </p:txBody>
      </p:sp>
      <p:sp>
        <p:nvSpPr>
          <p:cNvPr id="27" name="Rectangle: Rounded Corners 26">
            <a:extLst>
              <a:ext uri="{FF2B5EF4-FFF2-40B4-BE49-F238E27FC236}">
                <a16:creationId xmlns:a16="http://schemas.microsoft.com/office/drawing/2014/main" id="{4B4C2E15-F808-4250-B795-2944EE423ED2}"/>
              </a:ext>
            </a:extLst>
          </p:cNvPr>
          <p:cNvSpPr/>
          <p:nvPr/>
        </p:nvSpPr>
        <p:spPr>
          <a:xfrm>
            <a:off x="7469918" y="4400802"/>
            <a:ext cx="4686251" cy="1756409"/>
          </a:xfrm>
          <a:prstGeom prst="roundRect">
            <a:avLst>
              <a:gd name="adj" fmla="val 7164"/>
            </a:avLst>
          </a:prstGeom>
          <a:solidFill>
            <a:srgbClr val="11489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3EAA31B-5252-4244-833D-01E4E9C8B53E}"/>
              </a:ext>
            </a:extLst>
          </p:cNvPr>
          <p:cNvSpPr txBox="1"/>
          <p:nvPr/>
        </p:nvSpPr>
        <p:spPr>
          <a:xfrm>
            <a:off x="7504943" y="4656602"/>
            <a:ext cx="4614674" cy="1200329"/>
          </a:xfrm>
          <a:prstGeom prst="rect">
            <a:avLst/>
          </a:prstGeom>
          <a:solidFill>
            <a:srgbClr val="11489C"/>
          </a:solidFill>
        </p:spPr>
        <p:txBody>
          <a:bodyPr wrap="square" rtlCol="0">
            <a:spAutoFit/>
          </a:bodyPr>
          <a:lstStyle/>
          <a:p>
            <a:pPr marL="457200" indent="-457200">
              <a:buFont typeface="Arial" panose="020B0604020202020204" pitchFamily="34" charset="0"/>
              <a:buChar char="•"/>
            </a:pPr>
            <a:r>
              <a:rPr lang="en-US" sz="3600" dirty="0">
                <a:solidFill>
                  <a:schemeClr val="bg1"/>
                </a:solidFill>
                <a:latin typeface="Century Gothic" panose="020B0502020202020204" pitchFamily="34" charset="0"/>
              </a:rPr>
              <a:t>Court Efficiency</a:t>
            </a:r>
          </a:p>
          <a:p>
            <a:pPr marL="457200" indent="-457200">
              <a:buFont typeface="Arial" panose="020B0604020202020204" pitchFamily="34" charset="0"/>
              <a:buChar char="•"/>
            </a:pPr>
            <a:r>
              <a:rPr lang="en-US" sz="3600" dirty="0">
                <a:solidFill>
                  <a:schemeClr val="bg1"/>
                </a:solidFill>
                <a:latin typeface="Century Gothic" panose="020B0502020202020204" pitchFamily="34" charset="0"/>
              </a:rPr>
              <a:t>Better Outcomes</a:t>
            </a:r>
          </a:p>
        </p:txBody>
      </p:sp>
      <p:pic>
        <p:nvPicPr>
          <p:cNvPr id="29" name="Graphic 28" descr="Social network">
            <a:extLst>
              <a:ext uri="{FF2B5EF4-FFF2-40B4-BE49-F238E27FC236}">
                <a16:creationId xmlns:a16="http://schemas.microsoft.com/office/drawing/2014/main" id="{0BF42861-F864-4104-84CC-DE430945D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30" name="Group 29">
            <a:extLst>
              <a:ext uri="{FF2B5EF4-FFF2-40B4-BE49-F238E27FC236}">
                <a16:creationId xmlns:a16="http://schemas.microsoft.com/office/drawing/2014/main" id="{4FAE116F-8190-430F-8317-2AAA7DF91A63}"/>
              </a:ext>
            </a:extLst>
          </p:cNvPr>
          <p:cNvGrpSpPr/>
          <p:nvPr/>
        </p:nvGrpSpPr>
        <p:grpSpPr>
          <a:xfrm>
            <a:off x="1101356" y="6468110"/>
            <a:ext cx="251396" cy="365125"/>
            <a:chOff x="7907153" y="3711346"/>
            <a:chExt cx="1092490" cy="1624264"/>
          </a:xfrm>
          <a:solidFill>
            <a:srgbClr val="11489C"/>
          </a:solidFill>
          <a:effectLst/>
        </p:grpSpPr>
        <p:pic>
          <p:nvPicPr>
            <p:cNvPr id="31" name="Graphic 30" descr="Child with balloon">
              <a:extLst>
                <a:ext uri="{FF2B5EF4-FFF2-40B4-BE49-F238E27FC236}">
                  <a16:creationId xmlns:a16="http://schemas.microsoft.com/office/drawing/2014/main" id="{B69D9565-5802-4232-A08A-3CDC8E911C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32" name="Graphic 31" descr="Scales of justice">
              <a:extLst>
                <a:ext uri="{FF2B5EF4-FFF2-40B4-BE49-F238E27FC236}">
                  <a16:creationId xmlns:a16="http://schemas.microsoft.com/office/drawing/2014/main" id="{173C232E-C630-47DC-933B-E16087B02E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33" name="Graphic 32" descr="Gavel">
              <a:extLst>
                <a:ext uri="{FF2B5EF4-FFF2-40B4-BE49-F238E27FC236}">
                  <a16:creationId xmlns:a16="http://schemas.microsoft.com/office/drawing/2014/main" id="{3542F097-E297-4102-BC52-909BB9D7FE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34" name="Graphic 33" descr="Court">
            <a:extLst>
              <a:ext uri="{FF2B5EF4-FFF2-40B4-BE49-F238E27FC236}">
                <a16:creationId xmlns:a16="http://schemas.microsoft.com/office/drawing/2014/main" id="{E1765C9E-0A8C-458B-953E-086086A9BB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35" name="TextBox 34">
            <a:extLst>
              <a:ext uri="{FF2B5EF4-FFF2-40B4-BE49-F238E27FC236}">
                <a16:creationId xmlns:a16="http://schemas.microsoft.com/office/drawing/2014/main" id="{16623DDD-6ED3-4B43-A542-398962B90A9C}"/>
              </a:ext>
            </a:extLst>
          </p:cNvPr>
          <p:cNvSpPr txBox="1"/>
          <p:nvPr/>
        </p:nvSpPr>
        <p:spPr>
          <a:xfrm>
            <a:off x="294639" y="3566433"/>
            <a:ext cx="6936417" cy="1600438"/>
          </a:xfrm>
          <a:prstGeom prst="roundRect">
            <a:avLst/>
          </a:prstGeom>
          <a:solidFill>
            <a:srgbClr val="320032"/>
          </a:solidFill>
        </p:spPr>
        <p:txBody>
          <a:bodyPr wrap="square" rtlCol="0">
            <a:spAutoFit/>
          </a:bodyPr>
          <a:lstStyle>
            <a:defPPr>
              <a:defRPr lang="en-US"/>
            </a:defPPr>
            <a:lvl1pPr algn="ctr">
              <a:defRPr sz="4400" b="1" u="none" cap="small">
                <a:solidFill>
                  <a:schemeClr val="bg1"/>
                </a:solidFill>
                <a:effectLst/>
                <a:latin typeface="Century Gothic" panose="020B0502020202020204" pitchFamily="34" charset="0"/>
              </a:defRPr>
            </a:lvl1pPr>
          </a:lstStyle>
          <a:p>
            <a:r>
              <a:rPr lang="en-US" dirty="0"/>
              <a:t>Adhering to Principles of </a:t>
            </a:r>
          </a:p>
          <a:p>
            <a:endParaRPr lang="en-US" dirty="0"/>
          </a:p>
        </p:txBody>
      </p:sp>
      <p:sp>
        <p:nvSpPr>
          <p:cNvPr id="36" name="Rectangle: Rounded Corners 35">
            <a:extLst>
              <a:ext uri="{FF2B5EF4-FFF2-40B4-BE49-F238E27FC236}">
                <a16:creationId xmlns:a16="http://schemas.microsoft.com/office/drawing/2014/main" id="{DD7691F7-F194-44F5-8107-8A52A2883C83}"/>
              </a:ext>
            </a:extLst>
          </p:cNvPr>
          <p:cNvSpPr/>
          <p:nvPr/>
        </p:nvSpPr>
        <p:spPr>
          <a:xfrm>
            <a:off x="294639" y="4410452"/>
            <a:ext cx="6936417" cy="1756410"/>
          </a:xfrm>
          <a:prstGeom prst="roundRect">
            <a:avLst>
              <a:gd name="adj" fmla="val 8352"/>
            </a:avLst>
          </a:prstGeom>
          <a:solidFill>
            <a:srgbClr val="66006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17D751-5CF1-4639-B5C0-B6DB4F468760}"/>
              </a:ext>
            </a:extLst>
          </p:cNvPr>
          <p:cNvSpPr txBox="1"/>
          <p:nvPr/>
        </p:nvSpPr>
        <p:spPr>
          <a:xfrm>
            <a:off x="568526" y="4581714"/>
            <a:ext cx="6394312" cy="1369606"/>
          </a:xfrm>
          <a:prstGeom prst="rect">
            <a:avLst/>
          </a:prstGeom>
          <a:solidFill>
            <a:srgbClr val="660066"/>
          </a:solidFill>
          <a:effectLst/>
        </p:spPr>
        <p:txBody>
          <a:bodyPr wrap="square" lIns="0" tIns="0" rIns="0" bIns="0" rtlCol="0">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Ensuring fulfillment of legal rights </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Fairness and trustworthiness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Procedural Justice </a:t>
            </a:r>
          </a:p>
          <a:p>
            <a:pPr marL="171450" indent="-171450">
              <a:buFont typeface="Arial" panose="020B0604020202020204" pitchFamily="34" charset="0"/>
              <a:buChar char="•"/>
            </a:pPr>
            <a:endParaRPr lang="en-US" sz="500" cap="small" dirty="0">
              <a:solidFill>
                <a:srgbClr val="11489C"/>
              </a:solidFill>
              <a:effectLst>
                <a:outerShdw dist="12700" dir="2700000" algn="tl" rotWithShape="0">
                  <a:srgbClr val="660066"/>
                </a:outerShdw>
              </a:effectLst>
              <a:latin typeface="Century Gothic" panose="020B0502020202020204" pitchFamily="34" charset="0"/>
            </a:endParaRPr>
          </a:p>
        </p:txBody>
      </p:sp>
    </p:spTree>
    <p:extLst>
      <p:ext uri="{BB962C8B-B14F-4D97-AF65-F5344CB8AC3E}">
        <p14:creationId xmlns:p14="http://schemas.microsoft.com/office/powerpoint/2010/main" val="2734623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25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250"/>
                                        <p:tgtEl>
                                          <p:spTgt spid="28"/>
                                        </p:tgtEl>
                                      </p:cBhvr>
                                    </p:animEffect>
                                  </p:childTnLst>
                                </p:cTn>
                              </p:par>
                              <p:par>
                                <p:cTn id="38" presetID="2" presetClass="entr" presetSubtype="8" fill="hold" grpId="1"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750" fill="hold"/>
                                        <p:tgtEl>
                                          <p:spTgt spid="26"/>
                                        </p:tgtEl>
                                        <p:attrNameLst>
                                          <p:attrName>ppt_x</p:attrName>
                                        </p:attrNameLst>
                                      </p:cBhvr>
                                      <p:tavLst>
                                        <p:tav tm="0">
                                          <p:val>
                                            <p:strVal val="0-#ppt_w/2"/>
                                          </p:val>
                                        </p:tav>
                                        <p:tav tm="100000">
                                          <p:val>
                                            <p:strVal val="#ppt_x"/>
                                          </p:val>
                                        </p:tav>
                                      </p:tavLst>
                                    </p:anim>
                                    <p:anim calcmode="lin" valueType="num">
                                      <p:cBhvr additive="base">
                                        <p:cTn id="41" dur="75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grpId="1"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750" fill="hold"/>
                                        <p:tgtEl>
                                          <p:spTgt spid="27"/>
                                        </p:tgtEl>
                                        <p:attrNameLst>
                                          <p:attrName>ppt_x</p:attrName>
                                        </p:attrNameLst>
                                      </p:cBhvr>
                                      <p:tavLst>
                                        <p:tav tm="0">
                                          <p:val>
                                            <p:strVal val="0-#ppt_w/2"/>
                                          </p:val>
                                        </p:tav>
                                        <p:tav tm="100000">
                                          <p:val>
                                            <p:strVal val="#ppt_x"/>
                                          </p:val>
                                        </p:tav>
                                      </p:tavLst>
                                    </p:anim>
                                    <p:anim calcmode="lin" valueType="num">
                                      <p:cBhvr additive="base">
                                        <p:cTn id="45" dur="750" fill="hold"/>
                                        <p:tgtEl>
                                          <p:spTgt spid="27"/>
                                        </p:tgtEl>
                                        <p:attrNameLst>
                                          <p:attrName>ppt_y</p:attrName>
                                        </p:attrNameLst>
                                      </p:cBhvr>
                                      <p:tavLst>
                                        <p:tav tm="0">
                                          <p:val>
                                            <p:strVal val="#ppt_y"/>
                                          </p:val>
                                        </p:tav>
                                        <p:tav tm="100000">
                                          <p:val>
                                            <p:strVal val="#ppt_y"/>
                                          </p:val>
                                        </p:tav>
                                      </p:tavLst>
                                    </p:anim>
                                  </p:childTnLst>
                                </p:cTn>
                              </p:par>
                              <p:par>
                                <p:cTn id="46" presetID="2" presetClass="entr" presetSubtype="8" fill="hold" grpId="1"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750" fill="hold"/>
                                        <p:tgtEl>
                                          <p:spTgt spid="28"/>
                                        </p:tgtEl>
                                        <p:attrNameLst>
                                          <p:attrName>ppt_x</p:attrName>
                                        </p:attrNameLst>
                                      </p:cBhvr>
                                      <p:tavLst>
                                        <p:tav tm="0">
                                          <p:val>
                                            <p:strVal val="0-#ppt_w/2"/>
                                          </p:val>
                                        </p:tav>
                                        <p:tav tm="100000">
                                          <p:val>
                                            <p:strVal val="#ppt_x"/>
                                          </p:val>
                                        </p:tav>
                                      </p:tavLst>
                                    </p:anim>
                                    <p:anim calcmode="lin" valueType="num">
                                      <p:cBhvr additive="base">
                                        <p:cTn id="49"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7" grpId="1" animBg="1"/>
      <p:bldP spid="28" grpId="0" animBg="1"/>
      <p:bldP spid="28" grpId="1" animBg="1"/>
      <p:bldP spid="35" grpId="0" animBg="1"/>
      <p:bldP spid="36"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47277A-29CA-49F3-8D18-755E95E0CC34}"/>
              </a:ext>
            </a:extLst>
          </p:cNvPr>
          <p:cNvSpPr/>
          <p:nvPr/>
        </p:nvSpPr>
        <p:spPr>
          <a:xfrm>
            <a:off x="3705913" y="3485942"/>
            <a:ext cx="5737022" cy="2123658"/>
          </a:xfrm>
          <a:prstGeom prst="rect">
            <a:avLst/>
          </a:prstGeom>
          <a:noFill/>
        </p:spPr>
        <p:txBody>
          <a:bodyPr wrap="square">
            <a:spAutoFit/>
          </a:bodyPr>
          <a:lstStyle/>
          <a:p>
            <a:pPr algn="just"/>
            <a:r>
              <a:rPr lang="en-US" sz="1200" dirty="0">
                <a:solidFill>
                  <a:srgbClr val="262626"/>
                </a:solidFill>
                <a:latin typeface="Arial" panose="020B0604020202020204" pitchFamily="34" charset="0"/>
              </a:rPr>
              <a:t>The New York State Unified Court System’s Office for Justice Initiatives led by Honorable Edwina G. Mendelson, Deputy Chief Administrative Judge for Justice Initiatives, is charged with directing the New York State Courts Access to Justice Program. The Office for Justice Initiatives (OJI) also oversees child welfare and juvenile and adolescent justice initiatives, including implementation of legislation raising the age of criminal responsibility in New York (commonly known as the “Raise the Age” law). The Office for Justice Initiatives works closely with the Permanent Commission on Access to Justice, as well as with the Advisory Committee on Access for People with Disabilities, the Center for Court Innovation (CCI), the Division of Technology, the Grants Office, the Office of Language Access, Office of Legal Information and law schools.</a:t>
            </a:r>
            <a:endParaRPr lang="en-US" sz="1200" u="sng" dirty="0">
              <a:solidFill>
                <a:srgbClr val="000097"/>
              </a:solidFill>
              <a:latin typeface="Arial" panose="020B0604020202020204" pitchFamily="34" charset="0"/>
            </a:endParaRPr>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1397000" y="65404"/>
            <a:ext cx="9034038" cy="828675"/>
          </a:xfrm>
        </p:spPr>
        <p:txBody>
          <a:bodyPr/>
          <a:lstStyle/>
          <a:p>
            <a:r>
              <a:rPr lang="en-US" dirty="0"/>
              <a:t>OJI WEBSITE</a:t>
            </a:r>
          </a:p>
        </p:txBody>
      </p:sp>
      <p:sp>
        <p:nvSpPr>
          <p:cNvPr id="6" name="Rectangle: Rounded Corners 5">
            <a:extLst>
              <a:ext uri="{FF2B5EF4-FFF2-40B4-BE49-F238E27FC236}">
                <a16:creationId xmlns:a16="http://schemas.microsoft.com/office/drawing/2014/main" id="{ACBFDFCB-5334-425C-99E6-25BBFA4301AD}"/>
              </a:ext>
            </a:extLst>
          </p:cNvPr>
          <p:cNvSpPr/>
          <p:nvPr/>
        </p:nvSpPr>
        <p:spPr>
          <a:xfrm>
            <a:off x="5003800" y="155146"/>
            <a:ext cx="5562600" cy="649188"/>
          </a:xfrm>
          <a:prstGeom prst="roundRect">
            <a:avLst>
              <a:gd name="adj" fmla="val 50000"/>
            </a:avLst>
          </a:prstGeom>
          <a:solidFill>
            <a:schemeClr val="bg1"/>
          </a:solidFill>
          <a:ln w="28575">
            <a:solidFill>
              <a:schemeClr val="bg1">
                <a:lumMod val="75000"/>
              </a:schemeClr>
            </a:solidFill>
          </a:ln>
        </p:spPr>
        <p:txBody>
          <a:bodyPr wrap="square" anchor="ctr">
            <a:spAutoFit/>
          </a:bodyPr>
          <a:lstStyle/>
          <a:p>
            <a:r>
              <a:rPr lang="en-US" sz="1600" dirty="0">
                <a:solidFill>
                  <a:schemeClr val="bg1">
                    <a:lumMod val="50000"/>
                  </a:schemeClr>
                </a:solidFill>
              </a:rPr>
              <a:t>🔒 </a:t>
            </a:r>
            <a:r>
              <a:rPr lang="en-US" sz="2400" b="1" dirty="0">
                <a:solidFill>
                  <a:schemeClr val="bg1">
                    <a:lumMod val="75000"/>
                  </a:schemeClr>
                </a:solidFill>
                <a:latin typeface="Calibri" panose="020F0502020204030204" pitchFamily="34" charset="0"/>
                <a:cs typeface="Calibri" panose="020F0502020204030204" pitchFamily="34" charset="0"/>
              </a:rPr>
              <a:t>│ </a:t>
            </a:r>
            <a:r>
              <a:rPr lang="en-US" sz="2400" dirty="0"/>
              <a:t>www.nycourts.gov</a:t>
            </a:r>
            <a:endParaRPr lang="en-US" sz="2400" dirty="0">
              <a:solidFill>
                <a:srgbClr val="FFC000"/>
              </a:solidFill>
            </a:endParaRPr>
          </a:p>
        </p:txBody>
      </p:sp>
      <p:pic>
        <p:nvPicPr>
          <p:cNvPr id="5" name="Picture 4">
            <a:extLst>
              <a:ext uri="{FF2B5EF4-FFF2-40B4-BE49-F238E27FC236}">
                <a16:creationId xmlns:a16="http://schemas.microsoft.com/office/drawing/2014/main" id="{1511F762-D4F5-4A23-84CD-C11B14F8CC5C}"/>
              </a:ext>
            </a:extLst>
          </p:cNvPr>
          <p:cNvPicPr>
            <a:picLocks noChangeAspect="1"/>
          </p:cNvPicPr>
          <p:nvPr/>
        </p:nvPicPr>
        <p:blipFill rotWithShape="1">
          <a:blip r:embed="rId3">
            <a:clrChange>
              <a:clrFrom>
                <a:srgbClr val="FFFFFF"/>
              </a:clrFrom>
              <a:clrTo>
                <a:srgbClr val="FFFFFF">
                  <a:alpha val="0"/>
                </a:srgbClr>
              </a:clrTo>
            </a:clrChange>
          </a:blip>
          <a:srcRect l="1429" t="890" r="3552" b="2160"/>
          <a:stretch/>
        </p:blipFill>
        <p:spPr>
          <a:xfrm>
            <a:off x="9958387" y="235744"/>
            <a:ext cx="509587" cy="502444"/>
          </a:xfrm>
          <a:prstGeom prst="rect">
            <a:avLst/>
          </a:prstGeom>
        </p:spPr>
      </p:pic>
      <p:sp>
        <p:nvSpPr>
          <p:cNvPr id="8" name="Rectangle 7">
            <a:extLst>
              <a:ext uri="{FF2B5EF4-FFF2-40B4-BE49-F238E27FC236}">
                <a16:creationId xmlns:a16="http://schemas.microsoft.com/office/drawing/2014/main" id="{D7C93A3B-B554-4140-9164-547CC07A2E3D}"/>
              </a:ext>
            </a:extLst>
          </p:cNvPr>
          <p:cNvSpPr/>
          <p:nvPr/>
        </p:nvSpPr>
        <p:spPr>
          <a:xfrm>
            <a:off x="-13242" y="895072"/>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Home</a:t>
            </a:r>
          </a:p>
        </p:txBody>
      </p:sp>
      <p:sp>
        <p:nvSpPr>
          <p:cNvPr id="12" name="Rectangle 11">
            <a:extLst>
              <a:ext uri="{FF2B5EF4-FFF2-40B4-BE49-F238E27FC236}">
                <a16:creationId xmlns:a16="http://schemas.microsoft.com/office/drawing/2014/main" id="{EDCB5C13-17CE-4F1F-8DE5-EADACD3CEE06}"/>
              </a:ext>
            </a:extLst>
          </p:cNvPr>
          <p:cNvSpPr/>
          <p:nvPr/>
        </p:nvSpPr>
        <p:spPr>
          <a:xfrm>
            <a:off x="-13242" y="1250992"/>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About Us</a:t>
            </a:r>
          </a:p>
        </p:txBody>
      </p:sp>
      <p:sp>
        <p:nvSpPr>
          <p:cNvPr id="13" name="Rectangle 12">
            <a:extLst>
              <a:ext uri="{FF2B5EF4-FFF2-40B4-BE49-F238E27FC236}">
                <a16:creationId xmlns:a16="http://schemas.microsoft.com/office/drawing/2014/main" id="{2E078228-6E28-409A-A4F1-A1158DE6054A}"/>
              </a:ext>
            </a:extLst>
          </p:cNvPr>
          <p:cNvSpPr/>
          <p:nvPr/>
        </p:nvSpPr>
        <p:spPr>
          <a:xfrm>
            <a:off x="-13242" y="1606912"/>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Access To Justice Program</a:t>
            </a:r>
          </a:p>
        </p:txBody>
      </p:sp>
      <p:sp>
        <p:nvSpPr>
          <p:cNvPr id="14" name="Rectangle 13">
            <a:extLst>
              <a:ext uri="{FF2B5EF4-FFF2-40B4-BE49-F238E27FC236}">
                <a16:creationId xmlns:a16="http://schemas.microsoft.com/office/drawing/2014/main" id="{C1BB47F6-16D0-4B1F-80E2-5F8478673165}"/>
              </a:ext>
            </a:extLst>
          </p:cNvPr>
          <p:cNvSpPr/>
          <p:nvPr/>
        </p:nvSpPr>
        <p:spPr>
          <a:xfrm>
            <a:off x="-13242" y="1961690"/>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Raise The Age</a:t>
            </a:r>
          </a:p>
        </p:txBody>
      </p:sp>
      <p:sp>
        <p:nvSpPr>
          <p:cNvPr id="15" name="Rectangle 14">
            <a:extLst>
              <a:ext uri="{FF2B5EF4-FFF2-40B4-BE49-F238E27FC236}">
                <a16:creationId xmlns:a16="http://schemas.microsoft.com/office/drawing/2014/main" id="{ED6805D2-BDF1-43A8-A9CD-1122DBD9FE8A}"/>
              </a:ext>
            </a:extLst>
          </p:cNvPr>
          <p:cNvSpPr/>
          <p:nvPr/>
        </p:nvSpPr>
        <p:spPr>
          <a:xfrm>
            <a:off x="-13242" y="2317610"/>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Child Permanency Mediation</a:t>
            </a:r>
          </a:p>
        </p:txBody>
      </p:sp>
      <p:sp>
        <p:nvSpPr>
          <p:cNvPr id="16" name="Rectangle 15">
            <a:extLst>
              <a:ext uri="{FF2B5EF4-FFF2-40B4-BE49-F238E27FC236}">
                <a16:creationId xmlns:a16="http://schemas.microsoft.com/office/drawing/2014/main" id="{52975B8E-A6FB-4777-83EA-998C66C83D50}"/>
              </a:ext>
            </a:extLst>
          </p:cNvPr>
          <p:cNvSpPr/>
          <p:nvPr/>
        </p:nvSpPr>
        <p:spPr>
          <a:xfrm>
            <a:off x="-13242" y="2670057"/>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Juvenile Justice</a:t>
            </a:r>
          </a:p>
        </p:txBody>
      </p:sp>
      <p:sp>
        <p:nvSpPr>
          <p:cNvPr id="17" name="Rectangle 16">
            <a:extLst>
              <a:ext uri="{FF2B5EF4-FFF2-40B4-BE49-F238E27FC236}">
                <a16:creationId xmlns:a16="http://schemas.microsoft.com/office/drawing/2014/main" id="{53C97937-901A-4D2F-AFA7-193415BC753A}"/>
              </a:ext>
            </a:extLst>
          </p:cNvPr>
          <p:cNvSpPr/>
          <p:nvPr/>
        </p:nvSpPr>
        <p:spPr>
          <a:xfrm>
            <a:off x="-13242" y="3022969"/>
            <a:ext cx="3632742" cy="628721"/>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Permanent Commission on Access to Justice</a:t>
            </a:r>
          </a:p>
        </p:txBody>
      </p:sp>
      <p:sp>
        <p:nvSpPr>
          <p:cNvPr id="10" name="TextBox 9">
            <a:extLst>
              <a:ext uri="{FF2B5EF4-FFF2-40B4-BE49-F238E27FC236}">
                <a16:creationId xmlns:a16="http://schemas.microsoft.com/office/drawing/2014/main" id="{4B1FE85D-44D8-45F0-8511-4EFB7086A8CB}"/>
              </a:ext>
            </a:extLst>
          </p:cNvPr>
          <p:cNvSpPr txBox="1"/>
          <p:nvPr/>
        </p:nvSpPr>
        <p:spPr>
          <a:xfrm>
            <a:off x="3758321" y="3095100"/>
            <a:ext cx="5621339" cy="369332"/>
          </a:xfrm>
          <a:prstGeom prst="rect">
            <a:avLst/>
          </a:prstGeom>
          <a:solidFill>
            <a:srgbClr val="C9D2DB"/>
          </a:solidFill>
        </p:spPr>
        <p:txBody>
          <a:bodyPr wrap="square" rtlCol="0">
            <a:spAutoFit/>
          </a:bodyPr>
          <a:lstStyle/>
          <a:p>
            <a:r>
              <a:rPr lang="en-US" b="1" dirty="0"/>
              <a:t>Welcome</a:t>
            </a:r>
            <a:endParaRPr lang="en-US" b="1" dirty="0">
              <a:solidFill>
                <a:srgbClr val="C9D2DB"/>
              </a:solidFill>
            </a:endParaRPr>
          </a:p>
        </p:txBody>
      </p:sp>
      <p:sp>
        <p:nvSpPr>
          <p:cNvPr id="21" name="TextBox 20">
            <a:extLst>
              <a:ext uri="{FF2B5EF4-FFF2-40B4-BE49-F238E27FC236}">
                <a16:creationId xmlns:a16="http://schemas.microsoft.com/office/drawing/2014/main" id="{D7A0C70E-5917-4581-8BFB-B558E1B1426C}"/>
              </a:ext>
            </a:extLst>
          </p:cNvPr>
          <p:cNvSpPr txBox="1"/>
          <p:nvPr/>
        </p:nvSpPr>
        <p:spPr>
          <a:xfrm>
            <a:off x="3724595" y="906684"/>
            <a:ext cx="8179342" cy="400110"/>
          </a:xfrm>
          <a:prstGeom prst="rect">
            <a:avLst/>
          </a:prstGeom>
          <a:noFill/>
        </p:spPr>
        <p:txBody>
          <a:bodyPr wrap="square" rtlCol="0">
            <a:spAutoFit/>
          </a:bodyPr>
          <a:lstStyle/>
          <a:p>
            <a:r>
              <a:rPr lang="en-US" sz="2000" b="1" i="1" dirty="0"/>
              <a:t>Overview</a:t>
            </a:r>
            <a:endParaRPr lang="en-US" sz="2000" b="1" i="1" dirty="0">
              <a:solidFill>
                <a:srgbClr val="C9D2DB"/>
              </a:solidFill>
            </a:endParaRPr>
          </a:p>
        </p:txBody>
      </p:sp>
      <p:sp>
        <p:nvSpPr>
          <p:cNvPr id="35" name="TextBox 34">
            <a:extLst>
              <a:ext uri="{FF2B5EF4-FFF2-40B4-BE49-F238E27FC236}">
                <a16:creationId xmlns:a16="http://schemas.microsoft.com/office/drawing/2014/main" id="{918AE281-775A-4FBC-A8DD-2EA1FFA71565}"/>
              </a:ext>
            </a:extLst>
          </p:cNvPr>
          <p:cNvSpPr txBox="1"/>
          <p:nvPr/>
        </p:nvSpPr>
        <p:spPr>
          <a:xfrm>
            <a:off x="9528287" y="1395096"/>
            <a:ext cx="2559447" cy="369332"/>
          </a:xfrm>
          <a:prstGeom prst="rect">
            <a:avLst/>
          </a:prstGeom>
          <a:solidFill>
            <a:srgbClr val="C9D2DB"/>
          </a:solidFill>
        </p:spPr>
        <p:txBody>
          <a:bodyPr wrap="square" rtlCol="0">
            <a:spAutoFit/>
          </a:bodyPr>
          <a:lstStyle/>
          <a:p>
            <a:r>
              <a:rPr lang="en-US" b="1" dirty="0"/>
              <a:t>Administration</a:t>
            </a:r>
            <a:endParaRPr lang="en-US" sz="2000" b="1" dirty="0">
              <a:solidFill>
                <a:srgbClr val="C9D2DB"/>
              </a:solidFill>
            </a:endParaRPr>
          </a:p>
        </p:txBody>
      </p:sp>
      <p:sp>
        <p:nvSpPr>
          <p:cNvPr id="25" name="Rectangle 24">
            <a:extLst>
              <a:ext uri="{FF2B5EF4-FFF2-40B4-BE49-F238E27FC236}">
                <a16:creationId xmlns:a16="http://schemas.microsoft.com/office/drawing/2014/main" id="{66EEBED6-AA69-4DF6-A47D-2B9BF775380B}"/>
              </a:ext>
            </a:extLst>
          </p:cNvPr>
          <p:cNvSpPr/>
          <p:nvPr/>
        </p:nvSpPr>
        <p:spPr>
          <a:xfrm>
            <a:off x="-13242" y="3657596"/>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Language Access &amp; Interpreters</a:t>
            </a:r>
          </a:p>
        </p:txBody>
      </p:sp>
      <p:sp>
        <p:nvSpPr>
          <p:cNvPr id="27" name="Rectangle 26">
            <a:extLst>
              <a:ext uri="{FF2B5EF4-FFF2-40B4-BE49-F238E27FC236}">
                <a16:creationId xmlns:a16="http://schemas.microsoft.com/office/drawing/2014/main" id="{F5D7EA2C-6819-4909-A668-FF21A6044344}"/>
              </a:ext>
            </a:extLst>
          </p:cNvPr>
          <p:cNvSpPr/>
          <p:nvPr/>
        </p:nvSpPr>
        <p:spPr>
          <a:xfrm>
            <a:off x="-13242" y="4013516"/>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Accessibility (ADA)</a:t>
            </a:r>
          </a:p>
        </p:txBody>
      </p:sp>
      <p:sp>
        <p:nvSpPr>
          <p:cNvPr id="30" name="Rectangle 29">
            <a:extLst>
              <a:ext uri="{FF2B5EF4-FFF2-40B4-BE49-F238E27FC236}">
                <a16:creationId xmlns:a16="http://schemas.microsoft.com/office/drawing/2014/main" id="{04628629-355D-4774-A922-623F595EE79F}"/>
              </a:ext>
            </a:extLst>
          </p:cNvPr>
          <p:cNvSpPr/>
          <p:nvPr/>
        </p:nvSpPr>
        <p:spPr>
          <a:xfrm>
            <a:off x="-13242" y="4369436"/>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Alternative Dispute Resolution</a:t>
            </a:r>
          </a:p>
        </p:txBody>
      </p:sp>
      <p:sp>
        <p:nvSpPr>
          <p:cNvPr id="32" name="Rectangle 31">
            <a:extLst>
              <a:ext uri="{FF2B5EF4-FFF2-40B4-BE49-F238E27FC236}">
                <a16:creationId xmlns:a16="http://schemas.microsoft.com/office/drawing/2014/main" id="{A090C1B1-4C18-47BF-845D-7282BD4DFF5A}"/>
              </a:ext>
            </a:extLst>
          </p:cNvPr>
          <p:cNvSpPr/>
          <p:nvPr/>
        </p:nvSpPr>
        <p:spPr>
          <a:xfrm>
            <a:off x="-13242" y="4725356"/>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Grants &amp; Contracts</a:t>
            </a:r>
          </a:p>
        </p:txBody>
      </p:sp>
      <p:sp>
        <p:nvSpPr>
          <p:cNvPr id="33" name="Rectangle 32">
            <a:extLst>
              <a:ext uri="{FF2B5EF4-FFF2-40B4-BE49-F238E27FC236}">
                <a16:creationId xmlns:a16="http://schemas.microsoft.com/office/drawing/2014/main" id="{A42569EA-E800-4B98-BAD1-730258D502BE}"/>
              </a:ext>
            </a:extLst>
          </p:cNvPr>
          <p:cNvSpPr/>
          <p:nvPr/>
        </p:nvSpPr>
        <p:spPr>
          <a:xfrm>
            <a:off x="-13242" y="5022284"/>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Pro Bono</a:t>
            </a:r>
          </a:p>
        </p:txBody>
      </p:sp>
      <p:sp>
        <p:nvSpPr>
          <p:cNvPr id="37" name="Rectangle 36">
            <a:extLst>
              <a:ext uri="{FF2B5EF4-FFF2-40B4-BE49-F238E27FC236}">
                <a16:creationId xmlns:a16="http://schemas.microsoft.com/office/drawing/2014/main" id="{C856B4DD-A0FC-4B69-B0B0-499F4F4AC400}"/>
              </a:ext>
            </a:extLst>
          </p:cNvPr>
          <p:cNvSpPr/>
          <p:nvPr/>
        </p:nvSpPr>
        <p:spPr>
          <a:xfrm>
            <a:off x="-13242" y="5363255"/>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Events &amp; News</a:t>
            </a:r>
          </a:p>
        </p:txBody>
      </p:sp>
      <p:sp>
        <p:nvSpPr>
          <p:cNvPr id="38" name="Rectangle 37">
            <a:extLst>
              <a:ext uri="{FF2B5EF4-FFF2-40B4-BE49-F238E27FC236}">
                <a16:creationId xmlns:a16="http://schemas.microsoft.com/office/drawing/2014/main" id="{F27851D3-A377-41E6-A367-B06DC9F3B602}"/>
              </a:ext>
            </a:extLst>
          </p:cNvPr>
          <p:cNvSpPr/>
          <p:nvPr/>
        </p:nvSpPr>
        <p:spPr>
          <a:xfrm>
            <a:off x="-13242" y="5719175"/>
            <a:ext cx="3632742" cy="358125"/>
          </a:xfrm>
          <a:prstGeom prst="rect">
            <a:avLst/>
          </a:prstGeom>
          <a:gradFill flip="none" rotWithShape="1">
            <a:gsLst>
              <a:gs pos="0">
                <a:schemeClr val="accent3"/>
              </a:gs>
              <a:gs pos="50000">
                <a:schemeClr val="accent3">
                  <a:lumMod val="60000"/>
                  <a:lumOff val="40000"/>
                </a:schemeClr>
              </a:gs>
              <a:gs pos="100000">
                <a:schemeClr val="accent3">
                  <a:lumMod val="20000"/>
                  <a:lumOff val="80000"/>
                </a:schemeClr>
              </a:gs>
            </a:gsLst>
            <a:lin ang="16200000" scaled="1"/>
            <a:tileRect/>
          </a:gra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Arial" panose="020B0604020202020204" pitchFamily="34" charset="0"/>
                <a:cs typeface="Arial" panose="020B0604020202020204" pitchFamily="34" charset="0"/>
              </a:rPr>
              <a:t>Contact Us</a:t>
            </a:r>
          </a:p>
        </p:txBody>
      </p:sp>
      <p:pic>
        <p:nvPicPr>
          <p:cNvPr id="39" name="Picture 38">
            <a:extLst>
              <a:ext uri="{FF2B5EF4-FFF2-40B4-BE49-F238E27FC236}">
                <a16:creationId xmlns:a16="http://schemas.microsoft.com/office/drawing/2014/main" id="{723CE645-4C2A-4272-8D70-68199A9CA8E2}"/>
              </a:ext>
            </a:extLst>
          </p:cNvPr>
          <p:cNvPicPr>
            <a:picLocks noChangeAspect="1"/>
          </p:cNvPicPr>
          <p:nvPr/>
        </p:nvPicPr>
        <p:blipFill>
          <a:blip r:embed="rId4"/>
          <a:stretch>
            <a:fillRect/>
          </a:stretch>
        </p:blipFill>
        <p:spPr>
          <a:xfrm>
            <a:off x="120102" y="123798"/>
            <a:ext cx="1170157" cy="689763"/>
          </a:xfrm>
          <a:prstGeom prst="rect">
            <a:avLst/>
          </a:prstGeom>
          <a:effectLst/>
        </p:spPr>
      </p:pic>
      <p:pic>
        <p:nvPicPr>
          <p:cNvPr id="3" name="Picture 2">
            <a:extLst>
              <a:ext uri="{FF2B5EF4-FFF2-40B4-BE49-F238E27FC236}">
                <a16:creationId xmlns:a16="http://schemas.microsoft.com/office/drawing/2014/main" id="{C17807A6-C9AA-4DD0-B355-07AFB9594EFA}"/>
              </a:ext>
            </a:extLst>
          </p:cNvPr>
          <p:cNvPicPr>
            <a:picLocks noChangeAspect="1"/>
          </p:cNvPicPr>
          <p:nvPr/>
        </p:nvPicPr>
        <p:blipFill>
          <a:blip r:embed="rId5"/>
          <a:stretch>
            <a:fillRect/>
          </a:stretch>
        </p:blipFill>
        <p:spPr>
          <a:xfrm>
            <a:off x="11540529" y="1854909"/>
            <a:ext cx="363408" cy="543560"/>
          </a:xfrm>
          <a:prstGeom prst="rect">
            <a:avLst/>
          </a:prstGeom>
        </p:spPr>
      </p:pic>
      <p:sp>
        <p:nvSpPr>
          <p:cNvPr id="40" name="Rectangle 39">
            <a:extLst>
              <a:ext uri="{FF2B5EF4-FFF2-40B4-BE49-F238E27FC236}">
                <a16:creationId xmlns:a16="http://schemas.microsoft.com/office/drawing/2014/main" id="{E347ED15-800A-499F-A3DA-85C107BC34FA}"/>
              </a:ext>
            </a:extLst>
          </p:cNvPr>
          <p:cNvSpPr/>
          <p:nvPr/>
        </p:nvSpPr>
        <p:spPr>
          <a:xfrm>
            <a:off x="9528290" y="1733650"/>
            <a:ext cx="2084810" cy="738664"/>
          </a:xfrm>
          <a:prstGeom prst="rect">
            <a:avLst/>
          </a:prstGeom>
          <a:noFill/>
        </p:spPr>
        <p:txBody>
          <a:bodyPr wrap="square">
            <a:spAutoFit/>
          </a:bodyPr>
          <a:lstStyle/>
          <a:p>
            <a:r>
              <a:rPr lang="en-US" sz="1400" b="1" dirty="0">
                <a:latin typeface="Arial" panose="020B0604020202020204" pitchFamily="34" charset="0"/>
              </a:rPr>
              <a:t>Deputy Chief Administrative Judge for Justice Initiatives</a:t>
            </a:r>
          </a:p>
        </p:txBody>
      </p:sp>
      <p:sp>
        <p:nvSpPr>
          <p:cNvPr id="41" name="Rectangle 40">
            <a:extLst>
              <a:ext uri="{FF2B5EF4-FFF2-40B4-BE49-F238E27FC236}">
                <a16:creationId xmlns:a16="http://schemas.microsoft.com/office/drawing/2014/main" id="{C1678C06-11FA-4C71-9FBE-1118F16761B2}"/>
              </a:ext>
            </a:extLst>
          </p:cNvPr>
          <p:cNvSpPr/>
          <p:nvPr/>
        </p:nvSpPr>
        <p:spPr>
          <a:xfrm>
            <a:off x="9503198" y="2403750"/>
            <a:ext cx="2524276" cy="892552"/>
          </a:xfrm>
          <a:prstGeom prst="rect">
            <a:avLst/>
          </a:prstGeom>
          <a:noFill/>
        </p:spPr>
        <p:txBody>
          <a:bodyPr wrap="square">
            <a:spAutoFit/>
          </a:bodyPr>
          <a:lstStyle/>
          <a:p>
            <a:r>
              <a:rPr lang="en-US" sz="1400" dirty="0">
                <a:latin typeface="Arial" panose="020B0604020202020204" pitchFamily="34" charset="0"/>
              </a:rPr>
              <a:t>Hon. Edwina G. Mendelson</a:t>
            </a:r>
          </a:p>
          <a:p>
            <a:endParaRPr lang="en-US" sz="1000" dirty="0">
              <a:latin typeface="Arial" panose="020B0604020202020204" pitchFamily="34" charset="0"/>
            </a:endParaRPr>
          </a:p>
          <a:p>
            <a:r>
              <a:rPr lang="en-US" sz="1400" b="1" dirty="0">
                <a:latin typeface="Arial" panose="020B0604020202020204" pitchFamily="34" charset="0"/>
              </a:rPr>
              <a:t>Chief of Staff</a:t>
            </a:r>
          </a:p>
          <a:p>
            <a:r>
              <a:rPr lang="en-US" sz="1400" dirty="0">
                <a:latin typeface="Arial" panose="020B0604020202020204" pitchFamily="34" charset="0"/>
              </a:rPr>
              <a:t>Michelle Smith, Esq.</a:t>
            </a:r>
          </a:p>
        </p:txBody>
      </p:sp>
      <p:sp>
        <p:nvSpPr>
          <p:cNvPr id="43" name="TextBox 42">
            <a:extLst>
              <a:ext uri="{FF2B5EF4-FFF2-40B4-BE49-F238E27FC236}">
                <a16:creationId xmlns:a16="http://schemas.microsoft.com/office/drawing/2014/main" id="{F47A333E-C866-4EB2-AF94-D790A1A73698}"/>
              </a:ext>
            </a:extLst>
          </p:cNvPr>
          <p:cNvSpPr txBox="1"/>
          <p:nvPr/>
        </p:nvSpPr>
        <p:spPr>
          <a:xfrm>
            <a:off x="9528290" y="3349536"/>
            <a:ext cx="2559446" cy="369332"/>
          </a:xfrm>
          <a:prstGeom prst="rect">
            <a:avLst/>
          </a:prstGeom>
          <a:solidFill>
            <a:srgbClr val="C9D2DB"/>
          </a:solidFill>
        </p:spPr>
        <p:txBody>
          <a:bodyPr wrap="square" rtlCol="0">
            <a:spAutoFit/>
          </a:bodyPr>
          <a:lstStyle/>
          <a:p>
            <a:r>
              <a:rPr lang="en-US" b="1" dirty="0"/>
              <a:t>What’s New</a:t>
            </a:r>
            <a:endParaRPr lang="en-US" b="1" dirty="0">
              <a:solidFill>
                <a:srgbClr val="C9D2DB"/>
              </a:solidFill>
            </a:endParaRPr>
          </a:p>
        </p:txBody>
      </p:sp>
      <p:pic>
        <p:nvPicPr>
          <p:cNvPr id="6146" name="Picture 2" descr="CourtHelp">
            <a:extLst>
              <a:ext uri="{FF2B5EF4-FFF2-40B4-BE49-F238E27FC236}">
                <a16:creationId xmlns:a16="http://schemas.microsoft.com/office/drawing/2014/main" id="{D0505699-3BD6-46B3-8A20-E37E3004D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8637" y="5700707"/>
            <a:ext cx="24765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outube">
            <a:extLst>
              <a:ext uri="{FF2B5EF4-FFF2-40B4-BE49-F238E27FC236}">
                <a16:creationId xmlns:a16="http://schemas.microsoft.com/office/drawing/2014/main" id="{F0545672-52DC-46A5-ADFE-BF154D11E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9689" y="5737558"/>
            <a:ext cx="587526" cy="58752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26B791D6-0F13-4573-B189-A5BCE257D1C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818437" y="5740486"/>
            <a:ext cx="587526" cy="5875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cessibility">
            <a:extLst>
              <a:ext uri="{FF2B5EF4-FFF2-40B4-BE49-F238E27FC236}">
                <a16:creationId xmlns:a16="http://schemas.microsoft.com/office/drawing/2014/main" id="{47CAB9F3-DD2A-48B3-8698-1ACC901A78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7876" y="5740486"/>
            <a:ext cx="1639608" cy="58016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6DD0DAA3-7237-42CD-9022-1DBE7A859BEB}"/>
              </a:ext>
            </a:extLst>
          </p:cNvPr>
          <p:cNvGrpSpPr/>
          <p:nvPr/>
        </p:nvGrpSpPr>
        <p:grpSpPr>
          <a:xfrm>
            <a:off x="3741011" y="1281394"/>
            <a:ext cx="8346721" cy="4344402"/>
            <a:chOff x="3741012" y="1281394"/>
            <a:chExt cx="7803288" cy="4344402"/>
          </a:xfrm>
        </p:grpSpPr>
        <p:cxnSp>
          <p:nvCxnSpPr>
            <p:cNvPr id="26" name="Straight Connector 25">
              <a:extLst>
                <a:ext uri="{FF2B5EF4-FFF2-40B4-BE49-F238E27FC236}">
                  <a16:creationId xmlns:a16="http://schemas.microsoft.com/office/drawing/2014/main" id="{BC6D4D3A-DA0F-45A2-BBA3-54049A26B650}"/>
                </a:ext>
              </a:extLst>
            </p:cNvPr>
            <p:cNvCxnSpPr>
              <a:cxnSpLocks/>
            </p:cNvCxnSpPr>
            <p:nvPr/>
          </p:nvCxnSpPr>
          <p:spPr>
            <a:xfrm>
              <a:off x="3788637" y="1281394"/>
              <a:ext cx="7755663"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8AB1331-6F16-43DA-BD19-74245D516D04}"/>
                </a:ext>
              </a:extLst>
            </p:cNvPr>
            <p:cNvCxnSpPr>
              <a:cxnSpLocks/>
            </p:cNvCxnSpPr>
            <p:nvPr/>
          </p:nvCxnSpPr>
          <p:spPr>
            <a:xfrm>
              <a:off x="3741012" y="5625796"/>
              <a:ext cx="7803288"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grpSp>
      <p:cxnSp>
        <p:nvCxnSpPr>
          <p:cNvPr id="46" name="Straight Connector 45">
            <a:extLst>
              <a:ext uri="{FF2B5EF4-FFF2-40B4-BE49-F238E27FC236}">
                <a16:creationId xmlns:a16="http://schemas.microsoft.com/office/drawing/2014/main" id="{91DFBB88-C4F4-4570-9680-5C9CF8C132F5}"/>
              </a:ext>
            </a:extLst>
          </p:cNvPr>
          <p:cNvCxnSpPr>
            <a:cxnSpLocks/>
          </p:cNvCxnSpPr>
          <p:nvPr/>
        </p:nvCxnSpPr>
        <p:spPr>
          <a:xfrm>
            <a:off x="6706918" y="5723156"/>
            <a:ext cx="0" cy="587338"/>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14611127-2F6C-45FB-B186-31D0A8870858}"/>
              </a:ext>
            </a:extLst>
          </p:cNvPr>
          <p:cNvSpPr/>
          <p:nvPr/>
        </p:nvSpPr>
        <p:spPr>
          <a:xfrm>
            <a:off x="9541461" y="3723120"/>
            <a:ext cx="2663064" cy="1815882"/>
          </a:xfrm>
          <a:prstGeom prst="rect">
            <a:avLst/>
          </a:prstGeom>
          <a:noFill/>
        </p:spPr>
        <p:txBody>
          <a:bodyPr wrap="square" lIns="0">
            <a:spAutoFit/>
          </a:bodyPr>
          <a:lstStyle/>
          <a:p>
            <a:r>
              <a:rPr lang="en-US" sz="1200" b="1" dirty="0">
                <a:latin typeface="Arial" panose="020B0604020202020204" pitchFamily="34" charset="0"/>
              </a:rPr>
              <a:t>Accessing Justice During Covid-19</a:t>
            </a:r>
          </a:p>
          <a:p>
            <a:r>
              <a:rPr lang="en-US" sz="1200" u="sng" dirty="0">
                <a:solidFill>
                  <a:srgbClr val="023366"/>
                </a:solidFill>
                <a:latin typeface="Arial" panose="020B0604020202020204" pitchFamily="34" charset="0"/>
              </a:rPr>
              <a:t>Video</a:t>
            </a:r>
            <a:r>
              <a:rPr lang="en-US" sz="1200" dirty="0">
                <a:latin typeface="Arial" panose="020B0604020202020204" pitchFamily="34" charset="0"/>
              </a:rPr>
              <a:t> | </a:t>
            </a:r>
            <a:r>
              <a:rPr lang="en-US" sz="1200" u="sng" dirty="0">
                <a:solidFill>
                  <a:srgbClr val="023366"/>
                </a:solidFill>
                <a:latin typeface="Arial" panose="020B0604020202020204" pitchFamily="34" charset="0"/>
              </a:rPr>
              <a:t>Transcript</a:t>
            </a:r>
          </a:p>
          <a:p>
            <a:pPr marL="285750" indent="-285750">
              <a:buFont typeface="Arial" panose="020B0604020202020204" pitchFamily="34" charset="0"/>
              <a:buChar char="•"/>
            </a:pPr>
            <a:endParaRPr lang="en-US" sz="800" u="sng" dirty="0">
              <a:solidFill>
                <a:srgbClr val="023366"/>
              </a:solidFill>
              <a:latin typeface="Arial" panose="020B0604020202020204" pitchFamily="34" charset="0"/>
            </a:endParaRPr>
          </a:p>
          <a:p>
            <a:pPr lvl="0"/>
            <a:r>
              <a:rPr lang="en-US" sz="1200" b="1" dirty="0">
                <a:solidFill>
                  <a:prstClr val="black"/>
                </a:solidFill>
                <a:latin typeface="Arial" panose="020B0604020202020204" pitchFamily="34" charset="0"/>
              </a:rPr>
              <a:t>Family Court Representation in the Virtual Age</a:t>
            </a:r>
          </a:p>
          <a:p>
            <a:pPr lvl="0"/>
            <a:r>
              <a:rPr lang="en-US" sz="1200" u="sng" dirty="0">
                <a:solidFill>
                  <a:srgbClr val="023366"/>
                </a:solidFill>
                <a:latin typeface="Arial" panose="020B0604020202020204" pitchFamily="34" charset="0"/>
              </a:rPr>
              <a:t>Video</a:t>
            </a:r>
            <a:r>
              <a:rPr lang="en-US" sz="1200" dirty="0">
                <a:latin typeface="Arial" panose="020B0604020202020204" pitchFamily="34" charset="0"/>
              </a:rPr>
              <a:t> | </a:t>
            </a:r>
            <a:r>
              <a:rPr lang="en-US" sz="1200" u="sng" dirty="0">
                <a:solidFill>
                  <a:srgbClr val="023366"/>
                </a:solidFill>
                <a:latin typeface="Arial" panose="020B0604020202020204" pitchFamily="34" charset="0"/>
              </a:rPr>
              <a:t>Transcript</a:t>
            </a:r>
          </a:p>
          <a:p>
            <a:pPr lvl="0"/>
            <a:endParaRPr lang="en-US" sz="800" u="sng" dirty="0">
              <a:solidFill>
                <a:srgbClr val="023366"/>
              </a:solidFill>
              <a:latin typeface="Arial" panose="020B0604020202020204" pitchFamily="34" charset="0"/>
            </a:endParaRPr>
          </a:p>
          <a:p>
            <a:pPr lvl="0"/>
            <a:r>
              <a:rPr lang="en-US" sz="1200" b="1" dirty="0">
                <a:solidFill>
                  <a:prstClr val="black"/>
                </a:solidFill>
                <a:latin typeface="Arial" panose="020B0604020202020204" pitchFamily="34" charset="0"/>
              </a:rPr>
              <a:t>Family Court in the Virtual Age</a:t>
            </a:r>
          </a:p>
          <a:p>
            <a:pPr lvl="0"/>
            <a:r>
              <a:rPr lang="en-US" sz="1200" u="sng" dirty="0">
                <a:solidFill>
                  <a:srgbClr val="023366"/>
                </a:solidFill>
                <a:latin typeface="Arial" panose="020B0604020202020204" pitchFamily="34" charset="0"/>
              </a:rPr>
              <a:t>Video</a:t>
            </a:r>
            <a:r>
              <a:rPr lang="en-US" sz="1200" dirty="0">
                <a:latin typeface="Arial" panose="020B0604020202020204" pitchFamily="34" charset="0"/>
              </a:rPr>
              <a:t> | </a:t>
            </a:r>
            <a:r>
              <a:rPr lang="en-US" sz="1200" u="sng" dirty="0">
                <a:solidFill>
                  <a:srgbClr val="023366"/>
                </a:solidFill>
                <a:latin typeface="Arial" panose="020B0604020202020204" pitchFamily="34" charset="0"/>
              </a:rPr>
              <a:t>Transcript</a:t>
            </a:r>
          </a:p>
          <a:p>
            <a:pPr lvl="0"/>
            <a:endParaRPr lang="en-US" sz="1200" u="sng" dirty="0">
              <a:solidFill>
                <a:srgbClr val="023366"/>
              </a:solidFill>
              <a:latin typeface="Arial" panose="020B0604020202020204" pitchFamily="34" charset="0"/>
            </a:endParaRPr>
          </a:p>
        </p:txBody>
      </p:sp>
      <p:sp>
        <p:nvSpPr>
          <p:cNvPr id="48" name="Rectangle 47">
            <a:extLst>
              <a:ext uri="{FF2B5EF4-FFF2-40B4-BE49-F238E27FC236}">
                <a16:creationId xmlns:a16="http://schemas.microsoft.com/office/drawing/2014/main" id="{FF09F80D-4996-469B-B961-1912DD79ED20}"/>
              </a:ext>
            </a:extLst>
          </p:cNvPr>
          <p:cNvSpPr/>
          <p:nvPr/>
        </p:nvSpPr>
        <p:spPr>
          <a:xfrm>
            <a:off x="8083172" y="251296"/>
            <a:ext cx="728213" cy="461665"/>
          </a:xfrm>
          <a:prstGeom prst="rect">
            <a:avLst/>
          </a:prstGeom>
        </p:spPr>
        <p:txBody>
          <a:bodyPr wrap="none">
            <a:spAutoFit/>
          </a:bodyPr>
          <a:lstStyle/>
          <a:p>
            <a:r>
              <a:rPr lang="en-US" sz="2400" dirty="0">
                <a:solidFill>
                  <a:schemeClr val="tx1">
                    <a:lumMod val="50000"/>
                    <a:lumOff val="50000"/>
                  </a:schemeClr>
                </a:solidFill>
              </a:rPr>
              <a:t>/OJI</a:t>
            </a:r>
            <a:endParaRPr lang="en-US" sz="2400" dirty="0"/>
          </a:p>
        </p:txBody>
      </p:sp>
      <p:sp>
        <p:nvSpPr>
          <p:cNvPr id="50" name="Slide Number Placeholder 1">
            <a:extLst>
              <a:ext uri="{FF2B5EF4-FFF2-40B4-BE49-F238E27FC236}">
                <a16:creationId xmlns:a16="http://schemas.microsoft.com/office/drawing/2014/main" id="{DB3B6E87-EBFD-4017-B38B-1E6C30EBAC5F}"/>
              </a:ext>
            </a:extLst>
          </p:cNvPr>
          <p:cNvSpPr>
            <a:spLocks noGrp="1"/>
          </p:cNvSpPr>
          <p:nvPr>
            <p:ph type="sldNum" sz="quarter" idx="12"/>
          </p:nvPr>
        </p:nvSpPr>
        <p:spPr>
          <a:xfrm>
            <a:off x="11494061" y="6457553"/>
            <a:ext cx="662110" cy="365125"/>
          </a:xfrm>
        </p:spPr>
        <p:txBody>
          <a:bodyPr/>
          <a:lstStyle/>
          <a:p>
            <a:pPr algn="ctr"/>
            <a:fld id="{E04F1C5D-E716-43E5-89FA-D15EEF2EE82D}" type="slidenum">
              <a:rPr lang="en-US" smtClean="0"/>
              <a:pPr algn="ctr"/>
              <a:t>30</a:t>
            </a:fld>
            <a:endParaRPr lang="en-US" dirty="0"/>
          </a:p>
        </p:txBody>
      </p:sp>
      <p:pic>
        <p:nvPicPr>
          <p:cNvPr id="64" name="Picture 2" descr="CourtHelp">
            <a:extLst>
              <a:ext uri="{FF2B5EF4-FFF2-40B4-BE49-F238E27FC236}">
                <a16:creationId xmlns:a16="http://schemas.microsoft.com/office/drawing/2014/main" id="{F240B4A1-B7AC-4108-AE49-35FCE373B9BB}"/>
              </a:ext>
            </a:extLst>
          </p:cNvPr>
          <p:cNvPicPr>
            <a:picLocks noChangeAspect="1" noChangeArrowheads="1"/>
          </p:cNvPicPr>
          <p:nvPr/>
        </p:nvPicPr>
        <p:blipFill>
          <a:blip r:embed="rId10">
            <a:duotone>
              <a:schemeClr val="accent2">
                <a:shade val="45000"/>
                <a:satMod val="135000"/>
              </a:schemeClr>
              <a:prstClr val="white"/>
            </a:duotone>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84600" y="5699362"/>
            <a:ext cx="24765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5A05562F-F876-4C11-8E81-CB628F78EF7A}"/>
              </a:ext>
            </a:extLst>
          </p:cNvPr>
          <p:cNvPicPr>
            <a:picLocks noChangeAspect="1"/>
          </p:cNvPicPr>
          <p:nvPr/>
        </p:nvPicPr>
        <p:blipFill>
          <a:blip r:embed="rId12"/>
          <a:stretch>
            <a:fillRect/>
          </a:stretch>
        </p:blipFill>
        <p:spPr>
          <a:xfrm>
            <a:off x="6014046" y="5963807"/>
            <a:ext cx="379412" cy="427072"/>
          </a:xfrm>
          <a:prstGeom prst="rect">
            <a:avLst/>
          </a:prstGeom>
        </p:spPr>
      </p:pic>
      <p:pic>
        <p:nvPicPr>
          <p:cNvPr id="47" name="Graphic 46" descr="Social network">
            <a:extLst>
              <a:ext uri="{FF2B5EF4-FFF2-40B4-BE49-F238E27FC236}">
                <a16:creationId xmlns:a16="http://schemas.microsoft.com/office/drawing/2014/main" id="{D698D6AB-0E78-40B1-A33B-DD69F86491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526" y="6468405"/>
            <a:ext cx="365125" cy="365125"/>
          </a:xfrm>
          <a:prstGeom prst="rect">
            <a:avLst/>
          </a:prstGeom>
          <a:effectLst/>
        </p:spPr>
      </p:pic>
      <p:grpSp>
        <p:nvGrpSpPr>
          <p:cNvPr id="54" name="Group 53">
            <a:extLst>
              <a:ext uri="{FF2B5EF4-FFF2-40B4-BE49-F238E27FC236}">
                <a16:creationId xmlns:a16="http://schemas.microsoft.com/office/drawing/2014/main" id="{06A7DFF0-9895-4B1F-B778-FF276E7DD38E}"/>
              </a:ext>
            </a:extLst>
          </p:cNvPr>
          <p:cNvGrpSpPr/>
          <p:nvPr/>
        </p:nvGrpSpPr>
        <p:grpSpPr>
          <a:xfrm>
            <a:off x="1101356" y="6468110"/>
            <a:ext cx="251396" cy="365125"/>
            <a:chOff x="7907153" y="3711346"/>
            <a:chExt cx="1092490" cy="1624264"/>
          </a:xfrm>
          <a:solidFill>
            <a:srgbClr val="11489C"/>
          </a:solidFill>
          <a:effectLst/>
        </p:grpSpPr>
        <p:pic>
          <p:nvPicPr>
            <p:cNvPr id="55" name="Graphic 54" descr="Child with balloon">
              <a:extLst>
                <a:ext uri="{FF2B5EF4-FFF2-40B4-BE49-F238E27FC236}">
                  <a16:creationId xmlns:a16="http://schemas.microsoft.com/office/drawing/2014/main" id="{08FA41A6-4AF5-4C12-8B17-9F2B5AE492D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07153" y="3711346"/>
              <a:ext cx="914400" cy="914400"/>
            </a:xfrm>
            <a:prstGeom prst="rect">
              <a:avLst/>
            </a:prstGeom>
            <a:effectLst/>
          </p:spPr>
        </p:pic>
        <p:pic>
          <p:nvPicPr>
            <p:cNvPr id="56" name="Graphic 55" descr="Scales of justice">
              <a:extLst>
                <a:ext uri="{FF2B5EF4-FFF2-40B4-BE49-F238E27FC236}">
                  <a16:creationId xmlns:a16="http://schemas.microsoft.com/office/drawing/2014/main" id="{A199E78F-61F9-4ADF-A7D9-EBDE5365184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2294" y="4421210"/>
              <a:ext cx="914400" cy="914400"/>
            </a:xfrm>
            <a:prstGeom prst="rect">
              <a:avLst/>
            </a:prstGeom>
            <a:effectLst/>
          </p:spPr>
        </p:pic>
        <p:pic>
          <p:nvPicPr>
            <p:cNvPr id="57" name="Graphic 56" descr="Gavel">
              <a:extLst>
                <a:ext uri="{FF2B5EF4-FFF2-40B4-BE49-F238E27FC236}">
                  <a16:creationId xmlns:a16="http://schemas.microsoft.com/office/drawing/2014/main" id="{01D1A5C2-800A-41D0-A395-41650C3DD1C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42443" y="4192610"/>
              <a:ext cx="457200" cy="457200"/>
            </a:xfrm>
            <a:prstGeom prst="rect">
              <a:avLst/>
            </a:prstGeom>
            <a:effectLst/>
          </p:spPr>
        </p:pic>
      </p:grpSp>
      <p:pic>
        <p:nvPicPr>
          <p:cNvPr id="58" name="Graphic 57" descr="Court">
            <a:extLst>
              <a:ext uri="{FF2B5EF4-FFF2-40B4-BE49-F238E27FC236}">
                <a16:creationId xmlns:a16="http://schemas.microsoft.com/office/drawing/2014/main" id="{47423EFB-FCD7-4EBC-95DF-1C8AEF910D6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579" y="6473313"/>
            <a:ext cx="365125" cy="365125"/>
          </a:xfrm>
          <a:prstGeom prst="rect">
            <a:avLst/>
          </a:prstGeom>
          <a:effectLst/>
        </p:spPr>
      </p:pic>
      <p:sp>
        <p:nvSpPr>
          <p:cNvPr id="51" name="Rectangle 50">
            <a:extLst>
              <a:ext uri="{FF2B5EF4-FFF2-40B4-BE49-F238E27FC236}">
                <a16:creationId xmlns:a16="http://schemas.microsoft.com/office/drawing/2014/main" id="{BA197136-F46F-49C3-AC01-DA8801EAC7AE}"/>
              </a:ext>
            </a:extLst>
          </p:cNvPr>
          <p:cNvSpPr/>
          <p:nvPr/>
        </p:nvSpPr>
        <p:spPr>
          <a:xfrm>
            <a:off x="3731260" y="1323246"/>
            <a:ext cx="5646420" cy="877163"/>
          </a:xfrm>
          <a:prstGeom prst="rect">
            <a:avLst/>
          </a:prstGeom>
          <a:noFill/>
        </p:spPr>
        <p:txBody>
          <a:bodyPr wrap="square">
            <a:spAutoFit/>
          </a:bodyPr>
          <a:lstStyle/>
          <a:p>
            <a:pPr algn="just"/>
            <a:r>
              <a:rPr lang="en-US" sz="1200" b="1" dirty="0">
                <a:solidFill>
                  <a:srgbClr val="262626"/>
                </a:solidFill>
                <a:latin typeface="Arial" panose="020B0604020202020204" pitchFamily="34" charset="0"/>
              </a:rPr>
              <a:t>Please be advised that the New York State Unified Court System Office for Justice Initiatives has temporarily suspended all court-based volunteer lawyer programs.</a:t>
            </a:r>
          </a:p>
          <a:p>
            <a:pPr algn="just"/>
            <a:endParaRPr lang="en-US" sz="200" b="1" dirty="0">
              <a:solidFill>
                <a:srgbClr val="262626"/>
              </a:solidFill>
              <a:latin typeface="Arial" panose="020B0604020202020204" pitchFamily="34" charset="0"/>
            </a:endParaRPr>
          </a:p>
          <a:p>
            <a:pPr algn="just"/>
            <a:r>
              <a:rPr lang="en-US" sz="1200" b="1" dirty="0">
                <a:solidFill>
                  <a:srgbClr val="262626"/>
                </a:solidFill>
                <a:latin typeface="Arial" panose="020B0604020202020204" pitchFamily="34" charset="0"/>
              </a:rPr>
              <a:t>We look forward to resuming all programs at the appropriate time.</a:t>
            </a:r>
            <a:endParaRPr lang="en-US" sz="1200" b="1" u="sng" dirty="0">
              <a:solidFill>
                <a:srgbClr val="000097"/>
              </a:solidFill>
              <a:latin typeface="Arial" panose="020B0604020202020204" pitchFamily="34" charset="0"/>
            </a:endParaRPr>
          </a:p>
        </p:txBody>
      </p:sp>
      <p:sp>
        <p:nvSpPr>
          <p:cNvPr id="65" name="Rectangle: Rounded Corners 64">
            <a:extLst>
              <a:ext uri="{FF2B5EF4-FFF2-40B4-BE49-F238E27FC236}">
                <a16:creationId xmlns:a16="http://schemas.microsoft.com/office/drawing/2014/main" id="{D8EEBFCA-144B-4E47-8635-EECB108AEC9C}"/>
              </a:ext>
            </a:extLst>
          </p:cNvPr>
          <p:cNvSpPr/>
          <p:nvPr/>
        </p:nvSpPr>
        <p:spPr>
          <a:xfrm>
            <a:off x="3756170" y="2455358"/>
            <a:ext cx="5621339" cy="612934"/>
          </a:xfrm>
          <a:prstGeom prst="roundRect">
            <a:avLst/>
          </a:prstGeom>
          <a:solidFill>
            <a:srgbClr val="FFFFCC"/>
          </a:solidFill>
          <a:ln>
            <a:solidFill>
              <a:schemeClr val="tx1"/>
            </a:solidFill>
          </a:ln>
        </p:spPr>
        <p:txBody>
          <a:bodyPr wrap="square" lIns="0" tIns="0" rIns="0" bIns="0">
            <a:spAutoFit/>
          </a:bodyPr>
          <a:lstStyle/>
          <a:p>
            <a:pPr algn="ctr"/>
            <a:r>
              <a:rPr lang="en-US" sz="1200" b="1" dirty="0">
                <a:latin typeface="Arial" panose="020B0604020202020204" pitchFamily="34" charset="0"/>
              </a:rPr>
              <a:t>New and easy to follow instructions for making phone and video court appearance are here: </a:t>
            </a:r>
          </a:p>
          <a:p>
            <a:pPr algn="ctr"/>
            <a:r>
              <a:rPr lang="en-US" sz="1200" u="sng" dirty="0">
                <a:solidFill>
                  <a:srgbClr val="023366"/>
                </a:solidFill>
                <a:latin typeface="Arial" panose="020B0604020202020204" pitchFamily="34" charset="0"/>
              </a:rPr>
              <a:t>Video</a:t>
            </a:r>
            <a:r>
              <a:rPr lang="en-US" sz="1200" dirty="0">
                <a:latin typeface="Arial" panose="020B0604020202020204" pitchFamily="34" charset="0"/>
              </a:rPr>
              <a:t> | </a:t>
            </a:r>
            <a:r>
              <a:rPr lang="en-US" sz="1200" u="sng" dirty="0">
                <a:solidFill>
                  <a:srgbClr val="023366"/>
                </a:solidFill>
                <a:latin typeface="Arial" panose="020B0604020202020204" pitchFamily="34" charset="0"/>
              </a:rPr>
              <a:t>PowerPoint</a:t>
            </a:r>
            <a:r>
              <a:rPr lang="en-US" sz="1200" dirty="0">
                <a:latin typeface="Arial" panose="020B0604020202020204" pitchFamily="34" charset="0"/>
              </a:rPr>
              <a:t> | </a:t>
            </a:r>
            <a:r>
              <a:rPr lang="en-US" sz="1200" u="sng" dirty="0">
                <a:solidFill>
                  <a:srgbClr val="023366"/>
                </a:solidFill>
                <a:latin typeface="Arial" panose="020B0604020202020204" pitchFamily="34" charset="0"/>
              </a:rPr>
              <a:t>Transcript</a:t>
            </a:r>
          </a:p>
        </p:txBody>
      </p:sp>
      <p:sp>
        <p:nvSpPr>
          <p:cNvPr id="63" name="Rectangle 62">
            <a:extLst>
              <a:ext uri="{FF2B5EF4-FFF2-40B4-BE49-F238E27FC236}">
                <a16:creationId xmlns:a16="http://schemas.microsoft.com/office/drawing/2014/main" id="{F10A2C3C-04D0-405B-8835-EC10F06D9CA0}"/>
              </a:ext>
            </a:extLst>
          </p:cNvPr>
          <p:cNvSpPr/>
          <p:nvPr/>
        </p:nvSpPr>
        <p:spPr>
          <a:xfrm>
            <a:off x="3756170" y="2149170"/>
            <a:ext cx="5686765" cy="276999"/>
          </a:xfrm>
          <a:prstGeom prst="rect">
            <a:avLst/>
          </a:prstGeom>
          <a:noFill/>
        </p:spPr>
        <p:txBody>
          <a:bodyPr wrap="square">
            <a:spAutoFit/>
          </a:bodyPr>
          <a:lstStyle/>
          <a:p>
            <a:pPr algn="just"/>
            <a:r>
              <a:rPr lang="en-US" sz="1200" dirty="0">
                <a:solidFill>
                  <a:srgbClr val="262626"/>
                </a:solidFill>
                <a:latin typeface="Arial" panose="020B0604020202020204" pitchFamily="34" charset="0"/>
              </a:rPr>
              <a:t>Find free </a:t>
            </a:r>
            <a:r>
              <a:rPr lang="en-US" sz="1200" u="sng" dirty="0">
                <a:solidFill>
                  <a:srgbClr val="023366"/>
                </a:solidFill>
                <a:latin typeface="Arial" panose="020B0604020202020204" pitchFamily="34" charset="0"/>
              </a:rPr>
              <a:t>LEGAL ASSISTANCE </a:t>
            </a:r>
            <a:r>
              <a:rPr lang="en-US" sz="1200" dirty="0">
                <a:solidFill>
                  <a:srgbClr val="262626"/>
                </a:solidFill>
                <a:latin typeface="Arial" panose="020B0604020202020204" pitchFamily="34" charset="0"/>
              </a:rPr>
              <a:t>during the Coronavirus crisis by phone and online</a:t>
            </a:r>
            <a:endParaRPr lang="en-US" sz="1200" u="sng" dirty="0">
              <a:solidFill>
                <a:srgbClr val="000097"/>
              </a:solidFill>
              <a:latin typeface="Arial" panose="020B0604020202020204" pitchFamily="34" charset="0"/>
            </a:endParaRPr>
          </a:p>
        </p:txBody>
      </p:sp>
      <p:grpSp>
        <p:nvGrpSpPr>
          <p:cNvPr id="60" name="Group 59">
            <a:extLst>
              <a:ext uri="{FF2B5EF4-FFF2-40B4-BE49-F238E27FC236}">
                <a16:creationId xmlns:a16="http://schemas.microsoft.com/office/drawing/2014/main" id="{4EBCA6BC-02CF-4787-9BAD-A8822C21B3D5}"/>
              </a:ext>
            </a:extLst>
          </p:cNvPr>
          <p:cNvGrpSpPr/>
          <p:nvPr/>
        </p:nvGrpSpPr>
        <p:grpSpPr>
          <a:xfrm>
            <a:off x="3809262" y="2140753"/>
            <a:ext cx="5568418" cy="275037"/>
            <a:chOff x="3788637" y="1202102"/>
            <a:chExt cx="5205873" cy="4423694"/>
          </a:xfrm>
        </p:grpSpPr>
        <p:cxnSp>
          <p:nvCxnSpPr>
            <p:cNvPr id="61" name="Straight Connector 60">
              <a:extLst>
                <a:ext uri="{FF2B5EF4-FFF2-40B4-BE49-F238E27FC236}">
                  <a16:creationId xmlns:a16="http://schemas.microsoft.com/office/drawing/2014/main" id="{BACDE2BC-C40B-48C1-907F-2177427FAE7B}"/>
                </a:ext>
              </a:extLst>
            </p:cNvPr>
            <p:cNvCxnSpPr>
              <a:cxnSpLocks/>
            </p:cNvCxnSpPr>
            <p:nvPr/>
          </p:nvCxnSpPr>
          <p:spPr>
            <a:xfrm flipV="1">
              <a:off x="3788637" y="1202102"/>
              <a:ext cx="5205873" cy="79292"/>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38FD543-C611-4C74-868B-4AA9F3EAF0BA}"/>
                </a:ext>
              </a:extLst>
            </p:cNvPr>
            <p:cNvCxnSpPr>
              <a:cxnSpLocks/>
            </p:cNvCxnSpPr>
            <p:nvPr/>
          </p:nvCxnSpPr>
          <p:spPr>
            <a:xfrm>
              <a:off x="3790880" y="5625796"/>
              <a:ext cx="5203630"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52868899-52FF-4EED-BC5A-010EB9DB6F02}"/>
              </a:ext>
            </a:extLst>
          </p:cNvPr>
          <p:cNvGrpSpPr/>
          <p:nvPr/>
        </p:nvGrpSpPr>
        <p:grpSpPr>
          <a:xfrm>
            <a:off x="895079" y="2694694"/>
            <a:ext cx="5366021" cy="4127984"/>
            <a:chOff x="895079" y="1742145"/>
            <a:chExt cx="6604252" cy="5080533"/>
          </a:xfrm>
        </p:grpSpPr>
        <p:grpSp>
          <p:nvGrpSpPr>
            <p:cNvPr id="70" name="Group 69">
              <a:extLst>
                <a:ext uri="{FF2B5EF4-FFF2-40B4-BE49-F238E27FC236}">
                  <a16:creationId xmlns:a16="http://schemas.microsoft.com/office/drawing/2014/main" id="{B229C010-C2BD-45DD-BE17-73D9B707C33C}"/>
                </a:ext>
              </a:extLst>
            </p:cNvPr>
            <p:cNvGrpSpPr/>
            <p:nvPr/>
          </p:nvGrpSpPr>
          <p:grpSpPr>
            <a:xfrm>
              <a:off x="895079" y="1742145"/>
              <a:ext cx="6604252" cy="5080533"/>
              <a:chOff x="614347" y="1040305"/>
              <a:chExt cx="6604252" cy="5080533"/>
            </a:xfrm>
          </p:grpSpPr>
          <p:sp>
            <p:nvSpPr>
              <p:cNvPr id="71" name="Trapezoid 70">
                <a:extLst>
                  <a:ext uri="{FF2B5EF4-FFF2-40B4-BE49-F238E27FC236}">
                    <a16:creationId xmlns:a16="http://schemas.microsoft.com/office/drawing/2014/main" id="{39B7E556-329B-4222-8377-D4F46D2FA17B}"/>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8B95A196-ADEE-42D0-9426-840AE951340E}"/>
                  </a:ext>
                </a:extLst>
              </p:cNvPr>
              <p:cNvGrpSpPr/>
              <p:nvPr/>
            </p:nvGrpSpPr>
            <p:grpSpPr>
              <a:xfrm>
                <a:off x="614347" y="1040305"/>
                <a:ext cx="6604252" cy="4883322"/>
                <a:chOff x="10513061" y="1708422"/>
                <a:chExt cx="4528820" cy="3644817"/>
              </a:xfrm>
            </p:grpSpPr>
            <p:sp>
              <p:nvSpPr>
                <p:cNvPr id="73" name="Rectangle 72">
                  <a:extLst>
                    <a:ext uri="{FF2B5EF4-FFF2-40B4-BE49-F238E27FC236}">
                      <a16:creationId xmlns:a16="http://schemas.microsoft.com/office/drawing/2014/main" id="{B0C4423A-5572-4693-8660-2C5711C6F4B3}"/>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CD05E8F-92CF-4727-87A1-DDCDD1C87878}"/>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9D598D9-137C-4FE9-B3D2-425D122F1D68}"/>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6" name="Picture 75">
              <a:extLst>
                <a:ext uri="{FF2B5EF4-FFF2-40B4-BE49-F238E27FC236}">
                  <a16:creationId xmlns:a16="http://schemas.microsoft.com/office/drawing/2014/main" id="{80F593AD-A4DD-42DD-A431-D32DB49C7BE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1212454" y="2292740"/>
              <a:ext cx="5979970" cy="3364688"/>
            </a:xfrm>
            <a:prstGeom prst="rect">
              <a:avLst/>
            </a:prstGeom>
          </p:spPr>
        </p:pic>
      </p:grpSp>
    </p:spTree>
    <p:extLst>
      <p:ext uri="{BB962C8B-B14F-4D97-AF65-F5344CB8AC3E}">
        <p14:creationId xmlns:p14="http://schemas.microsoft.com/office/powerpoint/2010/main" val="227907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750" fill="hold"/>
                                        <p:tgtEl>
                                          <p:spTgt spid="5"/>
                                        </p:tgtEl>
                                        <p:attrNameLst>
                                          <p:attrName>r</p:attrName>
                                        </p:attrNameLst>
                                      </p:cBhvr>
                                    </p:animRot>
                                  </p:childTnLst>
                                </p:cTn>
                              </p:par>
                              <p:par>
                                <p:cTn id="15" presetID="6" presetClass="emph" presetSubtype="0" fill="hold" nodeType="withEffect">
                                  <p:stCondLst>
                                    <p:cond delay="0"/>
                                  </p:stCondLst>
                                  <p:childTnLst>
                                    <p:animScale>
                                      <p:cBhvr>
                                        <p:cTn id="16" dur="1250" fill="hold"/>
                                        <p:tgtEl>
                                          <p:spTgt spid="2"/>
                                        </p:tgtEl>
                                      </p:cBhvr>
                                      <p:by x="10000" y="10000"/>
                                    </p:animScale>
                                  </p:childTnLst>
                                </p:cTn>
                              </p:par>
                              <p:par>
                                <p:cTn id="17" presetID="42" presetClass="path" presetSubtype="0" accel="50000" decel="50000" fill="hold" nodeType="withEffect">
                                  <p:stCondLst>
                                    <p:cond delay="0"/>
                                  </p:stCondLst>
                                  <p:childTnLst>
                                    <p:animMotion origin="layout" path="M 4.16667E-7 2.22045E-16 L 0.50937 -0.10463 " pathEditMode="relative" rAng="0" ptsTypes="AA">
                                      <p:cBhvr>
                                        <p:cTn id="18" dur="1250" fill="hold"/>
                                        <p:tgtEl>
                                          <p:spTgt spid="2"/>
                                        </p:tgtEl>
                                        <p:attrNameLst>
                                          <p:attrName>ppt_x</p:attrName>
                                          <p:attrName>ppt_y</p:attrName>
                                        </p:attrNameLst>
                                      </p:cBhvr>
                                      <p:rCtr x="25469" y="-5231"/>
                                    </p:animMotion>
                                  </p:childTnLst>
                                </p:cTn>
                              </p:par>
                              <p:par>
                                <p:cTn id="19" presetID="1" presetClass="exit" presetSubtype="0" fill="hold" nodeType="withEffect">
                                  <p:stCondLst>
                                    <p:cond delay="750"/>
                                  </p:stCondLst>
                                  <p:childTnLst>
                                    <p:set>
                                      <p:cBhvr>
                                        <p:cTn id="20" dur="1" fill="hold">
                                          <p:stCondLst>
                                            <p:cond delay="0"/>
                                          </p:stCondLst>
                                        </p:cTn>
                                        <p:tgtEl>
                                          <p:spTgt spid="5"/>
                                        </p:tgtEl>
                                        <p:attrNameLst>
                                          <p:attrName>style.visibility</p:attrName>
                                        </p:attrNameLst>
                                      </p:cBhvr>
                                      <p:to>
                                        <p:strVal val="hidden"/>
                                      </p:to>
                                    </p:set>
                                  </p:childTnLst>
                                </p:cTn>
                              </p:par>
                              <p:par>
                                <p:cTn id="21" presetID="10" presetClass="entr" presetSubtype="0" fill="hold" grpId="0" nodeType="with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75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grpId="0" nodeType="withEffect">
                                  <p:stCondLst>
                                    <p:cond delay="75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75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75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75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75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par>
                                <p:cTn id="84" presetID="10" presetClass="entr" presetSubtype="0" fill="hold" nodeType="withEffect">
                                  <p:stCondLst>
                                    <p:cond delay="75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10" presetClass="entr" presetSubtype="0" fill="hold" grpId="0" nodeType="withEffect">
                                  <p:stCondLst>
                                    <p:cond delay="75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nodeType="withEffect">
                                  <p:stCondLst>
                                    <p:cond delay="750"/>
                                  </p:stCondLst>
                                  <p:childTnLst>
                                    <p:set>
                                      <p:cBhvr>
                                        <p:cTn id="91" dur="1" fill="hold">
                                          <p:stCondLst>
                                            <p:cond delay="0"/>
                                          </p:stCondLst>
                                        </p:cTn>
                                        <p:tgtEl>
                                          <p:spTgt spid="6150"/>
                                        </p:tgtEl>
                                        <p:attrNameLst>
                                          <p:attrName>style.visibility</p:attrName>
                                        </p:attrNameLst>
                                      </p:cBhvr>
                                      <p:to>
                                        <p:strVal val="visible"/>
                                      </p:to>
                                    </p:set>
                                    <p:animEffect transition="in" filter="fade">
                                      <p:cBhvr>
                                        <p:cTn id="92" dur="500"/>
                                        <p:tgtEl>
                                          <p:spTgt spid="6150"/>
                                        </p:tgtEl>
                                      </p:cBhvr>
                                    </p:animEffect>
                                  </p:childTnLst>
                                </p:cTn>
                              </p:par>
                              <p:par>
                                <p:cTn id="93" presetID="10" presetClass="entr" presetSubtype="0" fill="hold" nodeType="withEffect">
                                  <p:stCondLst>
                                    <p:cond delay="75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ntr" presetSubtype="0" fill="hold" nodeType="withEffect">
                                  <p:stCondLst>
                                    <p:cond delay="750"/>
                                  </p:stCondLst>
                                  <p:childTnLst>
                                    <p:set>
                                      <p:cBhvr>
                                        <p:cTn id="97" dur="1" fill="hold">
                                          <p:stCondLst>
                                            <p:cond delay="0"/>
                                          </p:stCondLst>
                                        </p:cTn>
                                        <p:tgtEl>
                                          <p:spTgt spid="6148"/>
                                        </p:tgtEl>
                                        <p:attrNameLst>
                                          <p:attrName>style.visibility</p:attrName>
                                        </p:attrNameLst>
                                      </p:cBhvr>
                                      <p:to>
                                        <p:strVal val="visible"/>
                                      </p:to>
                                    </p:set>
                                    <p:animEffect transition="in" filter="fade">
                                      <p:cBhvr>
                                        <p:cTn id="98" dur="500"/>
                                        <p:tgtEl>
                                          <p:spTgt spid="6148"/>
                                        </p:tgtEl>
                                      </p:cBhvr>
                                    </p:animEffect>
                                  </p:childTnLst>
                                </p:cTn>
                              </p:par>
                              <p:par>
                                <p:cTn id="99" presetID="10" presetClass="entr" presetSubtype="0" fill="hold" nodeType="withEffect">
                                  <p:stCondLst>
                                    <p:cond delay="750"/>
                                  </p:stCondLst>
                                  <p:childTnLst>
                                    <p:set>
                                      <p:cBhvr>
                                        <p:cTn id="100" dur="1" fill="hold">
                                          <p:stCondLst>
                                            <p:cond delay="0"/>
                                          </p:stCondLst>
                                        </p:cTn>
                                        <p:tgtEl>
                                          <p:spTgt spid="6146"/>
                                        </p:tgtEl>
                                        <p:attrNameLst>
                                          <p:attrName>style.visibility</p:attrName>
                                        </p:attrNameLst>
                                      </p:cBhvr>
                                      <p:to>
                                        <p:strVal val="visible"/>
                                      </p:to>
                                    </p:set>
                                    <p:animEffect transition="in" filter="fade">
                                      <p:cBhvr>
                                        <p:cTn id="101" dur="500"/>
                                        <p:tgtEl>
                                          <p:spTgt spid="6146"/>
                                        </p:tgtEl>
                                      </p:cBhvr>
                                    </p:animEffect>
                                  </p:childTnLst>
                                </p:cTn>
                              </p:par>
                              <p:par>
                                <p:cTn id="102" presetID="10" presetClass="entr" presetSubtype="0" fill="hold" nodeType="withEffect">
                                  <p:stCondLst>
                                    <p:cond delay="75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500"/>
                                        <p:tgtEl>
                                          <p:spTgt spid="3"/>
                                        </p:tgtEl>
                                      </p:cBhvr>
                                    </p:animEffect>
                                  </p:childTnLst>
                                </p:cTn>
                              </p:par>
                              <p:par>
                                <p:cTn id="105" presetID="10" presetClass="entr" presetSubtype="0" fill="hold" nodeType="withEffect">
                                  <p:stCondLst>
                                    <p:cond delay="75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500"/>
                                        <p:tgtEl>
                                          <p:spTgt spid="19"/>
                                        </p:tgtEl>
                                      </p:cBhvr>
                                    </p:animEffect>
                                  </p:childTnLst>
                                </p:cTn>
                              </p:par>
                              <p:par>
                                <p:cTn id="108" presetID="10" presetClass="entr" presetSubtype="0" fill="hold" grpId="0" nodeType="withEffect">
                                  <p:stCondLst>
                                    <p:cond delay="75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par>
                                <p:cTn id="111" presetID="10" presetClass="entr" presetSubtype="0" fill="hold" nodeType="withEffect">
                                  <p:stCondLst>
                                    <p:cond delay="75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par>
                                <p:cTn id="114" presetID="10" presetClass="entr" presetSubtype="0" fill="hold" grpId="0" nodeType="withEffect">
                                  <p:stCondLst>
                                    <p:cond delay="750"/>
                                  </p:stCondLst>
                                  <p:childTnLst>
                                    <p:set>
                                      <p:cBhvr>
                                        <p:cTn id="115" dur="1" fill="hold">
                                          <p:stCondLst>
                                            <p:cond delay="0"/>
                                          </p:stCondLst>
                                        </p:cTn>
                                        <p:tgtEl>
                                          <p:spTgt spid="63"/>
                                        </p:tgtEl>
                                        <p:attrNameLst>
                                          <p:attrName>style.visibility</p:attrName>
                                        </p:attrNameLst>
                                      </p:cBhvr>
                                      <p:to>
                                        <p:strVal val="visible"/>
                                      </p:to>
                                    </p:set>
                                    <p:animEffect transition="in" filter="fade">
                                      <p:cBhvr>
                                        <p:cTn id="116" dur="500"/>
                                        <p:tgtEl>
                                          <p:spTgt spid="63"/>
                                        </p:tgtEl>
                                      </p:cBhvr>
                                    </p:animEffect>
                                  </p:childTnLst>
                                </p:cTn>
                              </p:par>
                              <p:par>
                                <p:cTn id="117" presetID="10" presetClass="entr" presetSubtype="0" fill="hold" grpId="0" nodeType="withEffect">
                                  <p:stCondLst>
                                    <p:cond delay="750"/>
                                  </p:stCondLst>
                                  <p:childTnLst>
                                    <p:set>
                                      <p:cBhvr>
                                        <p:cTn id="118" dur="1" fill="hold">
                                          <p:stCondLst>
                                            <p:cond delay="0"/>
                                          </p:stCondLst>
                                        </p:cTn>
                                        <p:tgtEl>
                                          <p:spTgt spid="65"/>
                                        </p:tgtEl>
                                        <p:attrNameLst>
                                          <p:attrName>style.visibility</p:attrName>
                                        </p:attrNameLst>
                                      </p:cBhvr>
                                      <p:to>
                                        <p:strVal val="visible"/>
                                      </p:to>
                                    </p:set>
                                    <p:animEffect transition="in" filter="fade">
                                      <p:cBhvr>
                                        <p:cTn id="119" dur="500"/>
                                        <p:tgtEl>
                                          <p:spTgt spid="65"/>
                                        </p:tgtEl>
                                      </p:cBhvr>
                                    </p:animEffect>
                                  </p:childTnLst>
                                </p:cTn>
                              </p:par>
                            </p:childTnLst>
                          </p:cTn>
                        </p:par>
                        <p:par>
                          <p:cTn id="120" fill="hold">
                            <p:stCondLst>
                              <p:cond delay="1250"/>
                            </p:stCondLst>
                            <p:childTnLst>
                              <p:par>
                                <p:cTn id="121" presetID="1" presetClass="exit" presetSubtype="0" fill="hold" nodeType="afterEffect">
                                  <p:stCondLst>
                                    <p:cond delay="0"/>
                                  </p:stCondLst>
                                  <p:childTnLst>
                                    <p:set>
                                      <p:cBhvr>
                                        <p:cTn id="122" dur="1" fill="hold">
                                          <p:stCondLst>
                                            <p:cond delay="0"/>
                                          </p:stCondLst>
                                        </p:cTn>
                                        <p:tgtEl>
                                          <p:spTgt spid="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nodeType="click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1+#ppt_w/2"/>
                                          </p:val>
                                        </p:tav>
                                        <p:tav tm="100000">
                                          <p:val>
                                            <p:strVal val="#ppt_x"/>
                                          </p:val>
                                        </p:tav>
                                      </p:tavLst>
                                    </p:anim>
                                    <p:anim calcmode="lin" valueType="num">
                                      <p:cBhvr additive="base">
                                        <p:cTn id="128" dur="500" fill="hold"/>
                                        <p:tgtEl>
                                          <p:spTgt spid="52"/>
                                        </p:tgtEl>
                                        <p:attrNameLst>
                                          <p:attrName>ppt_y</p:attrName>
                                        </p:attrNameLst>
                                      </p:cBhvr>
                                      <p:tavLst>
                                        <p:tav tm="0">
                                          <p:val>
                                            <p:strVal val="#ppt_y"/>
                                          </p:val>
                                        </p:tav>
                                        <p:tav tm="100000">
                                          <p:val>
                                            <p:strVal val="#ppt_y"/>
                                          </p:val>
                                        </p:tav>
                                      </p:tavLst>
                                    </p:anim>
                                  </p:childTnLst>
                                </p:cTn>
                              </p:par>
                            </p:childTnLst>
                          </p:cTn>
                        </p:par>
                        <p:par>
                          <p:cTn id="129" fill="hold">
                            <p:stCondLst>
                              <p:cond delay="500"/>
                            </p:stCondLst>
                            <p:childTnLst>
                              <p:par>
                                <p:cTn id="130" presetID="1" presetClass="entr" presetSubtype="0" fill="hold" nodeType="afterEffect">
                                  <p:stCondLst>
                                    <p:cond delay="0"/>
                                  </p:stCondLst>
                                  <p:childTnLst>
                                    <p:set>
                                      <p:cBhvr>
                                        <p:cTn id="131"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animBg="1"/>
      <p:bldP spid="8" grpId="0" animBg="1"/>
      <p:bldP spid="12" grpId="0" animBg="1"/>
      <p:bldP spid="13" grpId="0" animBg="1"/>
      <p:bldP spid="14" grpId="0" animBg="1"/>
      <p:bldP spid="15" grpId="0" animBg="1"/>
      <p:bldP spid="16" grpId="0" animBg="1"/>
      <p:bldP spid="17" grpId="0" animBg="1"/>
      <p:bldP spid="10" grpId="0" animBg="1"/>
      <p:bldP spid="21" grpId="0"/>
      <p:bldP spid="35" grpId="0" animBg="1"/>
      <p:bldP spid="25" grpId="0" animBg="1"/>
      <p:bldP spid="27" grpId="0" animBg="1"/>
      <p:bldP spid="30" grpId="0" animBg="1"/>
      <p:bldP spid="32" grpId="0" animBg="1"/>
      <p:bldP spid="33" grpId="0" animBg="1"/>
      <p:bldP spid="37" grpId="0" animBg="1"/>
      <p:bldP spid="38" grpId="0" animBg="1"/>
      <p:bldP spid="40" grpId="0"/>
      <p:bldP spid="41" grpId="0"/>
      <p:bldP spid="43" grpId="0" animBg="1"/>
      <p:bldP spid="49" grpId="0"/>
      <p:bldP spid="48" grpId="0"/>
      <p:bldP spid="51" grpId="0"/>
      <p:bldP spid="65" grpId="0" animBg="1"/>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77496B75-4C98-484C-914C-034EAA2586D2}"/>
              </a:ext>
            </a:extLst>
          </p:cNvPr>
          <p:cNvSpPr/>
          <p:nvPr/>
        </p:nvSpPr>
        <p:spPr>
          <a:xfrm>
            <a:off x="5003800" y="155146"/>
            <a:ext cx="5562600" cy="649188"/>
          </a:xfrm>
          <a:prstGeom prst="roundRect">
            <a:avLst>
              <a:gd name="adj" fmla="val 50000"/>
            </a:avLst>
          </a:prstGeom>
          <a:solidFill>
            <a:schemeClr val="bg1"/>
          </a:solidFill>
          <a:ln w="28575">
            <a:solidFill>
              <a:schemeClr val="bg1">
                <a:lumMod val="75000"/>
              </a:schemeClr>
            </a:solidFill>
          </a:ln>
        </p:spPr>
        <p:txBody>
          <a:bodyPr wrap="square" anchor="ctr">
            <a:spAutoFit/>
          </a:bodyPr>
          <a:lstStyle/>
          <a:p>
            <a:r>
              <a:rPr lang="en-US" sz="1600" dirty="0">
                <a:solidFill>
                  <a:schemeClr val="bg1">
                    <a:lumMod val="50000"/>
                  </a:schemeClr>
                </a:solidFill>
              </a:rPr>
              <a:t>🔒 </a:t>
            </a:r>
            <a:r>
              <a:rPr lang="en-US" sz="2400" b="1" dirty="0">
                <a:solidFill>
                  <a:schemeClr val="bg1">
                    <a:lumMod val="75000"/>
                  </a:schemeClr>
                </a:solidFill>
                <a:latin typeface="Calibri" panose="020F0502020204030204" pitchFamily="34" charset="0"/>
                <a:cs typeface="Calibri" panose="020F0502020204030204" pitchFamily="34" charset="0"/>
              </a:rPr>
              <a:t>│ </a:t>
            </a:r>
            <a:r>
              <a:rPr lang="en-US" sz="2400" dirty="0"/>
              <a:t>www.nycourts.gov</a:t>
            </a:r>
            <a:endParaRPr lang="en-US" sz="2400" dirty="0">
              <a:solidFill>
                <a:srgbClr val="FFC000"/>
              </a:solidFill>
            </a:endParaRPr>
          </a:p>
        </p:txBody>
      </p:sp>
      <p:pic>
        <p:nvPicPr>
          <p:cNvPr id="8" name="Picture 7">
            <a:extLst>
              <a:ext uri="{FF2B5EF4-FFF2-40B4-BE49-F238E27FC236}">
                <a16:creationId xmlns:a16="http://schemas.microsoft.com/office/drawing/2014/main" id="{1AA47038-C406-4F77-A0E2-EFAD26F92308}"/>
              </a:ext>
            </a:extLst>
          </p:cNvPr>
          <p:cNvPicPr>
            <a:picLocks noChangeAspect="1"/>
          </p:cNvPicPr>
          <p:nvPr/>
        </p:nvPicPr>
        <p:blipFill>
          <a:blip r:embed="rId3">
            <a:alphaModFix amt="0"/>
          </a:blip>
          <a:stretch>
            <a:fillRect/>
          </a:stretch>
        </p:blipFill>
        <p:spPr>
          <a:xfrm>
            <a:off x="0" y="894076"/>
            <a:ext cx="11553825" cy="5924550"/>
          </a:xfrm>
          <a:prstGeom prst="rect">
            <a:avLst/>
          </a:prstGeom>
          <a:ln w="50800">
            <a:solidFill>
              <a:srgbClr val="0072A7">
                <a:alpha val="0"/>
              </a:srgbClr>
            </a:solidFill>
          </a:ln>
          <a:effectLst>
            <a:outerShdw blurRad="50800" dist="50800" dir="5400000" algn="ctr" rotWithShape="0">
              <a:srgbClr val="000000">
                <a:alpha val="0"/>
              </a:srgbClr>
            </a:outerShdw>
          </a:effectLst>
        </p:spPr>
      </p:pic>
      <p:pic>
        <p:nvPicPr>
          <p:cNvPr id="2" name="Picture 1">
            <a:extLst>
              <a:ext uri="{FF2B5EF4-FFF2-40B4-BE49-F238E27FC236}">
                <a16:creationId xmlns:a16="http://schemas.microsoft.com/office/drawing/2014/main" id="{8BA970DF-8F95-4C03-BDFB-468B657A4671}"/>
              </a:ext>
            </a:extLst>
          </p:cNvPr>
          <p:cNvPicPr>
            <a:picLocks noChangeAspect="1"/>
          </p:cNvPicPr>
          <p:nvPr/>
        </p:nvPicPr>
        <p:blipFill rotWithShape="1">
          <a:blip r:embed="rId4"/>
          <a:srcRect l="136" t="933" r="468" b="3758"/>
          <a:stretch/>
        </p:blipFill>
        <p:spPr>
          <a:xfrm>
            <a:off x="2382" y="919529"/>
            <a:ext cx="12189618" cy="789529"/>
          </a:xfrm>
          <a:prstGeom prst="rect">
            <a:avLst/>
          </a:prstGeom>
        </p:spPr>
      </p:pic>
      <p:sp>
        <p:nvSpPr>
          <p:cNvPr id="4" name="TextBox 3">
            <a:extLst>
              <a:ext uri="{FF2B5EF4-FFF2-40B4-BE49-F238E27FC236}">
                <a16:creationId xmlns:a16="http://schemas.microsoft.com/office/drawing/2014/main" id="{4B672333-D725-4CE5-A203-41D3531C70EF}"/>
              </a:ext>
            </a:extLst>
          </p:cNvPr>
          <p:cNvSpPr txBox="1"/>
          <p:nvPr/>
        </p:nvSpPr>
        <p:spPr>
          <a:xfrm>
            <a:off x="217225" y="3138527"/>
            <a:ext cx="5424831" cy="3485570"/>
          </a:xfrm>
          <a:prstGeom prst="rect">
            <a:avLst/>
          </a:prstGeom>
          <a:noFill/>
        </p:spPr>
        <p:txBody>
          <a:bodyPr wrap="square" numCol="2" rtlCol="0">
            <a:spAutoFit/>
          </a:bodyPr>
          <a:lstStyle/>
          <a:p>
            <a:pPr>
              <a:spcBef>
                <a:spcPts val="600"/>
              </a:spcBef>
            </a:pPr>
            <a:r>
              <a:rPr lang="en-US" sz="1400" b="1" dirty="0">
                <a:solidFill>
                  <a:srgbClr val="023366"/>
                </a:solidFill>
                <a:latin typeface="Arial" panose="020B0604020202020204" pitchFamily="34" charset="0"/>
                <a:cs typeface="Arial" panose="020B0604020202020204" pitchFamily="34" charset="0"/>
              </a:rPr>
              <a:t>Going to Court</a:t>
            </a:r>
          </a:p>
          <a:p>
            <a:pPr>
              <a:spcBef>
                <a:spcPts val="600"/>
              </a:spcBef>
            </a:pPr>
            <a:r>
              <a:rPr lang="en-US" sz="1400" b="1" dirty="0">
                <a:solidFill>
                  <a:srgbClr val="023366"/>
                </a:solidFill>
                <a:latin typeface="Arial" panose="020B0604020202020204" pitchFamily="34" charset="0"/>
                <a:cs typeface="Arial" panose="020B0604020202020204" pitchFamily="34" charset="0"/>
              </a:rPr>
              <a:t>Problems with Money</a:t>
            </a:r>
          </a:p>
          <a:p>
            <a:pPr>
              <a:spcBef>
                <a:spcPts val="600"/>
              </a:spcBef>
            </a:pPr>
            <a:r>
              <a:rPr lang="en-US" sz="1400" b="1" dirty="0">
                <a:solidFill>
                  <a:srgbClr val="023366"/>
                </a:solidFill>
                <a:latin typeface="Arial" panose="020B0604020202020204" pitchFamily="34" charset="0"/>
                <a:cs typeface="Arial" panose="020B0604020202020204" pitchFamily="34" charset="0"/>
              </a:rPr>
              <a:t>Name Change</a:t>
            </a:r>
          </a:p>
          <a:p>
            <a:pPr>
              <a:spcBef>
                <a:spcPts val="600"/>
              </a:spcBef>
            </a:pPr>
            <a:r>
              <a:rPr lang="en-US" sz="1400" b="1" dirty="0">
                <a:solidFill>
                  <a:srgbClr val="023366"/>
                </a:solidFill>
                <a:latin typeface="Arial" panose="020B0604020202020204" pitchFamily="34" charset="0"/>
                <a:cs typeface="Arial" panose="020B0604020202020204" pitchFamily="34" charset="0"/>
              </a:rPr>
              <a:t>When Someone Dies</a:t>
            </a:r>
          </a:p>
          <a:p>
            <a:pPr>
              <a:spcBef>
                <a:spcPts val="600"/>
              </a:spcBef>
            </a:pPr>
            <a:r>
              <a:rPr lang="en-US" sz="1400" b="1" dirty="0">
                <a:solidFill>
                  <a:srgbClr val="023366"/>
                </a:solidFill>
                <a:latin typeface="Arial" panose="020B0604020202020204" pitchFamily="34" charset="0"/>
                <a:cs typeface="Arial" panose="020B0604020202020204" pitchFamily="34" charset="0"/>
              </a:rPr>
              <a:t>Criminal</a:t>
            </a:r>
          </a:p>
          <a:p>
            <a:pPr>
              <a:spcBef>
                <a:spcPts val="600"/>
              </a:spcBef>
            </a:pPr>
            <a:r>
              <a:rPr lang="en-US" sz="1400" b="1" dirty="0">
                <a:solidFill>
                  <a:srgbClr val="023366"/>
                </a:solidFill>
                <a:latin typeface="Arial" panose="020B0604020202020204" pitchFamily="34" charset="0"/>
                <a:cs typeface="Arial" panose="020B0604020202020204" pitchFamily="34" charset="0"/>
              </a:rPr>
              <a:t>Families &amp; Children</a:t>
            </a:r>
          </a:p>
          <a:p>
            <a:pPr>
              <a:spcBef>
                <a:spcPts val="600"/>
              </a:spcBef>
            </a:pPr>
            <a:r>
              <a:rPr lang="en-US" sz="1400" b="1" dirty="0">
                <a:solidFill>
                  <a:srgbClr val="023366"/>
                </a:solidFill>
                <a:latin typeface="Arial" panose="020B0604020202020204" pitchFamily="34" charset="0"/>
                <a:cs typeface="Arial" panose="020B0604020202020204" pitchFamily="34" charset="0"/>
              </a:rPr>
              <a:t>Abuse &amp; Harassment</a:t>
            </a:r>
          </a:p>
          <a:p>
            <a:pPr>
              <a:spcBef>
                <a:spcPts val="600"/>
              </a:spcBef>
            </a:pPr>
            <a:r>
              <a:rPr lang="en-US" sz="1400" b="1" dirty="0">
                <a:solidFill>
                  <a:srgbClr val="023366"/>
                </a:solidFill>
                <a:latin typeface="Arial" panose="020B0604020202020204" pitchFamily="34" charset="0"/>
                <a:cs typeface="Arial" panose="020B0604020202020204" pitchFamily="34" charset="0"/>
              </a:rPr>
              <a:t>Homes &amp; Evictions</a:t>
            </a:r>
          </a:p>
          <a:p>
            <a:pPr>
              <a:spcBef>
                <a:spcPts val="600"/>
              </a:spcBef>
            </a:pPr>
            <a:r>
              <a:rPr lang="en-US" sz="1400" b="1" dirty="0">
                <a:solidFill>
                  <a:srgbClr val="023366"/>
                </a:solidFill>
                <a:latin typeface="Arial" panose="020B0604020202020204" pitchFamily="34" charset="0"/>
                <a:cs typeface="Arial" panose="020B0604020202020204" pitchFamily="34" charset="0"/>
              </a:rPr>
              <a:t>Guardianship</a:t>
            </a:r>
          </a:p>
          <a:p>
            <a:pPr>
              <a:spcBef>
                <a:spcPts val="600"/>
              </a:spcBef>
            </a:pPr>
            <a:r>
              <a:rPr lang="en-US" sz="1400" b="1" dirty="0">
                <a:solidFill>
                  <a:srgbClr val="023366"/>
                </a:solidFill>
                <a:latin typeface="Arial" panose="020B0604020202020204" pitchFamily="34" charset="0"/>
                <a:cs typeface="Arial" panose="020B0604020202020204" pitchFamily="34" charset="0"/>
              </a:rPr>
              <a:t>Small Claims</a:t>
            </a:r>
          </a:p>
          <a:p>
            <a:pPr>
              <a:spcBef>
                <a:spcPts val="600"/>
              </a:spcBef>
            </a:pPr>
            <a:r>
              <a:rPr lang="en-US" sz="1400" b="1" dirty="0">
                <a:solidFill>
                  <a:srgbClr val="023366"/>
                </a:solidFill>
                <a:latin typeface="Arial" panose="020B0604020202020204" pitchFamily="34" charset="0"/>
                <a:cs typeface="Arial" panose="020B0604020202020204" pitchFamily="34" charset="0"/>
              </a:rPr>
              <a:t>After the case is over</a:t>
            </a:r>
          </a:p>
          <a:p>
            <a:pPr>
              <a:spcBef>
                <a:spcPts val="300"/>
              </a:spcBef>
            </a:pPr>
            <a:endParaRPr lang="en-US" sz="14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0AD970-434C-4CF6-9ED0-E788F00E20C0}"/>
              </a:ext>
            </a:extLst>
          </p:cNvPr>
          <p:cNvPicPr>
            <a:picLocks noChangeAspect="1"/>
          </p:cNvPicPr>
          <p:nvPr/>
        </p:nvPicPr>
        <p:blipFill rotWithShape="1">
          <a:blip r:embed="rId5"/>
          <a:srcRect l="2167" t="3520" r="2177" b="1607"/>
          <a:stretch/>
        </p:blipFill>
        <p:spPr>
          <a:xfrm>
            <a:off x="8477366" y="3161562"/>
            <a:ext cx="3387999" cy="2981383"/>
          </a:xfrm>
          <a:prstGeom prst="rect">
            <a:avLst/>
          </a:prstGeom>
        </p:spPr>
      </p:pic>
      <p:pic>
        <p:nvPicPr>
          <p:cNvPr id="18" name="Picture 17">
            <a:extLst>
              <a:ext uri="{FF2B5EF4-FFF2-40B4-BE49-F238E27FC236}">
                <a16:creationId xmlns:a16="http://schemas.microsoft.com/office/drawing/2014/main" id="{B1FC9830-3051-443A-BFBA-B67A6AB548BC}"/>
              </a:ext>
            </a:extLst>
          </p:cNvPr>
          <p:cNvPicPr>
            <a:picLocks noChangeAspect="1"/>
          </p:cNvPicPr>
          <p:nvPr/>
        </p:nvPicPr>
        <p:blipFill rotWithShape="1">
          <a:blip r:embed="rId6"/>
          <a:srcRect l="39396" t="65948" r="52697" b="30235"/>
          <a:stretch/>
        </p:blipFill>
        <p:spPr>
          <a:xfrm>
            <a:off x="9332097" y="3957387"/>
            <a:ext cx="2421486" cy="328767"/>
          </a:xfrm>
          <a:prstGeom prst="rect">
            <a:avLst/>
          </a:prstGeom>
        </p:spPr>
      </p:pic>
      <p:pic>
        <p:nvPicPr>
          <p:cNvPr id="20" name="Picture 19">
            <a:extLst>
              <a:ext uri="{FF2B5EF4-FFF2-40B4-BE49-F238E27FC236}">
                <a16:creationId xmlns:a16="http://schemas.microsoft.com/office/drawing/2014/main" id="{12F17AF9-A55E-4251-AFFE-9592F1FF905B}"/>
              </a:ext>
            </a:extLst>
          </p:cNvPr>
          <p:cNvPicPr>
            <a:picLocks noChangeAspect="1"/>
          </p:cNvPicPr>
          <p:nvPr/>
        </p:nvPicPr>
        <p:blipFill>
          <a:blip r:embed="rId7"/>
          <a:stretch>
            <a:fillRect/>
          </a:stretch>
        </p:blipFill>
        <p:spPr>
          <a:xfrm>
            <a:off x="10831332" y="3977947"/>
            <a:ext cx="648588" cy="730061"/>
          </a:xfrm>
          <a:prstGeom prst="rect">
            <a:avLst/>
          </a:prstGeom>
        </p:spPr>
      </p:pic>
      <p:pic>
        <p:nvPicPr>
          <p:cNvPr id="21" name="Picture 20">
            <a:extLst>
              <a:ext uri="{FF2B5EF4-FFF2-40B4-BE49-F238E27FC236}">
                <a16:creationId xmlns:a16="http://schemas.microsoft.com/office/drawing/2014/main" id="{2C5F5073-C558-4839-9A5F-D17DAB1FB2B7}"/>
              </a:ext>
            </a:extLst>
          </p:cNvPr>
          <p:cNvPicPr>
            <a:picLocks noChangeAspect="1"/>
          </p:cNvPicPr>
          <p:nvPr/>
        </p:nvPicPr>
        <p:blipFill>
          <a:blip r:embed="rId8">
            <a:clrChange>
              <a:clrFrom>
                <a:srgbClr val="FCFEFC"/>
              </a:clrFrom>
              <a:clrTo>
                <a:srgbClr val="FCFEFC">
                  <a:alpha val="0"/>
                </a:srgbClr>
              </a:clrTo>
            </a:clrChange>
          </a:blip>
          <a:stretch>
            <a:fillRect/>
          </a:stretch>
        </p:blipFill>
        <p:spPr>
          <a:xfrm>
            <a:off x="5383359" y="3161562"/>
            <a:ext cx="2771755" cy="989013"/>
          </a:xfrm>
          <a:prstGeom prst="rect">
            <a:avLst/>
          </a:prstGeom>
        </p:spPr>
      </p:pic>
      <p:pic>
        <p:nvPicPr>
          <p:cNvPr id="5" name="Picture 4">
            <a:extLst>
              <a:ext uri="{FF2B5EF4-FFF2-40B4-BE49-F238E27FC236}">
                <a16:creationId xmlns:a16="http://schemas.microsoft.com/office/drawing/2014/main" id="{1511F762-D4F5-4A23-84CD-C11B14F8CC5C}"/>
              </a:ext>
            </a:extLst>
          </p:cNvPr>
          <p:cNvPicPr>
            <a:picLocks noChangeAspect="1"/>
          </p:cNvPicPr>
          <p:nvPr/>
        </p:nvPicPr>
        <p:blipFill rotWithShape="1">
          <a:blip r:embed="rId9">
            <a:clrChange>
              <a:clrFrom>
                <a:srgbClr val="FFFFFF"/>
              </a:clrFrom>
              <a:clrTo>
                <a:srgbClr val="FFFFFF">
                  <a:alpha val="0"/>
                </a:srgbClr>
              </a:clrTo>
            </a:clrChange>
          </a:blip>
          <a:srcRect l="1429" t="890" r="3552" b="2160"/>
          <a:stretch/>
        </p:blipFill>
        <p:spPr>
          <a:xfrm>
            <a:off x="9958387" y="235744"/>
            <a:ext cx="509587" cy="502444"/>
          </a:xfrm>
          <a:prstGeom prst="rect">
            <a:avLst/>
          </a:prstGeom>
        </p:spPr>
      </p:pic>
      <p:grpSp>
        <p:nvGrpSpPr>
          <p:cNvPr id="3" name="Group 2">
            <a:extLst>
              <a:ext uri="{FF2B5EF4-FFF2-40B4-BE49-F238E27FC236}">
                <a16:creationId xmlns:a16="http://schemas.microsoft.com/office/drawing/2014/main" id="{86000AAC-8125-4036-877B-EB73CCA6011C}"/>
              </a:ext>
            </a:extLst>
          </p:cNvPr>
          <p:cNvGrpSpPr/>
          <p:nvPr/>
        </p:nvGrpSpPr>
        <p:grpSpPr>
          <a:xfrm>
            <a:off x="2594848" y="3161562"/>
            <a:ext cx="2276039" cy="3065608"/>
            <a:chOff x="4260826" y="1667579"/>
            <a:chExt cx="3408944" cy="4591522"/>
          </a:xfrm>
        </p:grpSpPr>
        <p:pic>
          <p:nvPicPr>
            <p:cNvPr id="13" name="Picture 12">
              <a:extLst>
                <a:ext uri="{FF2B5EF4-FFF2-40B4-BE49-F238E27FC236}">
                  <a16:creationId xmlns:a16="http://schemas.microsoft.com/office/drawing/2014/main" id="{97F8B739-B693-4F60-A051-1CEA45C8D96A}"/>
                </a:ext>
              </a:extLst>
            </p:cNvPr>
            <p:cNvPicPr>
              <a:picLocks noChangeAspect="1"/>
            </p:cNvPicPr>
            <p:nvPr/>
          </p:nvPicPr>
          <p:blipFill rotWithShape="1">
            <a:blip r:embed="rId10"/>
            <a:srcRect l="1929" t="2173" r="2819" b="2514"/>
            <a:stretch/>
          </p:blipFill>
          <p:spPr>
            <a:xfrm>
              <a:off x="4322739" y="3232048"/>
              <a:ext cx="2770305" cy="3027053"/>
            </a:xfrm>
            <a:prstGeom prst="rect">
              <a:avLst/>
            </a:prstGeom>
          </p:spPr>
        </p:pic>
        <p:pic>
          <p:nvPicPr>
            <p:cNvPr id="17" name="Picture 16">
              <a:extLst>
                <a:ext uri="{FF2B5EF4-FFF2-40B4-BE49-F238E27FC236}">
                  <a16:creationId xmlns:a16="http://schemas.microsoft.com/office/drawing/2014/main" id="{96AE48AB-7D52-41C4-AAF2-65C343AE68F3}"/>
                </a:ext>
              </a:extLst>
            </p:cNvPr>
            <p:cNvPicPr>
              <a:picLocks noChangeAspect="1"/>
            </p:cNvPicPr>
            <p:nvPr/>
          </p:nvPicPr>
          <p:blipFill rotWithShape="1">
            <a:blip r:embed="rId11">
              <a:clrChange>
                <a:clrFrom>
                  <a:srgbClr val="FFFFFF"/>
                </a:clrFrom>
                <a:clrTo>
                  <a:srgbClr val="FFFFFF">
                    <a:alpha val="0"/>
                  </a:srgbClr>
                </a:clrTo>
              </a:clrChange>
            </a:blip>
            <a:srcRect b="44762"/>
            <a:stretch/>
          </p:blipFill>
          <p:spPr>
            <a:xfrm>
              <a:off x="4260826" y="1667579"/>
              <a:ext cx="3408941" cy="896227"/>
            </a:xfrm>
            <a:prstGeom prst="rect">
              <a:avLst/>
            </a:prstGeom>
          </p:spPr>
        </p:pic>
        <p:pic>
          <p:nvPicPr>
            <p:cNvPr id="19" name="Picture 18">
              <a:extLst>
                <a:ext uri="{FF2B5EF4-FFF2-40B4-BE49-F238E27FC236}">
                  <a16:creationId xmlns:a16="http://schemas.microsoft.com/office/drawing/2014/main" id="{D5D863BD-3B09-4D19-A99E-72F83E039227}"/>
                </a:ext>
              </a:extLst>
            </p:cNvPr>
            <p:cNvPicPr>
              <a:picLocks noChangeAspect="1"/>
            </p:cNvPicPr>
            <p:nvPr/>
          </p:nvPicPr>
          <p:blipFill rotWithShape="1">
            <a:blip r:embed="rId11">
              <a:clrChange>
                <a:clrFrom>
                  <a:srgbClr val="FFFFFF"/>
                </a:clrFrom>
                <a:clrTo>
                  <a:srgbClr val="FFFFFF">
                    <a:alpha val="0"/>
                  </a:srgbClr>
                </a:clrTo>
              </a:clrChange>
            </a:blip>
            <a:srcRect t="63014" b="4156"/>
            <a:stretch/>
          </p:blipFill>
          <p:spPr>
            <a:xfrm>
              <a:off x="4260826" y="2527079"/>
              <a:ext cx="3408944" cy="532655"/>
            </a:xfrm>
            <a:prstGeom prst="rect">
              <a:avLst/>
            </a:prstGeom>
          </p:spPr>
        </p:pic>
        <p:pic>
          <p:nvPicPr>
            <p:cNvPr id="22" name="Picture 21">
              <a:extLst>
                <a:ext uri="{FF2B5EF4-FFF2-40B4-BE49-F238E27FC236}">
                  <a16:creationId xmlns:a16="http://schemas.microsoft.com/office/drawing/2014/main" id="{42BD8156-F8B8-48EA-8614-0A70F8353865}"/>
                </a:ext>
              </a:extLst>
            </p:cNvPr>
            <p:cNvPicPr>
              <a:picLocks noChangeAspect="1"/>
            </p:cNvPicPr>
            <p:nvPr/>
          </p:nvPicPr>
          <p:blipFill rotWithShape="1">
            <a:blip r:embed="rId11"/>
            <a:srcRect l="1360" t="26219" r="16193" b="53410"/>
            <a:stretch/>
          </p:blipFill>
          <p:spPr>
            <a:xfrm>
              <a:off x="4313214" y="2096467"/>
              <a:ext cx="2810578" cy="330512"/>
            </a:xfrm>
            <a:prstGeom prst="rect">
              <a:avLst/>
            </a:prstGeom>
          </p:spPr>
        </p:pic>
      </p:grpSp>
      <p:sp>
        <p:nvSpPr>
          <p:cNvPr id="30" name="Rectangle 29">
            <a:extLst>
              <a:ext uri="{FF2B5EF4-FFF2-40B4-BE49-F238E27FC236}">
                <a16:creationId xmlns:a16="http://schemas.microsoft.com/office/drawing/2014/main" id="{CA29508D-CE7C-42A3-A183-8E6D83228893}"/>
              </a:ext>
            </a:extLst>
          </p:cNvPr>
          <p:cNvSpPr/>
          <p:nvPr/>
        </p:nvSpPr>
        <p:spPr>
          <a:xfrm>
            <a:off x="8075651" y="251557"/>
            <a:ext cx="1615379" cy="461665"/>
          </a:xfrm>
          <a:prstGeom prst="rect">
            <a:avLst/>
          </a:prstGeom>
        </p:spPr>
        <p:txBody>
          <a:bodyPr wrap="none">
            <a:spAutoFit/>
          </a:bodyPr>
          <a:lstStyle/>
          <a:p>
            <a:r>
              <a:rPr lang="en-US" sz="2400" dirty="0">
                <a:solidFill>
                  <a:schemeClr val="tx1">
                    <a:lumMod val="50000"/>
                    <a:lumOff val="50000"/>
                  </a:schemeClr>
                </a:solidFill>
              </a:rPr>
              <a:t>/</a:t>
            </a:r>
            <a:r>
              <a:rPr lang="en-US" sz="2400" dirty="0" err="1">
                <a:solidFill>
                  <a:schemeClr val="tx1">
                    <a:lumMod val="50000"/>
                    <a:lumOff val="50000"/>
                  </a:schemeClr>
                </a:solidFill>
              </a:rPr>
              <a:t>courthelp</a:t>
            </a:r>
            <a:endParaRPr lang="en-US" sz="2400" dirty="0"/>
          </a:p>
        </p:txBody>
      </p:sp>
      <p:sp>
        <p:nvSpPr>
          <p:cNvPr id="29" name="Slide Number Placeholder 1">
            <a:extLst>
              <a:ext uri="{FF2B5EF4-FFF2-40B4-BE49-F238E27FC236}">
                <a16:creationId xmlns:a16="http://schemas.microsoft.com/office/drawing/2014/main" id="{7C5D9D12-F1A9-4B90-960B-BD71F03F1261}"/>
              </a:ext>
            </a:extLst>
          </p:cNvPr>
          <p:cNvSpPr>
            <a:spLocks noGrp="1"/>
          </p:cNvSpPr>
          <p:nvPr>
            <p:ph type="sldNum" sz="quarter" idx="12"/>
          </p:nvPr>
        </p:nvSpPr>
        <p:spPr>
          <a:xfrm>
            <a:off x="11494061" y="6457553"/>
            <a:ext cx="662110" cy="365125"/>
          </a:xfrm>
        </p:spPr>
        <p:txBody>
          <a:bodyPr/>
          <a:lstStyle/>
          <a:p>
            <a:pPr algn="ctr"/>
            <a:fld id="{E04F1C5D-E716-43E5-89FA-D15EEF2EE82D}" type="slidenum">
              <a:rPr lang="en-US" smtClean="0"/>
              <a:pPr algn="ctr"/>
              <a:t>31</a:t>
            </a:fld>
            <a:endParaRPr lang="en-US" dirty="0"/>
          </a:p>
        </p:txBody>
      </p:sp>
      <p:sp>
        <p:nvSpPr>
          <p:cNvPr id="40" name="Title 6">
            <a:extLst>
              <a:ext uri="{FF2B5EF4-FFF2-40B4-BE49-F238E27FC236}">
                <a16:creationId xmlns:a16="http://schemas.microsoft.com/office/drawing/2014/main" id="{CDF50FFC-74E6-4764-BD3D-ED521178B034}"/>
              </a:ext>
            </a:extLst>
          </p:cNvPr>
          <p:cNvSpPr>
            <a:spLocks noGrp="1"/>
          </p:cNvSpPr>
          <p:nvPr>
            <p:ph type="title"/>
          </p:nvPr>
        </p:nvSpPr>
        <p:spPr>
          <a:xfrm>
            <a:off x="1397000" y="65404"/>
            <a:ext cx="9034038" cy="828675"/>
          </a:xfrm>
        </p:spPr>
        <p:txBody>
          <a:bodyPr/>
          <a:lstStyle/>
          <a:p>
            <a:r>
              <a:rPr lang="en-US" dirty="0"/>
              <a:t>OJI WEBSITE</a:t>
            </a:r>
          </a:p>
        </p:txBody>
      </p:sp>
      <p:pic>
        <p:nvPicPr>
          <p:cNvPr id="41" name="Picture 40">
            <a:extLst>
              <a:ext uri="{FF2B5EF4-FFF2-40B4-BE49-F238E27FC236}">
                <a16:creationId xmlns:a16="http://schemas.microsoft.com/office/drawing/2014/main" id="{E2076D77-F44A-45BA-ACAB-EC1ED3E41B63}"/>
              </a:ext>
            </a:extLst>
          </p:cNvPr>
          <p:cNvPicPr>
            <a:picLocks noChangeAspect="1"/>
          </p:cNvPicPr>
          <p:nvPr/>
        </p:nvPicPr>
        <p:blipFill>
          <a:blip r:embed="rId12"/>
          <a:stretch>
            <a:fillRect/>
          </a:stretch>
        </p:blipFill>
        <p:spPr>
          <a:xfrm>
            <a:off x="120102" y="123798"/>
            <a:ext cx="1170157" cy="689763"/>
          </a:xfrm>
          <a:prstGeom prst="rect">
            <a:avLst/>
          </a:prstGeom>
          <a:effectLst/>
        </p:spPr>
      </p:pic>
      <p:pic>
        <p:nvPicPr>
          <p:cNvPr id="25" name="Graphic 24" descr="Social network">
            <a:extLst>
              <a:ext uri="{FF2B5EF4-FFF2-40B4-BE49-F238E27FC236}">
                <a16:creationId xmlns:a16="http://schemas.microsoft.com/office/drawing/2014/main" id="{85FC45D2-2C09-4F2E-AD2A-474626CD47C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526" y="6468405"/>
            <a:ext cx="365125" cy="365125"/>
          </a:xfrm>
          <a:prstGeom prst="rect">
            <a:avLst/>
          </a:prstGeom>
          <a:effectLst/>
        </p:spPr>
      </p:pic>
      <p:grpSp>
        <p:nvGrpSpPr>
          <p:cNvPr id="26" name="Group 25">
            <a:extLst>
              <a:ext uri="{FF2B5EF4-FFF2-40B4-BE49-F238E27FC236}">
                <a16:creationId xmlns:a16="http://schemas.microsoft.com/office/drawing/2014/main" id="{195919D8-DA30-4B18-9ED5-F09B82A63FA4}"/>
              </a:ext>
            </a:extLst>
          </p:cNvPr>
          <p:cNvGrpSpPr/>
          <p:nvPr/>
        </p:nvGrpSpPr>
        <p:grpSpPr>
          <a:xfrm>
            <a:off x="1101356" y="6468110"/>
            <a:ext cx="251396" cy="365125"/>
            <a:chOff x="7907153" y="3711346"/>
            <a:chExt cx="1092490" cy="1624264"/>
          </a:xfrm>
          <a:solidFill>
            <a:srgbClr val="11489C"/>
          </a:solidFill>
          <a:effectLst/>
        </p:grpSpPr>
        <p:pic>
          <p:nvPicPr>
            <p:cNvPr id="27" name="Graphic 26" descr="Child with balloon">
              <a:extLst>
                <a:ext uri="{FF2B5EF4-FFF2-40B4-BE49-F238E27FC236}">
                  <a16:creationId xmlns:a16="http://schemas.microsoft.com/office/drawing/2014/main" id="{DDF92EC6-853D-4EB9-9C51-41251FE53E0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07153" y="3711346"/>
              <a:ext cx="914400" cy="914400"/>
            </a:xfrm>
            <a:prstGeom prst="rect">
              <a:avLst/>
            </a:prstGeom>
            <a:effectLst/>
          </p:spPr>
        </p:pic>
        <p:pic>
          <p:nvPicPr>
            <p:cNvPr id="28" name="Graphic 27" descr="Scales of justice">
              <a:extLst>
                <a:ext uri="{FF2B5EF4-FFF2-40B4-BE49-F238E27FC236}">
                  <a16:creationId xmlns:a16="http://schemas.microsoft.com/office/drawing/2014/main" id="{43224E43-3EFB-4398-9E62-0DFA0324D79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2294" y="4421210"/>
              <a:ext cx="914400" cy="914400"/>
            </a:xfrm>
            <a:prstGeom prst="rect">
              <a:avLst/>
            </a:prstGeom>
            <a:effectLst/>
          </p:spPr>
        </p:pic>
        <p:pic>
          <p:nvPicPr>
            <p:cNvPr id="33" name="Graphic 32" descr="Gavel">
              <a:extLst>
                <a:ext uri="{FF2B5EF4-FFF2-40B4-BE49-F238E27FC236}">
                  <a16:creationId xmlns:a16="http://schemas.microsoft.com/office/drawing/2014/main" id="{FFBC7F95-DDF9-44BE-8C0B-5C1C144D586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42443" y="4192610"/>
              <a:ext cx="457200" cy="457200"/>
            </a:xfrm>
            <a:prstGeom prst="rect">
              <a:avLst/>
            </a:prstGeom>
            <a:effectLst/>
          </p:spPr>
        </p:pic>
      </p:grpSp>
      <p:pic>
        <p:nvPicPr>
          <p:cNvPr id="34" name="Graphic 33" descr="Court">
            <a:extLst>
              <a:ext uri="{FF2B5EF4-FFF2-40B4-BE49-F238E27FC236}">
                <a16:creationId xmlns:a16="http://schemas.microsoft.com/office/drawing/2014/main" id="{450CC886-D0B5-47B0-AAB9-29D296EC7DB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579" y="6473313"/>
            <a:ext cx="365125" cy="365125"/>
          </a:xfrm>
          <a:prstGeom prst="rect">
            <a:avLst/>
          </a:prstGeom>
          <a:effectLst/>
        </p:spPr>
      </p:pic>
      <p:sp>
        <p:nvSpPr>
          <p:cNvPr id="31" name="Rectangle 30">
            <a:extLst>
              <a:ext uri="{FF2B5EF4-FFF2-40B4-BE49-F238E27FC236}">
                <a16:creationId xmlns:a16="http://schemas.microsoft.com/office/drawing/2014/main" id="{206AC21B-55B4-412B-8FFF-8C85B6A51734}"/>
              </a:ext>
            </a:extLst>
          </p:cNvPr>
          <p:cNvSpPr/>
          <p:nvPr/>
        </p:nvSpPr>
        <p:spPr>
          <a:xfrm>
            <a:off x="131640" y="1778636"/>
            <a:ext cx="11895887" cy="830997"/>
          </a:xfrm>
          <a:prstGeom prst="rect">
            <a:avLst/>
          </a:prstGeom>
          <a:noFill/>
          <a:ln>
            <a:solidFill>
              <a:srgbClr val="FF0000"/>
            </a:solidFill>
          </a:ln>
        </p:spPr>
        <p:txBody>
          <a:bodyPr wrap="square">
            <a:spAutoFit/>
          </a:bodyPr>
          <a:lstStyle/>
          <a:p>
            <a:pPr algn="ctr"/>
            <a:r>
              <a:rPr lang="en-US" sz="1600" b="1" dirty="0">
                <a:solidFill>
                  <a:srgbClr val="262626"/>
                </a:solidFill>
                <a:latin typeface="Arial" panose="020B0604020202020204" pitchFamily="34" charset="0"/>
              </a:rPr>
              <a:t>We are committed to providing you with the most accurate information!</a:t>
            </a:r>
          </a:p>
          <a:p>
            <a:pPr algn="ctr"/>
            <a:r>
              <a:rPr lang="en-US" sz="1600" b="1" dirty="0" err="1">
                <a:solidFill>
                  <a:srgbClr val="262626"/>
                </a:solidFill>
                <a:latin typeface="Arial" panose="020B0604020202020204" pitchFamily="34" charset="0"/>
              </a:rPr>
              <a:t>CourtHelp</a:t>
            </a:r>
            <a:r>
              <a:rPr lang="en-US" sz="1600" b="1" dirty="0">
                <a:solidFill>
                  <a:srgbClr val="262626"/>
                </a:solidFill>
                <a:latin typeface="Arial" panose="020B0604020202020204" pitchFamily="34" charset="0"/>
              </a:rPr>
              <a:t> is being updated to reflect changes in the law, issues related to COVID-19 and other legal developments.</a:t>
            </a:r>
          </a:p>
          <a:p>
            <a:pPr algn="ctr"/>
            <a:r>
              <a:rPr lang="en-US" sz="1600" b="1" dirty="0">
                <a:solidFill>
                  <a:srgbClr val="262626"/>
                </a:solidFill>
                <a:latin typeface="Arial" panose="020B0604020202020204" pitchFamily="34" charset="0"/>
              </a:rPr>
              <a:t>You may contact the Public Access Law Library in your county </a:t>
            </a:r>
            <a:r>
              <a:rPr lang="en-US" sz="1600" b="1" dirty="0" err="1">
                <a:solidFill>
                  <a:srgbClr val="262626"/>
                </a:solidFill>
                <a:latin typeface="Arial" panose="020B0604020202020204" pitchFamily="34" charset="0"/>
              </a:rPr>
              <a:t>ora</a:t>
            </a:r>
            <a:r>
              <a:rPr lang="en-US" sz="1600" b="1" dirty="0">
                <a:solidFill>
                  <a:srgbClr val="262626"/>
                </a:solidFill>
                <a:latin typeface="Arial" panose="020B0604020202020204" pitchFamily="34" charset="0"/>
              </a:rPr>
              <a:t> Court Help Center for further assistance.</a:t>
            </a:r>
            <a:endParaRPr lang="en-US" sz="1600" b="1" u="sng" dirty="0">
              <a:solidFill>
                <a:srgbClr val="000097"/>
              </a:solidFill>
              <a:latin typeface="Arial" panose="020B0604020202020204" pitchFamily="34" charset="0"/>
            </a:endParaRPr>
          </a:p>
        </p:txBody>
      </p:sp>
      <p:pic>
        <p:nvPicPr>
          <p:cNvPr id="7" name="Picture 6">
            <a:extLst>
              <a:ext uri="{FF2B5EF4-FFF2-40B4-BE49-F238E27FC236}">
                <a16:creationId xmlns:a16="http://schemas.microsoft.com/office/drawing/2014/main" id="{FDE5D03F-24E9-4A7E-BF4A-5F3B962F760A}"/>
              </a:ext>
            </a:extLst>
          </p:cNvPr>
          <p:cNvPicPr>
            <a:picLocks noChangeAspect="1"/>
          </p:cNvPicPr>
          <p:nvPr/>
        </p:nvPicPr>
        <p:blipFill>
          <a:blip r:embed="rId23"/>
          <a:stretch>
            <a:fillRect/>
          </a:stretch>
        </p:blipFill>
        <p:spPr>
          <a:xfrm>
            <a:off x="5413452" y="4945748"/>
            <a:ext cx="2771755" cy="1047308"/>
          </a:xfrm>
          <a:prstGeom prst="rect">
            <a:avLst/>
          </a:prstGeom>
        </p:spPr>
      </p:pic>
      <p:sp>
        <p:nvSpPr>
          <p:cNvPr id="35" name="Rectangle 34">
            <a:extLst>
              <a:ext uri="{FF2B5EF4-FFF2-40B4-BE49-F238E27FC236}">
                <a16:creationId xmlns:a16="http://schemas.microsoft.com/office/drawing/2014/main" id="{E4FDC266-CE90-41B5-96FC-C0D3A56B6E95}"/>
              </a:ext>
            </a:extLst>
          </p:cNvPr>
          <p:cNvSpPr/>
          <p:nvPr/>
        </p:nvSpPr>
        <p:spPr>
          <a:xfrm>
            <a:off x="118379" y="2614643"/>
            <a:ext cx="11270767" cy="523220"/>
          </a:xfrm>
          <a:prstGeom prst="rect">
            <a:avLst/>
          </a:prstGeom>
          <a:noFill/>
          <a:ln>
            <a:noFill/>
          </a:ln>
        </p:spPr>
        <p:txBody>
          <a:bodyPr wrap="square">
            <a:spAutoFit/>
          </a:bodyPr>
          <a:lstStyle/>
          <a:p>
            <a:pPr algn="ctr"/>
            <a:r>
              <a:rPr lang="en-US" sz="2800" b="1" dirty="0">
                <a:solidFill>
                  <a:srgbClr val="262626"/>
                </a:solidFill>
                <a:latin typeface="Arial" panose="020B0604020202020204" pitchFamily="34" charset="0"/>
              </a:rPr>
              <a:t>Welcome! </a:t>
            </a:r>
            <a:r>
              <a:rPr lang="en-US" sz="2800" b="1" dirty="0" err="1">
                <a:solidFill>
                  <a:srgbClr val="262626"/>
                </a:solidFill>
                <a:latin typeface="Arial" panose="020B0604020202020204" pitchFamily="34" charset="0"/>
              </a:rPr>
              <a:t>CourtHelp</a:t>
            </a:r>
            <a:r>
              <a:rPr lang="en-US" sz="2800" b="1" dirty="0">
                <a:solidFill>
                  <a:srgbClr val="262626"/>
                </a:solidFill>
                <a:latin typeface="Arial" panose="020B0604020202020204" pitchFamily="34" charset="0"/>
              </a:rPr>
              <a:t> can help you when you don’t have a lawyer</a:t>
            </a:r>
            <a:endParaRPr lang="en-US" sz="2800" b="1" u="sng" dirty="0">
              <a:solidFill>
                <a:srgbClr val="000097"/>
              </a:solidFill>
              <a:latin typeface="Arial" panose="020B0604020202020204" pitchFamily="34" charset="0"/>
            </a:endParaRPr>
          </a:p>
        </p:txBody>
      </p:sp>
    </p:spTree>
    <p:extLst>
      <p:ext uri="{BB962C8B-B14F-4D97-AF65-F5344CB8AC3E}">
        <p14:creationId xmlns:p14="http://schemas.microsoft.com/office/powerpoint/2010/main" val="366382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1500" fill="hold"/>
                                        <p:tgtEl>
                                          <p:spTgt spid="5"/>
                                        </p:tgtEl>
                                        <p:attrNameLst>
                                          <p:attrName>r</p:attrName>
                                        </p:attrNameLst>
                                      </p:cBhvr>
                                    </p:animRot>
                                  </p:childTnLst>
                                </p:cTn>
                              </p:par>
                              <p:par>
                                <p:cTn id="9" presetID="10" presetClass="entr" presetSubtype="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1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par>
                          <p:cTn id="33" fill="hold">
                            <p:stCondLst>
                              <p:cond delay="1500"/>
                            </p:stCondLst>
                            <p:childTnLst>
                              <p:par>
                                <p:cTn id="34" presetID="1" presetClass="exit" presetSubtype="0" fill="hold" nodeType="after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AA85D6C-04CB-4076-B1AD-D7909B3A500F}"/>
              </a:ext>
            </a:extLst>
          </p:cNvPr>
          <p:cNvGrpSpPr/>
          <p:nvPr/>
        </p:nvGrpSpPr>
        <p:grpSpPr>
          <a:xfrm>
            <a:off x="7476832" y="3117536"/>
            <a:ext cx="4062216" cy="3108639"/>
            <a:chOff x="614347" y="1040305"/>
            <a:chExt cx="6604252" cy="4809277"/>
          </a:xfrm>
        </p:grpSpPr>
        <p:sp>
          <p:nvSpPr>
            <p:cNvPr id="31" name="Trapezoid 30">
              <a:extLst>
                <a:ext uri="{FF2B5EF4-FFF2-40B4-BE49-F238E27FC236}">
                  <a16:creationId xmlns:a16="http://schemas.microsoft.com/office/drawing/2014/main" id="{FF642C9C-344F-4EA9-9846-588C24D21149}"/>
                </a:ext>
              </a:extLst>
            </p:cNvPr>
            <p:cNvSpPr/>
            <p:nvPr/>
          </p:nvSpPr>
          <p:spPr>
            <a:xfrm>
              <a:off x="2521179" y="5484457"/>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95FA5E1-DB20-4011-8DF9-86E52D512377}"/>
                </a:ext>
              </a:extLst>
            </p:cNvPr>
            <p:cNvGrpSpPr/>
            <p:nvPr/>
          </p:nvGrpSpPr>
          <p:grpSpPr>
            <a:xfrm>
              <a:off x="614347" y="1040305"/>
              <a:ext cx="6604252" cy="4624884"/>
              <a:chOff x="10513061" y="1708422"/>
              <a:chExt cx="4528820" cy="3451924"/>
            </a:xfrm>
          </p:grpSpPr>
          <p:sp>
            <p:nvSpPr>
              <p:cNvPr id="39" name="Rectangle 38">
                <a:extLst>
                  <a:ext uri="{FF2B5EF4-FFF2-40B4-BE49-F238E27FC236}">
                    <a16:creationId xmlns:a16="http://schemas.microsoft.com/office/drawing/2014/main" id="{9A5508AF-F73E-446C-8993-AD8147213674}"/>
                  </a:ext>
                </a:extLst>
              </p:cNvPr>
              <p:cNvSpPr/>
              <p:nvPr/>
            </p:nvSpPr>
            <p:spPr>
              <a:xfrm>
                <a:off x="12500202" y="4903896"/>
                <a:ext cx="504055" cy="256450"/>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64EAB43F-259E-4F3B-96C2-86D454A63F16}"/>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5E384E3C-7DE6-4774-92B6-2374AB730AD5}"/>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Graphic 31" descr="Social network">
            <a:extLst>
              <a:ext uri="{FF2B5EF4-FFF2-40B4-BE49-F238E27FC236}">
                <a16:creationId xmlns:a16="http://schemas.microsoft.com/office/drawing/2014/main" id="{501B2824-E82A-41BC-9BBE-6AA6DF1E3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6280" y="624560"/>
            <a:ext cx="365125" cy="365125"/>
          </a:xfrm>
          <a:prstGeom prst="rect">
            <a:avLst/>
          </a:prstGeom>
          <a:effectLst/>
        </p:spPr>
      </p:pic>
      <p:grpSp>
        <p:nvGrpSpPr>
          <p:cNvPr id="26" name="Group 25">
            <a:extLst>
              <a:ext uri="{FF2B5EF4-FFF2-40B4-BE49-F238E27FC236}">
                <a16:creationId xmlns:a16="http://schemas.microsoft.com/office/drawing/2014/main" id="{4F6EA36E-AEC7-4650-B116-13B2FF5FDBD8}"/>
              </a:ext>
            </a:extLst>
          </p:cNvPr>
          <p:cNvGrpSpPr/>
          <p:nvPr/>
        </p:nvGrpSpPr>
        <p:grpSpPr>
          <a:xfrm>
            <a:off x="11803145" y="1088220"/>
            <a:ext cx="251396" cy="365125"/>
            <a:chOff x="7907153" y="3711346"/>
            <a:chExt cx="1092490" cy="1624264"/>
          </a:xfrm>
          <a:solidFill>
            <a:srgbClr val="11489C"/>
          </a:solidFill>
          <a:effectLst/>
        </p:grpSpPr>
        <p:pic>
          <p:nvPicPr>
            <p:cNvPr id="27" name="Graphic 26" descr="Child with balloon">
              <a:extLst>
                <a:ext uri="{FF2B5EF4-FFF2-40B4-BE49-F238E27FC236}">
                  <a16:creationId xmlns:a16="http://schemas.microsoft.com/office/drawing/2014/main" id="{7E1DB0D6-563C-49D0-ACCD-4C70C2F773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8" name="Graphic 27" descr="Scales of justice">
              <a:extLst>
                <a:ext uri="{FF2B5EF4-FFF2-40B4-BE49-F238E27FC236}">
                  <a16:creationId xmlns:a16="http://schemas.microsoft.com/office/drawing/2014/main" id="{C86E6E60-A097-4DBB-B85D-26CACA543A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9" name="Graphic 28" descr="Gavel">
              <a:extLst>
                <a:ext uri="{FF2B5EF4-FFF2-40B4-BE49-F238E27FC236}">
                  <a16:creationId xmlns:a16="http://schemas.microsoft.com/office/drawing/2014/main" id="{85250F8A-28B0-4601-9E7B-55E10397FF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sp>
        <p:nvSpPr>
          <p:cNvPr id="23" name="Rectangle: Rounded Corners 22">
            <a:extLst>
              <a:ext uri="{FF2B5EF4-FFF2-40B4-BE49-F238E27FC236}">
                <a16:creationId xmlns:a16="http://schemas.microsoft.com/office/drawing/2014/main" id="{9541151F-C5E0-4740-84CD-993958E16A12}"/>
              </a:ext>
            </a:extLst>
          </p:cNvPr>
          <p:cNvSpPr/>
          <p:nvPr/>
        </p:nvSpPr>
        <p:spPr>
          <a:xfrm>
            <a:off x="1546770" y="121308"/>
            <a:ext cx="9941478" cy="649188"/>
          </a:xfrm>
          <a:prstGeom prst="roundRect">
            <a:avLst>
              <a:gd name="adj" fmla="val 50000"/>
            </a:avLst>
          </a:prstGeom>
          <a:solidFill>
            <a:schemeClr val="bg1"/>
          </a:solidFill>
          <a:ln w="28575">
            <a:solidFill>
              <a:schemeClr val="bg1">
                <a:lumMod val="75000"/>
              </a:schemeClr>
            </a:solidFill>
          </a:ln>
        </p:spPr>
        <p:txBody>
          <a:bodyPr wrap="square" anchor="ctr">
            <a:spAutoFit/>
          </a:bodyPr>
          <a:lstStyle/>
          <a:p>
            <a:r>
              <a:rPr lang="en-US" sz="1600" dirty="0">
                <a:solidFill>
                  <a:schemeClr val="bg1">
                    <a:lumMod val="50000"/>
                  </a:schemeClr>
                </a:solidFill>
              </a:rPr>
              <a:t>🔒 </a:t>
            </a:r>
            <a:r>
              <a:rPr lang="en-US" sz="2400" b="1" dirty="0">
                <a:solidFill>
                  <a:schemeClr val="bg1">
                    <a:lumMod val="75000"/>
                  </a:schemeClr>
                </a:solidFill>
                <a:latin typeface="Calibri" panose="020F0502020204030204" pitchFamily="34" charset="0"/>
                <a:cs typeface="Calibri" panose="020F0502020204030204" pitchFamily="34" charset="0"/>
              </a:rPr>
              <a:t>│ </a:t>
            </a:r>
            <a:r>
              <a:rPr lang="en-US" sz="2400" dirty="0"/>
              <a:t>www.nycourts.gov</a:t>
            </a:r>
            <a:endParaRPr lang="en-US" sz="2400" dirty="0">
              <a:solidFill>
                <a:srgbClr val="FFC000"/>
              </a:solidFill>
            </a:endParaRPr>
          </a:p>
        </p:txBody>
      </p:sp>
      <p:pic>
        <p:nvPicPr>
          <p:cNvPr id="13" name="Picture 12">
            <a:extLst>
              <a:ext uri="{FF2B5EF4-FFF2-40B4-BE49-F238E27FC236}">
                <a16:creationId xmlns:a16="http://schemas.microsoft.com/office/drawing/2014/main" id="{BF550CB5-C210-4B73-92E8-A6BE5DC8CF77}"/>
              </a:ext>
            </a:extLst>
          </p:cNvPr>
          <p:cNvPicPr>
            <a:picLocks noChangeAspect="1"/>
          </p:cNvPicPr>
          <p:nvPr/>
        </p:nvPicPr>
        <p:blipFill>
          <a:blip r:embed="rId11"/>
          <a:stretch>
            <a:fillRect/>
          </a:stretch>
        </p:blipFill>
        <p:spPr>
          <a:xfrm>
            <a:off x="7810143" y="3329686"/>
            <a:ext cx="3486111" cy="2426228"/>
          </a:xfrm>
          <a:prstGeom prst="rect">
            <a:avLst/>
          </a:prstGeom>
        </p:spPr>
      </p:pic>
      <p:pic>
        <p:nvPicPr>
          <p:cNvPr id="12" name="Picture 11">
            <a:extLst>
              <a:ext uri="{FF2B5EF4-FFF2-40B4-BE49-F238E27FC236}">
                <a16:creationId xmlns:a16="http://schemas.microsoft.com/office/drawing/2014/main" id="{435A5E34-EE02-4524-8B5A-14F95FF1D0FF}"/>
              </a:ext>
            </a:extLst>
          </p:cNvPr>
          <p:cNvPicPr>
            <a:picLocks noChangeAspect="1"/>
          </p:cNvPicPr>
          <p:nvPr/>
        </p:nvPicPr>
        <p:blipFill rotWithShape="1">
          <a:blip r:embed="rId12"/>
          <a:srcRect l="23682" t="29303" r="25475" b="44395"/>
          <a:stretch/>
        </p:blipFill>
        <p:spPr>
          <a:xfrm>
            <a:off x="7810143" y="3351909"/>
            <a:ext cx="3465678" cy="2390511"/>
          </a:xfrm>
          <a:prstGeom prst="rect">
            <a:avLst/>
          </a:prstGeom>
          <a:effectLst/>
        </p:spPr>
      </p:pic>
      <p:sp>
        <p:nvSpPr>
          <p:cNvPr id="3" name="TextBox 2">
            <a:extLst>
              <a:ext uri="{FF2B5EF4-FFF2-40B4-BE49-F238E27FC236}">
                <a16:creationId xmlns:a16="http://schemas.microsoft.com/office/drawing/2014/main" id="{DBE5E48C-0658-41A5-B88C-B324E292AFF6}"/>
              </a:ext>
            </a:extLst>
          </p:cNvPr>
          <p:cNvSpPr txBox="1"/>
          <p:nvPr/>
        </p:nvSpPr>
        <p:spPr>
          <a:xfrm>
            <a:off x="-104293" y="427745"/>
            <a:ext cx="1542994" cy="4524315"/>
          </a:xfrm>
          <a:prstGeom prst="rect">
            <a:avLst/>
          </a:prstGeom>
          <a:noFill/>
        </p:spPr>
        <p:txBody>
          <a:bodyPr wrap="square" rtlCol="0" anchor="ctr">
            <a:spAutoFit/>
          </a:bodyPr>
          <a:lstStyle/>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D</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I</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Y</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p:txBody>
      </p:sp>
      <p:pic>
        <p:nvPicPr>
          <p:cNvPr id="25" name="Picture 24">
            <a:extLst>
              <a:ext uri="{FF2B5EF4-FFF2-40B4-BE49-F238E27FC236}">
                <a16:creationId xmlns:a16="http://schemas.microsoft.com/office/drawing/2014/main" id="{E57FA5CE-837E-46FB-B220-33FF28D5A197}"/>
              </a:ext>
            </a:extLst>
          </p:cNvPr>
          <p:cNvPicPr>
            <a:picLocks noChangeAspect="1"/>
          </p:cNvPicPr>
          <p:nvPr/>
        </p:nvPicPr>
        <p:blipFill rotWithShape="1">
          <a:blip r:embed="rId13">
            <a:clrChange>
              <a:clrFrom>
                <a:srgbClr val="FFFFFF"/>
              </a:clrFrom>
              <a:clrTo>
                <a:srgbClr val="FFFFFF">
                  <a:alpha val="0"/>
                </a:srgbClr>
              </a:clrTo>
            </a:clrChange>
          </a:blip>
          <a:srcRect l="1429" t="890" r="3552" b="2160"/>
          <a:stretch/>
        </p:blipFill>
        <p:spPr>
          <a:xfrm>
            <a:off x="10825641" y="215069"/>
            <a:ext cx="509587" cy="502444"/>
          </a:xfrm>
          <a:prstGeom prst="rect">
            <a:avLst/>
          </a:prstGeom>
        </p:spPr>
      </p:pic>
      <p:pic>
        <p:nvPicPr>
          <p:cNvPr id="5" name="Picture 4">
            <a:extLst>
              <a:ext uri="{FF2B5EF4-FFF2-40B4-BE49-F238E27FC236}">
                <a16:creationId xmlns:a16="http://schemas.microsoft.com/office/drawing/2014/main" id="{1227EC18-970D-4638-A0C5-7E28B60ADC97}"/>
              </a:ext>
            </a:extLst>
          </p:cNvPr>
          <p:cNvPicPr>
            <a:picLocks noChangeAspect="1"/>
          </p:cNvPicPr>
          <p:nvPr/>
        </p:nvPicPr>
        <p:blipFill rotWithShape="1">
          <a:blip r:embed="rId14"/>
          <a:srcRect b="19671"/>
          <a:stretch/>
        </p:blipFill>
        <p:spPr>
          <a:xfrm>
            <a:off x="7789710" y="3328349"/>
            <a:ext cx="3475190" cy="2414071"/>
          </a:xfrm>
          <a:prstGeom prst="rect">
            <a:avLst/>
          </a:prstGeom>
        </p:spPr>
      </p:pic>
      <p:pic>
        <p:nvPicPr>
          <p:cNvPr id="6" name="Picture 5">
            <a:extLst>
              <a:ext uri="{FF2B5EF4-FFF2-40B4-BE49-F238E27FC236}">
                <a16:creationId xmlns:a16="http://schemas.microsoft.com/office/drawing/2014/main" id="{B213210D-2070-422B-9023-1D24F5F3C5EB}"/>
              </a:ext>
            </a:extLst>
          </p:cNvPr>
          <p:cNvPicPr>
            <a:picLocks noChangeAspect="1"/>
          </p:cNvPicPr>
          <p:nvPr/>
        </p:nvPicPr>
        <p:blipFill>
          <a:blip r:embed="rId15"/>
          <a:stretch>
            <a:fillRect/>
          </a:stretch>
        </p:blipFill>
        <p:spPr>
          <a:xfrm>
            <a:off x="7789710" y="3563299"/>
            <a:ext cx="3486110" cy="1951844"/>
          </a:xfrm>
          <a:prstGeom prst="rect">
            <a:avLst/>
          </a:prstGeom>
          <a:ln w="50800">
            <a:solidFill>
              <a:schemeClr val="bg1"/>
            </a:solidFill>
          </a:ln>
        </p:spPr>
      </p:pic>
      <p:sp>
        <p:nvSpPr>
          <p:cNvPr id="34" name="Rectangle 33">
            <a:extLst>
              <a:ext uri="{FF2B5EF4-FFF2-40B4-BE49-F238E27FC236}">
                <a16:creationId xmlns:a16="http://schemas.microsoft.com/office/drawing/2014/main" id="{4191CC5A-BD6C-4EF3-B138-5351024128DC}"/>
              </a:ext>
            </a:extLst>
          </p:cNvPr>
          <p:cNvSpPr/>
          <p:nvPr/>
        </p:nvSpPr>
        <p:spPr>
          <a:xfrm>
            <a:off x="4606737" y="235459"/>
            <a:ext cx="1615379" cy="461665"/>
          </a:xfrm>
          <a:prstGeom prst="rect">
            <a:avLst/>
          </a:prstGeom>
        </p:spPr>
        <p:txBody>
          <a:bodyPr wrap="none">
            <a:spAutoFit/>
          </a:bodyPr>
          <a:lstStyle/>
          <a:p>
            <a:r>
              <a:rPr lang="en-US" sz="2400" dirty="0">
                <a:solidFill>
                  <a:schemeClr val="tx1">
                    <a:lumMod val="50000"/>
                    <a:lumOff val="50000"/>
                  </a:schemeClr>
                </a:solidFill>
              </a:rPr>
              <a:t>/</a:t>
            </a:r>
            <a:r>
              <a:rPr lang="en-US" sz="2400" dirty="0" err="1">
                <a:solidFill>
                  <a:schemeClr val="tx1">
                    <a:lumMod val="50000"/>
                    <a:lumOff val="50000"/>
                  </a:schemeClr>
                </a:solidFill>
              </a:rPr>
              <a:t>courthelp</a:t>
            </a:r>
            <a:endParaRPr lang="en-US" sz="2400" dirty="0"/>
          </a:p>
        </p:txBody>
      </p:sp>
      <p:sp>
        <p:nvSpPr>
          <p:cNvPr id="35" name="Rectangle 34">
            <a:extLst>
              <a:ext uri="{FF2B5EF4-FFF2-40B4-BE49-F238E27FC236}">
                <a16:creationId xmlns:a16="http://schemas.microsoft.com/office/drawing/2014/main" id="{99F4758D-3369-49BE-B70C-17331C38F71E}"/>
              </a:ext>
            </a:extLst>
          </p:cNvPr>
          <p:cNvSpPr/>
          <p:nvPr/>
        </p:nvSpPr>
        <p:spPr>
          <a:xfrm>
            <a:off x="6031801" y="215069"/>
            <a:ext cx="772969" cy="461665"/>
          </a:xfrm>
          <a:prstGeom prst="rect">
            <a:avLst/>
          </a:prstGeom>
        </p:spPr>
        <p:txBody>
          <a:bodyPr wrap="none">
            <a:spAutoFit/>
          </a:bodyPr>
          <a:lstStyle/>
          <a:p>
            <a:r>
              <a:rPr lang="en-US" sz="2400" dirty="0">
                <a:solidFill>
                  <a:schemeClr val="tx1">
                    <a:lumMod val="50000"/>
                    <a:lumOff val="50000"/>
                  </a:schemeClr>
                </a:solidFill>
              </a:rPr>
              <a:t>/DIY</a:t>
            </a:r>
            <a:endParaRPr lang="en-US" sz="2400" dirty="0"/>
          </a:p>
        </p:txBody>
      </p:sp>
      <p:sp>
        <p:nvSpPr>
          <p:cNvPr id="36" name="TextBox 35">
            <a:extLst>
              <a:ext uri="{FF2B5EF4-FFF2-40B4-BE49-F238E27FC236}">
                <a16:creationId xmlns:a16="http://schemas.microsoft.com/office/drawing/2014/main" id="{0D42FFC4-4D4C-4BCE-804A-2EB30215961D}"/>
              </a:ext>
            </a:extLst>
          </p:cNvPr>
          <p:cNvSpPr txBox="1"/>
          <p:nvPr/>
        </p:nvSpPr>
        <p:spPr>
          <a:xfrm>
            <a:off x="1474201" y="2113388"/>
            <a:ext cx="5642924" cy="4290536"/>
          </a:xfrm>
          <a:prstGeom prst="roundRect">
            <a:avLst>
              <a:gd name="adj" fmla="val 6638"/>
            </a:avLst>
          </a:prstGeom>
          <a:solidFill>
            <a:srgbClr val="004D70"/>
          </a:solidFill>
        </p:spPr>
        <p:txBody>
          <a:bodyPr wrap="square" rtlCol="0">
            <a:spAutoFit/>
          </a:bodyPr>
          <a:lstStyle/>
          <a:p>
            <a:pPr marL="228600" indent="-228600">
              <a:buFont typeface="Arial" panose="020B0604020202020204" pitchFamily="34" charset="0"/>
              <a:buChar char="•"/>
            </a:pPr>
            <a:endParaRPr lang="en-US" sz="3600" b="1" cap="small" dirty="0">
              <a:solidFill>
                <a:schemeClr val="bg1"/>
              </a:solidFill>
              <a:latin typeface="Century Gothic" panose="020B0502020202020204" pitchFamily="34" charset="0"/>
            </a:endParaRPr>
          </a:p>
          <a:p>
            <a:pPr marL="228600" indent="-228600">
              <a:buFont typeface="Arial" panose="020B0604020202020204" pitchFamily="34" charset="0"/>
              <a:buChar char="•"/>
            </a:pPr>
            <a:r>
              <a:rPr lang="en-US" sz="3600" b="1" cap="small" dirty="0">
                <a:solidFill>
                  <a:schemeClr val="bg1"/>
                </a:solidFill>
                <a:latin typeface="Century Gothic" panose="020B0502020202020204" pitchFamily="34" charset="0"/>
              </a:rPr>
              <a:t>Family Court</a:t>
            </a:r>
          </a:p>
          <a:p>
            <a:pPr marL="228600" indent="-228600">
              <a:buFont typeface="Arial" panose="020B0604020202020204" pitchFamily="34" charset="0"/>
              <a:buChar char="•"/>
            </a:pPr>
            <a:endParaRPr lang="en-US" sz="1000" b="1" cap="small" dirty="0">
              <a:solidFill>
                <a:schemeClr val="bg1"/>
              </a:solidFill>
              <a:latin typeface="Century Gothic" panose="020B0502020202020204" pitchFamily="34" charset="0"/>
            </a:endParaRPr>
          </a:p>
          <a:p>
            <a:pPr marL="228600" indent="-228600">
              <a:buFont typeface="Arial" panose="020B0604020202020204" pitchFamily="34" charset="0"/>
              <a:buChar char="•"/>
            </a:pPr>
            <a:r>
              <a:rPr lang="en-US" sz="3600" b="1" cap="small" dirty="0">
                <a:solidFill>
                  <a:schemeClr val="bg1"/>
                </a:solidFill>
                <a:latin typeface="Century Gothic" panose="020B0502020202020204" pitchFamily="34" charset="0"/>
              </a:rPr>
              <a:t>Housing/District, City Town &amp; Village Courts</a:t>
            </a:r>
          </a:p>
          <a:p>
            <a:pPr marL="228600" indent="-228600">
              <a:buFont typeface="Arial" panose="020B0604020202020204" pitchFamily="34" charset="0"/>
              <a:buChar char="•"/>
            </a:pPr>
            <a:endParaRPr lang="en-US" sz="1000" b="1" cap="small" dirty="0">
              <a:solidFill>
                <a:schemeClr val="bg1"/>
              </a:solidFill>
              <a:latin typeface="Century Gothic" panose="020B0502020202020204" pitchFamily="34" charset="0"/>
            </a:endParaRPr>
          </a:p>
          <a:p>
            <a:pPr marL="228600" indent="-228600">
              <a:buFont typeface="Arial" panose="020B0604020202020204" pitchFamily="34" charset="0"/>
              <a:buChar char="•"/>
            </a:pPr>
            <a:r>
              <a:rPr lang="en-US" sz="3600" b="1" cap="small" dirty="0">
                <a:solidFill>
                  <a:schemeClr val="bg1"/>
                </a:solidFill>
                <a:latin typeface="Century Gothic" panose="020B0502020202020204" pitchFamily="34" charset="0"/>
              </a:rPr>
              <a:t>Supreme Court</a:t>
            </a:r>
          </a:p>
          <a:p>
            <a:pPr marL="228600" indent="-228600">
              <a:buFont typeface="Arial" panose="020B0604020202020204" pitchFamily="34" charset="0"/>
              <a:buChar char="•"/>
            </a:pPr>
            <a:endParaRPr lang="en-US" sz="1000" b="1" cap="small" dirty="0">
              <a:solidFill>
                <a:schemeClr val="bg1"/>
              </a:solidFill>
              <a:latin typeface="Century Gothic" panose="020B0502020202020204" pitchFamily="34" charset="0"/>
            </a:endParaRPr>
          </a:p>
          <a:p>
            <a:pPr marL="228600" indent="-228600">
              <a:buFont typeface="Arial" panose="020B0604020202020204" pitchFamily="34" charset="0"/>
              <a:buChar char="•"/>
            </a:pPr>
            <a:r>
              <a:rPr lang="en-US" sz="3600" b="1" cap="small" dirty="0">
                <a:solidFill>
                  <a:schemeClr val="bg1"/>
                </a:solidFill>
                <a:latin typeface="Century Gothic" panose="020B0502020202020204" pitchFamily="34" charset="0"/>
              </a:rPr>
              <a:t>Surrogates Court</a:t>
            </a:r>
            <a:endParaRPr lang="en-US" sz="3600" b="1" u="sng" cap="small"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9BD3636B-BD22-47D8-A713-BDD1A501449B}"/>
              </a:ext>
            </a:extLst>
          </p:cNvPr>
          <p:cNvSpPr txBox="1"/>
          <p:nvPr/>
        </p:nvSpPr>
        <p:spPr>
          <a:xfrm>
            <a:off x="1474201" y="1090922"/>
            <a:ext cx="10014048" cy="1545729"/>
          </a:xfrm>
          <a:prstGeom prst="roundRect">
            <a:avLst>
              <a:gd name="adj" fmla="val 18452"/>
            </a:avLst>
          </a:prstGeom>
          <a:solidFill>
            <a:srgbClr val="0072A7"/>
          </a:solidFill>
        </p:spPr>
        <p:txBody>
          <a:bodyPr wrap="square" rtlCol="0">
            <a:spAutoFit/>
          </a:bodyPr>
          <a:lstStyle/>
          <a:p>
            <a:r>
              <a:rPr lang="en-US" sz="2800" b="1" dirty="0">
                <a:solidFill>
                  <a:schemeClr val="bg1"/>
                </a:solidFill>
                <a:latin typeface="Century Gothic" panose="020B0502020202020204" pitchFamily="34" charset="0"/>
              </a:rPr>
              <a:t>DIY (Do-It-Yourself) Program Forms </a:t>
            </a:r>
            <a:r>
              <a:rPr lang="en-US" sz="2800" dirty="0">
                <a:solidFill>
                  <a:schemeClr val="bg1"/>
                </a:solidFill>
                <a:latin typeface="Century Gothic" panose="020B0502020202020204" pitchFamily="34" charset="0"/>
              </a:rPr>
              <a:t>guide users through the process of making the papers they need to file in court and provide step-by-step instructions:</a:t>
            </a:r>
            <a:endParaRPr lang="en-US" sz="2800" b="1" u="sng" cap="small" dirty="0">
              <a:solidFill>
                <a:schemeClr val="bg1"/>
              </a:solidFill>
              <a:latin typeface="Century Gothic" panose="020B0502020202020204" pitchFamily="34" charset="0"/>
            </a:endParaRPr>
          </a:p>
        </p:txBody>
      </p:sp>
      <p:sp>
        <p:nvSpPr>
          <p:cNvPr id="24" name="Slide Number Placeholder 1">
            <a:extLst>
              <a:ext uri="{FF2B5EF4-FFF2-40B4-BE49-F238E27FC236}">
                <a16:creationId xmlns:a16="http://schemas.microsoft.com/office/drawing/2014/main" id="{87CF11B9-AC75-482F-B9AA-9C3890AE15DC}"/>
              </a:ext>
            </a:extLst>
          </p:cNvPr>
          <p:cNvSpPr>
            <a:spLocks noGrp="1"/>
          </p:cNvSpPr>
          <p:nvPr>
            <p:ph type="sldNum" sz="quarter" idx="12"/>
          </p:nvPr>
        </p:nvSpPr>
        <p:spPr>
          <a:xfrm>
            <a:off x="11663338" y="6366510"/>
            <a:ext cx="477862" cy="365125"/>
          </a:xfrm>
          <a:prstGeom prst="rect">
            <a:avLst/>
          </a:prstGeom>
        </p:spPr>
        <p:txBody>
          <a:bodyPr/>
          <a:lstStyle/>
          <a:p>
            <a:pPr algn="ctr"/>
            <a:fld id="{E04F1C5D-E716-43E5-89FA-D15EEF2EE82D}" type="slidenum">
              <a:rPr lang="en-US" smtClean="0"/>
              <a:pPr algn="ctr"/>
              <a:t>32</a:t>
            </a:fld>
            <a:endParaRPr lang="en-US" dirty="0"/>
          </a:p>
        </p:txBody>
      </p:sp>
      <p:pic>
        <p:nvPicPr>
          <p:cNvPr id="33" name="Graphic 32" descr="Court">
            <a:extLst>
              <a:ext uri="{FF2B5EF4-FFF2-40B4-BE49-F238E27FC236}">
                <a16:creationId xmlns:a16="http://schemas.microsoft.com/office/drawing/2014/main" id="{2D8A2CCF-AFD9-4F5A-A4B8-0DEAC26D282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7975" y="100042"/>
            <a:ext cx="365125" cy="365125"/>
          </a:xfrm>
          <a:prstGeom prst="rect">
            <a:avLst/>
          </a:prstGeom>
          <a:effectLst/>
        </p:spPr>
      </p:pic>
    </p:spTree>
    <p:extLst>
      <p:ext uri="{BB962C8B-B14F-4D97-AF65-F5344CB8AC3E}">
        <p14:creationId xmlns:p14="http://schemas.microsoft.com/office/powerpoint/2010/main" val="2002907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1500" fill="hold"/>
                                        <p:tgtEl>
                                          <p:spTgt spid="25"/>
                                        </p:tgtEl>
                                        <p:attrNameLst>
                                          <p:attrName>r</p:attrName>
                                        </p:attrNameLst>
                                      </p:cBhvr>
                                    </p:animRot>
                                  </p:childTnLst>
                                </p:cTn>
                              </p:par>
                              <p:par>
                                <p:cTn id="9" presetID="10" presetClass="entr" presetSubtype="0" fill="hold" nodeType="withEffect">
                                  <p:stCondLst>
                                    <p:cond delay="7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childTnLst>
                                </p:cTn>
                              </p:par>
                              <p:par>
                                <p:cTn id="12" presetID="10" presetClass="entr" presetSubtype="0" fill="hold" nodeType="withEffect">
                                  <p:stCondLst>
                                    <p:cond delay="75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childTnLst>
                                </p:cTn>
                              </p:par>
                              <p:par>
                                <p:cTn id="15" presetID="10" presetClass="entr" presetSubtype="0" fill="hold" nodeType="with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childTnLst>
                                </p:cTn>
                              </p:par>
                              <p:par>
                                <p:cTn id="18" presetID="10" presetClass="exit" presetSubtype="0" fill="hold" nodeType="withEffect">
                                  <p:stCondLst>
                                    <p:cond delay="750"/>
                                  </p:stCondLst>
                                  <p:childTnLst>
                                    <p:animEffect transition="out" filter="fade">
                                      <p:cBhvr>
                                        <p:cTn id="19" dur="750"/>
                                        <p:tgtEl>
                                          <p:spTgt spid="6"/>
                                        </p:tgtEl>
                                      </p:cBhvr>
                                    </p:animEffect>
                                    <p:set>
                                      <p:cBhvr>
                                        <p:cTn id="20" dur="1" fill="hold">
                                          <p:stCondLst>
                                            <p:cond delay="749"/>
                                          </p:stCondLst>
                                        </p:cTn>
                                        <p:tgtEl>
                                          <p:spTgt spid="6"/>
                                        </p:tgtEl>
                                        <p:attrNameLst>
                                          <p:attrName>style.visibility</p:attrName>
                                        </p:attrNameLst>
                                      </p:cBhvr>
                                      <p:to>
                                        <p:strVal val="hidden"/>
                                      </p:to>
                                    </p:set>
                                  </p:childTnLst>
                                </p:cTn>
                              </p:par>
                            </p:childTnLst>
                          </p:cTn>
                        </p:par>
                        <p:par>
                          <p:cTn id="21" fill="hold">
                            <p:stCondLst>
                              <p:cond delay="1500"/>
                            </p:stCondLst>
                            <p:childTnLst>
                              <p:par>
                                <p:cTn id="22" presetID="1" presetClass="exit" presetSubtype="0" fill="hold" nodeType="afterEffect">
                                  <p:stCondLst>
                                    <p:cond delay="0"/>
                                  </p:stCondLst>
                                  <p:childTnLst>
                                    <p:set>
                                      <p:cBhvr>
                                        <p:cTn id="23" dur="1" fill="hold">
                                          <p:stCondLst>
                                            <p:cond delay="0"/>
                                          </p:stCondLst>
                                        </p:cTn>
                                        <p:tgtEl>
                                          <p:spTgt spid="25"/>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par>
                          <p:cTn id="26" fill="hold">
                            <p:stCondLst>
                              <p:cond delay="1500"/>
                            </p:stCondLst>
                            <p:childTnLst>
                              <p:par>
                                <p:cTn id="27" presetID="47" presetClass="entr" presetSubtype="0" fill="hold" grpId="0" nodeType="afterEffect">
                                  <p:stCondLst>
                                    <p:cond delay="20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anim calcmode="lin" valueType="num">
                                      <p:cBhvr>
                                        <p:cTn id="30" dur="500" fill="hold"/>
                                        <p:tgtEl>
                                          <p:spTgt spid="36"/>
                                        </p:tgtEl>
                                        <p:attrNameLst>
                                          <p:attrName>ppt_x</p:attrName>
                                        </p:attrNameLst>
                                      </p:cBhvr>
                                      <p:tavLst>
                                        <p:tav tm="0">
                                          <p:val>
                                            <p:strVal val="#ppt_x"/>
                                          </p:val>
                                        </p:tav>
                                        <p:tav tm="100000">
                                          <p:val>
                                            <p:strVal val="#ppt_x"/>
                                          </p:val>
                                        </p:tav>
                                      </p:tavLst>
                                    </p:anim>
                                    <p:anim calcmode="lin" valueType="num">
                                      <p:cBhvr>
                                        <p:cTn id="3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36D828F-ECEA-4D97-8334-1536652666CB}"/>
              </a:ext>
            </a:extLst>
          </p:cNvPr>
          <p:cNvGrpSpPr/>
          <p:nvPr/>
        </p:nvGrpSpPr>
        <p:grpSpPr>
          <a:xfrm>
            <a:off x="1600200" y="834220"/>
            <a:ext cx="9820276" cy="5854171"/>
            <a:chOff x="614347" y="1040305"/>
            <a:chExt cx="6604252" cy="4809277"/>
          </a:xfrm>
        </p:grpSpPr>
        <p:sp>
          <p:nvSpPr>
            <p:cNvPr id="37" name="Trapezoid 36">
              <a:extLst>
                <a:ext uri="{FF2B5EF4-FFF2-40B4-BE49-F238E27FC236}">
                  <a16:creationId xmlns:a16="http://schemas.microsoft.com/office/drawing/2014/main" id="{7FDAABD6-2DB9-4B5E-BAFE-0F977E8BA76C}"/>
                </a:ext>
              </a:extLst>
            </p:cNvPr>
            <p:cNvSpPr/>
            <p:nvPr/>
          </p:nvSpPr>
          <p:spPr>
            <a:xfrm>
              <a:off x="2521179" y="5484457"/>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EDCF52F4-984E-42AE-A610-315AF2D54CFA}"/>
                </a:ext>
              </a:extLst>
            </p:cNvPr>
            <p:cNvGrpSpPr/>
            <p:nvPr/>
          </p:nvGrpSpPr>
          <p:grpSpPr>
            <a:xfrm>
              <a:off x="614347" y="1040305"/>
              <a:ext cx="6604252" cy="4624884"/>
              <a:chOff x="10513061" y="1708422"/>
              <a:chExt cx="4528820" cy="3451924"/>
            </a:xfrm>
          </p:grpSpPr>
          <p:sp>
            <p:nvSpPr>
              <p:cNvPr id="39" name="Rectangle 38">
                <a:extLst>
                  <a:ext uri="{FF2B5EF4-FFF2-40B4-BE49-F238E27FC236}">
                    <a16:creationId xmlns:a16="http://schemas.microsoft.com/office/drawing/2014/main" id="{5FFDB4E6-B8F0-4522-8574-E1A11E6D48AF}"/>
                  </a:ext>
                </a:extLst>
              </p:cNvPr>
              <p:cNvSpPr/>
              <p:nvPr/>
            </p:nvSpPr>
            <p:spPr>
              <a:xfrm>
                <a:off x="12500202" y="4903896"/>
                <a:ext cx="504055" cy="256450"/>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BFB486ED-AFDB-4D2E-83D6-1E7FE413D357}"/>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4B8B715-DACA-4DE7-BE60-08F528765932}"/>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Rounded Corners 22">
            <a:extLst>
              <a:ext uri="{FF2B5EF4-FFF2-40B4-BE49-F238E27FC236}">
                <a16:creationId xmlns:a16="http://schemas.microsoft.com/office/drawing/2014/main" id="{1C277C5D-6DCE-452B-BD80-D2E11F061FE9}"/>
              </a:ext>
            </a:extLst>
          </p:cNvPr>
          <p:cNvSpPr/>
          <p:nvPr/>
        </p:nvSpPr>
        <p:spPr>
          <a:xfrm>
            <a:off x="1546770" y="121308"/>
            <a:ext cx="9975306" cy="649188"/>
          </a:xfrm>
          <a:prstGeom prst="roundRect">
            <a:avLst>
              <a:gd name="adj" fmla="val 50000"/>
            </a:avLst>
          </a:prstGeom>
          <a:solidFill>
            <a:schemeClr val="bg1"/>
          </a:solidFill>
          <a:ln w="28575">
            <a:solidFill>
              <a:schemeClr val="bg1">
                <a:lumMod val="75000"/>
              </a:schemeClr>
            </a:solidFill>
          </a:ln>
        </p:spPr>
        <p:txBody>
          <a:bodyPr wrap="square" anchor="ctr">
            <a:spAutoFit/>
          </a:bodyPr>
          <a:lstStyle/>
          <a:p>
            <a:r>
              <a:rPr lang="en-US" sz="1600" dirty="0">
                <a:solidFill>
                  <a:schemeClr val="bg1">
                    <a:lumMod val="50000"/>
                  </a:schemeClr>
                </a:solidFill>
              </a:rPr>
              <a:t>🔒 </a:t>
            </a:r>
            <a:r>
              <a:rPr lang="en-US" sz="2400" b="1" dirty="0">
                <a:solidFill>
                  <a:schemeClr val="bg1">
                    <a:lumMod val="75000"/>
                  </a:schemeClr>
                </a:solidFill>
                <a:latin typeface="Calibri" panose="020F0502020204030204" pitchFamily="34" charset="0"/>
                <a:cs typeface="Calibri" panose="020F0502020204030204" pitchFamily="34" charset="0"/>
              </a:rPr>
              <a:t>│ </a:t>
            </a:r>
            <a:r>
              <a:rPr lang="en-US" sz="2400" dirty="0"/>
              <a:t>www.nycourts.gov</a:t>
            </a:r>
            <a:endParaRPr lang="en-US" sz="2400" dirty="0">
              <a:solidFill>
                <a:srgbClr val="FFC000"/>
              </a:solidFill>
            </a:endParaRPr>
          </a:p>
        </p:txBody>
      </p:sp>
      <p:pic>
        <p:nvPicPr>
          <p:cNvPr id="22" name="Picture 21">
            <a:extLst>
              <a:ext uri="{FF2B5EF4-FFF2-40B4-BE49-F238E27FC236}">
                <a16:creationId xmlns:a16="http://schemas.microsoft.com/office/drawing/2014/main" id="{A0C05283-66BF-4244-8AFD-37C8A3369C33}"/>
              </a:ext>
            </a:extLst>
          </p:cNvPr>
          <p:cNvPicPr>
            <a:picLocks noChangeAspect="1"/>
          </p:cNvPicPr>
          <p:nvPr/>
        </p:nvPicPr>
        <p:blipFill>
          <a:blip r:embed="rId3"/>
          <a:stretch>
            <a:fillRect/>
          </a:stretch>
        </p:blipFill>
        <p:spPr>
          <a:xfrm>
            <a:off x="2010690" y="1286117"/>
            <a:ext cx="8871394" cy="4521941"/>
          </a:xfrm>
          <a:prstGeom prst="rect">
            <a:avLst/>
          </a:prstGeom>
        </p:spPr>
      </p:pic>
      <p:sp>
        <p:nvSpPr>
          <p:cNvPr id="24" name="TextBox 23">
            <a:extLst>
              <a:ext uri="{FF2B5EF4-FFF2-40B4-BE49-F238E27FC236}">
                <a16:creationId xmlns:a16="http://schemas.microsoft.com/office/drawing/2014/main" id="{CF859563-0265-40D0-A223-96FB417E7A79}"/>
              </a:ext>
            </a:extLst>
          </p:cNvPr>
          <p:cNvSpPr txBox="1"/>
          <p:nvPr/>
        </p:nvSpPr>
        <p:spPr>
          <a:xfrm>
            <a:off x="-104293" y="427745"/>
            <a:ext cx="1542994" cy="4524315"/>
          </a:xfrm>
          <a:prstGeom prst="rect">
            <a:avLst/>
          </a:prstGeom>
          <a:noFill/>
        </p:spPr>
        <p:txBody>
          <a:bodyPr wrap="square" rtlCol="0" anchor="ctr">
            <a:spAutoFit/>
          </a:bodyPr>
          <a:lstStyle/>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D</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I</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Y</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p:txBody>
      </p:sp>
      <p:pic>
        <p:nvPicPr>
          <p:cNvPr id="10" name="Picture 9">
            <a:extLst>
              <a:ext uri="{FF2B5EF4-FFF2-40B4-BE49-F238E27FC236}">
                <a16:creationId xmlns:a16="http://schemas.microsoft.com/office/drawing/2014/main" id="{20EC43E6-06EB-4B50-9B7A-4B84E4D326BD}"/>
              </a:ext>
            </a:extLst>
          </p:cNvPr>
          <p:cNvPicPr>
            <a:picLocks noChangeAspect="1"/>
          </p:cNvPicPr>
          <p:nvPr/>
        </p:nvPicPr>
        <p:blipFill>
          <a:blip r:embed="rId4"/>
          <a:stretch>
            <a:fillRect/>
          </a:stretch>
        </p:blipFill>
        <p:spPr>
          <a:xfrm>
            <a:off x="2004886" y="1286116"/>
            <a:ext cx="8871394" cy="4521941"/>
          </a:xfrm>
          <a:prstGeom prst="rect">
            <a:avLst/>
          </a:prstGeom>
        </p:spPr>
      </p:pic>
      <p:pic>
        <p:nvPicPr>
          <p:cNvPr id="13" name="Picture 12">
            <a:extLst>
              <a:ext uri="{FF2B5EF4-FFF2-40B4-BE49-F238E27FC236}">
                <a16:creationId xmlns:a16="http://schemas.microsoft.com/office/drawing/2014/main" id="{C5E98DD4-0EA4-435A-B317-F4CA0672385B}"/>
              </a:ext>
            </a:extLst>
          </p:cNvPr>
          <p:cNvPicPr>
            <a:picLocks noChangeAspect="1"/>
          </p:cNvPicPr>
          <p:nvPr/>
        </p:nvPicPr>
        <p:blipFill>
          <a:blip r:embed="rId5"/>
          <a:stretch>
            <a:fillRect/>
          </a:stretch>
        </p:blipFill>
        <p:spPr>
          <a:xfrm>
            <a:off x="2004886" y="1273248"/>
            <a:ext cx="8871394" cy="4521941"/>
          </a:xfrm>
          <a:prstGeom prst="rect">
            <a:avLst/>
          </a:prstGeom>
        </p:spPr>
      </p:pic>
      <p:pic>
        <p:nvPicPr>
          <p:cNvPr id="14" name="Picture 13">
            <a:extLst>
              <a:ext uri="{FF2B5EF4-FFF2-40B4-BE49-F238E27FC236}">
                <a16:creationId xmlns:a16="http://schemas.microsoft.com/office/drawing/2014/main" id="{649AAA6F-52B4-48FE-A4F3-0C03D1CE28C5}"/>
              </a:ext>
            </a:extLst>
          </p:cNvPr>
          <p:cNvPicPr>
            <a:picLocks noChangeAspect="1"/>
          </p:cNvPicPr>
          <p:nvPr/>
        </p:nvPicPr>
        <p:blipFill>
          <a:blip r:embed="rId6"/>
          <a:stretch>
            <a:fillRect/>
          </a:stretch>
        </p:blipFill>
        <p:spPr>
          <a:xfrm>
            <a:off x="2004885" y="1279833"/>
            <a:ext cx="8871395" cy="4521941"/>
          </a:xfrm>
          <a:prstGeom prst="rect">
            <a:avLst/>
          </a:prstGeom>
        </p:spPr>
      </p:pic>
      <p:pic>
        <p:nvPicPr>
          <p:cNvPr id="18" name="Picture 17">
            <a:extLst>
              <a:ext uri="{FF2B5EF4-FFF2-40B4-BE49-F238E27FC236}">
                <a16:creationId xmlns:a16="http://schemas.microsoft.com/office/drawing/2014/main" id="{A1F0EFEB-1AA3-4690-98CB-0C9542879542}"/>
              </a:ext>
            </a:extLst>
          </p:cNvPr>
          <p:cNvPicPr>
            <a:picLocks noChangeAspect="1"/>
          </p:cNvPicPr>
          <p:nvPr/>
        </p:nvPicPr>
        <p:blipFill>
          <a:blip r:embed="rId7"/>
          <a:stretch>
            <a:fillRect/>
          </a:stretch>
        </p:blipFill>
        <p:spPr>
          <a:xfrm>
            <a:off x="2004885" y="1279832"/>
            <a:ext cx="8871395" cy="4521941"/>
          </a:xfrm>
          <a:prstGeom prst="rect">
            <a:avLst/>
          </a:prstGeom>
        </p:spPr>
      </p:pic>
      <p:pic>
        <p:nvPicPr>
          <p:cNvPr id="20" name="Picture 19">
            <a:extLst>
              <a:ext uri="{FF2B5EF4-FFF2-40B4-BE49-F238E27FC236}">
                <a16:creationId xmlns:a16="http://schemas.microsoft.com/office/drawing/2014/main" id="{FBB65CE9-6E08-425B-9559-1C288E72E5B0}"/>
              </a:ext>
            </a:extLst>
          </p:cNvPr>
          <p:cNvPicPr>
            <a:picLocks noChangeAspect="1"/>
          </p:cNvPicPr>
          <p:nvPr/>
        </p:nvPicPr>
        <p:blipFill>
          <a:blip r:embed="rId8"/>
          <a:stretch>
            <a:fillRect/>
          </a:stretch>
        </p:blipFill>
        <p:spPr>
          <a:xfrm>
            <a:off x="2004884" y="1278933"/>
            <a:ext cx="8871396" cy="4521942"/>
          </a:xfrm>
          <a:prstGeom prst="rect">
            <a:avLst/>
          </a:prstGeom>
        </p:spPr>
      </p:pic>
      <p:pic>
        <p:nvPicPr>
          <p:cNvPr id="21" name="Picture 20">
            <a:extLst>
              <a:ext uri="{FF2B5EF4-FFF2-40B4-BE49-F238E27FC236}">
                <a16:creationId xmlns:a16="http://schemas.microsoft.com/office/drawing/2014/main" id="{3E229BAF-7F8D-494E-9E4E-0CFB379109F2}"/>
              </a:ext>
            </a:extLst>
          </p:cNvPr>
          <p:cNvPicPr>
            <a:picLocks noChangeAspect="1"/>
          </p:cNvPicPr>
          <p:nvPr/>
        </p:nvPicPr>
        <p:blipFill>
          <a:blip r:embed="rId9"/>
          <a:stretch>
            <a:fillRect/>
          </a:stretch>
        </p:blipFill>
        <p:spPr>
          <a:xfrm>
            <a:off x="2004884" y="1279832"/>
            <a:ext cx="8871395" cy="4521941"/>
          </a:xfrm>
          <a:prstGeom prst="rect">
            <a:avLst/>
          </a:prstGeom>
        </p:spPr>
      </p:pic>
      <p:pic>
        <p:nvPicPr>
          <p:cNvPr id="25" name="Picture 24">
            <a:extLst>
              <a:ext uri="{FF2B5EF4-FFF2-40B4-BE49-F238E27FC236}">
                <a16:creationId xmlns:a16="http://schemas.microsoft.com/office/drawing/2014/main" id="{A73E13AE-4B90-444D-BC06-67996E396F2B}"/>
              </a:ext>
            </a:extLst>
          </p:cNvPr>
          <p:cNvPicPr>
            <a:picLocks noChangeAspect="1"/>
          </p:cNvPicPr>
          <p:nvPr/>
        </p:nvPicPr>
        <p:blipFill>
          <a:blip r:embed="rId10"/>
          <a:stretch>
            <a:fillRect/>
          </a:stretch>
        </p:blipFill>
        <p:spPr>
          <a:xfrm>
            <a:off x="2004883" y="1279832"/>
            <a:ext cx="8871396" cy="4521942"/>
          </a:xfrm>
          <a:prstGeom prst="rect">
            <a:avLst/>
          </a:prstGeom>
        </p:spPr>
      </p:pic>
      <p:pic>
        <p:nvPicPr>
          <p:cNvPr id="26" name="Picture 25">
            <a:extLst>
              <a:ext uri="{FF2B5EF4-FFF2-40B4-BE49-F238E27FC236}">
                <a16:creationId xmlns:a16="http://schemas.microsoft.com/office/drawing/2014/main" id="{C4539E38-E8E9-49D8-944C-C72C6BC15CA1}"/>
              </a:ext>
            </a:extLst>
          </p:cNvPr>
          <p:cNvPicPr>
            <a:picLocks noChangeAspect="1"/>
          </p:cNvPicPr>
          <p:nvPr/>
        </p:nvPicPr>
        <p:blipFill>
          <a:blip r:embed="rId11"/>
          <a:stretch>
            <a:fillRect/>
          </a:stretch>
        </p:blipFill>
        <p:spPr>
          <a:xfrm>
            <a:off x="2455697" y="2898776"/>
            <a:ext cx="1758054" cy="1128712"/>
          </a:xfrm>
          <a:prstGeom prst="rect">
            <a:avLst/>
          </a:prstGeom>
        </p:spPr>
      </p:pic>
      <p:sp>
        <p:nvSpPr>
          <p:cNvPr id="33" name="Rectangle 32">
            <a:extLst>
              <a:ext uri="{FF2B5EF4-FFF2-40B4-BE49-F238E27FC236}">
                <a16:creationId xmlns:a16="http://schemas.microsoft.com/office/drawing/2014/main" id="{70D8FB32-9C81-40B4-B012-4CCA342B7D66}"/>
              </a:ext>
            </a:extLst>
          </p:cNvPr>
          <p:cNvSpPr/>
          <p:nvPr/>
        </p:nvSpPr>
        <p:spPr>
          <a:xfrm>
            <a:off x="4606737" y="235459"/>
            <a:ext cx="1615379" cy="461665"/>
          </a:xfrm>
          <a:prstGeom prst="rect">
            <a:avLst/>
          </a:prstGeom>
        </p:spPr>
        <p:txBody>
          <a:bodyPr wrap="none">
            <a:spAutoFit/>
          </a:bodyPr>
          <a:lstStyle/>
          <a:p>
            <a:r>
              <a:rPr lang="en-US" sz="2400" dirty="0">
                <a:solidFill>
                  <a:schemeClr val="tx1">
                    <a:lumMod val="50000"/>
                    <a:lumOff val="50000"/>
                  </a:schemeClr>
                </a:solidFill>
              </a:rPr>
              <a:t>/</a:t>
            </a:r>
            <a:r>
              <a:rPr lang="en-US" sz="2400" dirty="0" err="1">
                <a:solidFill>
                  <a:schemeClr val="tx1">
                    <a:lumMod val="50000"/>
                    <a:lumOff val="50000"/>
                  </a:schemeClr>
                </a:solidFill>
              </a:rPr>
              <a:t>courthelp</a:t>
            </a:r>
            <a:endParaRPr lang="en-US" sz="2400" dirty="0"/>
          </a:p>
        </p:txBody>
      </p:sp>
      <p:sp>
        <p:nvSpPr>
          <p:cNvPr id="34" name="Rectangle 33">
            <a:extLst>
              <a:ext uri="{FF2B5EF4-FFF2-40B4-BE49-F238E27FC236}">
                <a16:creationId xmlns:a16="http://schemas.microsoft.com/office/drawing/2014/main" id="{91200663-A6CE-44A4-8ADF-3D90042A6E37}"/>
              </a:ext>
            </a:extLst>
          </p:cNvPr>
          <p:cNvSpPr/>
          <p:nvPr/>
        </p:nvSpPr>
        <p:spPr>
          <a:xfrm>
            <a:off x="6031801" y="215069"/>
            <a:ext cx="772969" cy="461665"/>
          </a:xfrm>
          <a:prstGeom prst="rect">
            <a:avLst/>
          </a:prstGeom>
        </p:spPr>
        <p:txBody>
          <a:bodyPr wrap="none">
            <a:spAutoFit/>
          </a:bodyPr>
          <a:lstStyle/>
          <a:p>
            <a:r>
              <a:rPr lang="en-US" sz="2400" dirty="0">
                <a:solidFill>
                  <a:schemeClr val="tx1">
                    <a:lumMod val="50000"/>
                    <a:lumOff val="50000"/>
                  </a:schemeClr>
                </a:solidFill>
              </a:rPr>
              <a:t>/DIY</a:t>
            </a:r>
            <a:endParaRPr lang="en-US" sz="2400" dirty="0"/>
          </a:p>
        </p:txBody>
      </p:sp>
      <p:sp>
        <p:nvSpPr>
          <p:cNvPr id="36" name="Rectangle 35">
            <a:extLst>
              <a:ext uri="{FF2B5EF4-FFF2-40B4-BE49-F238E27FC236}">
                <a16:creationId xmlns:a16="http://schemas.microsoft.com/office/drawing/2014/main" id="{7D8DE28D-736F-403A-8358-C4859FF260A7}"/>
              </a:ext>
            </a:extLst>
          </p:cNvPr>
          <p:cNvSpPr/>
          <p:nvPr/>
        </p:nvSpPr>
        <p:spPr>
          <a:xfrm>
            <a:off x="6626904" y="194679"/>
            <a:ext cx="2916183" cy="461665"/>
          </a:xfrm>
          <a:prstGeom prst="rect">
            <a:avLst/>
          </a:prstGeom>
        </p:spPr>
        <p:txBody>
          <a:bodyPr wrap="none">
            <a:spAutoFit/>
          </a:bodyPr>
          <a:lstStyle/>
          <a:p>
            <a:r>
              <a:rPr lang="en-US" sz="2400" dirty="0">
                <a:solidFill>
                  <a:schemeClr val="tx1">
                    <a:lumMod val="50000"/>
                    <a:lumOff val="50000"/>
                  </a:schemeClr>
                </a:solidFill>
              </a:rPr>
              <a:t>/nameChange.shtml</a:t>
            </a:r>
            <a:endParaRPr lang="en-US" sz="2400" dirty="0"/>
          </a:p>
        </p:txBody>
      </p:sp>
      <p:sp>
        <p:nvSpPr>
          <p:cNvPr id="43" name="Slide Number Placeholder 1">
            <a:extLst>
              <a:ext uri="{FF2B5EF4-FFF2-40B4-BE49-F238E27FC236}">
                <a16:creationId xmlns:a16="http://schemas.microsoft.com/office/drawing/2014/main" id="{08D1AFEB-DE49-4652-B8F0-0FD47A08FFDC}"/>
              </a:ext>
            </a:extLst>
          </p:cNvPr>
          <p:cNvSpPr>
            <a:spLocks noGrp="1"/>
          </p:cNvSpPr>
          <p:nvPr>
            <p:ph type="sldNum" sz="quarter" idx="12"/>
          </p:nvPr>
        </p:nvSpPr>
        <p:spPr>
          <a:xfrm>
            <a:off x="11663338" y="6366510"/>
            <a:ext cx="477862" cy="365125"/>
          </a:xfrm>
          <a:prstGeom prst="rect">
            <a:avLst/>
          </a:prstGeom>
        </p:spPr>
        <p:txBody>
          <a:bodyPr/>
          <a:lstStyle/>
          <a:p>
            <a:pPr algn="ctr"/>
            <a:fld id="{E04F1C5D-E716-43E5-89FA-D15EEF2EE82D}" type="slidenum">
              <a:rPr lang="en-US" smtClean="0"/>
              <a:pPr algn="ctr"/>
              <a:t>33</a:t>
            </a:fld>
            <a:endParaRPr lang="en-US" dirty="0"/>
          </a:p>
        </p:txBody>
      </p:sp>
      <p:pic>
        <p:nvPicPr>
          <p:cNvPr id="27" name="Graphic 26" descr="Social network">
            <a:extLst>
              <a:ext uri="{FF2B5EF4-FFF2-40B4-BE49-F238E27FC236}">
                <a16:creationId xmlns:a16="http://schemas.microsoft.com/office/drawing/2014/main" id="{120F4DFA-A55B-43BC-B07C-0986A39511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46280" y="624560"/>
            <a:ext cx="365125" cy="365125"/>
          </a:xfrm>
          <a:prstGeom prst="rect">
            <a:avLst/>
          </a:prstGeom>
          <a:effectLst/>
        </p:spPr>
      </p:pic>
      <p:grpSp>
        <p:nvGrpSpPr>
          <p:cNvPr id="28" name="Group 27">
            <a:extLst>
              <a:ext uri="{FF2B5EF4-FFF2-40B4-BE49-F238E27FC236}">
                <a16:creationId xmlns:a16="http://schemas.microsoft.com/office/drawing/2014/main" id="{A80C8418-0831-4103-8BEB-DCC7A02EAEDC}"/>
              </a:ext>
            </a:extLst>
          </p:cNvPr>
          <p:cNvGrpSpPr/>
          <p:nvPr/>
        </p:nvGrpSpPr>
        <p:grpSpPr>
          <a:xfrm>
            <a:off x="11803145" y="1088220"/>
            <a:ext cx="251396" cy="365125"/>
            <a:chOff x="7907153" y="3711346"/>
            <a:chExt cx="1092490" cy="1624264"/>
          </a:xfrm>
          <a:solidFill>
            <a:srgbClr val="11489C"/>
          </a:solidFill>
          <a:effectLst/>
        </p:grpSpPr>
        <p:pic>
          <p:nvPicPr>
            <p:cNvPr id="29" name="Graphic 28" descr="Child with balloon">
              <a:extLst>
                <a:ext uri="{FF2B5EF4-FFF2-40B4-BE49-F238E27FC236}">
                  <a16:creationId xmlns:a16="http://schemas.microsoft.com/office/drawing/2014/main" id="{718F4E6C-63D5-4C32-95BC-664616141C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07153" y="3711346"/>
              <a:ext cx="914400" cy="914400"/>
            </a:xfrm>
            <a:prstGeom prst="rect">
              <a:avLst/>
            </a:prstGeom>
            <a:effectLst/>
          </p:spPr>
        </p:pic>
        <p:pic>
          <p:nvPicPr>
            <p:cNvPr id="30" name="Graphic 29" descr="Scales of justice">
              <a:extLst>
                <a:ext uri="{FF2B5EF4-FFF2-40B4-BE49-F238E27FC236}">
                  <a16:creationId xmlns:a16="http://schemas.microsoft.com/office/drawing/2014/main" id="{5EE037D8-1B6A-4ADE-B0C4-DAA4FF7A444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32294" y="4421210"/>
              <a:ext cx="914400" cy="914400"/>
            </a:xfrm>
            <a:prstGeom prst="rect">
              <a:avLst/>
            </a:prstGeom>
            <a:effectLst/>
          </p:spPr>
        </p:pic>
        <p:pic>
          <p:nvPicPr>
            <p:cNvPr id="31" name="Graphic 30" descr="Gavel">
              <a:extLst>
                <a:ext uri="{FF2B5EF4-FFF2-40B4-BE49-F238E27FC236}">
                  <a16:creationId xmlns:a16="http://schemas.microsoft.com/office/drawing/2014/main" id="{D6F30C74-25ED-4861-89DF-145E0040663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42443" y="4192610"/>
              <a:ext cx="457200" cy="457200"/>
            </a:xfrm>
            <a:prstGeom prst="rect">
              <a:avLst/>
            </a:prstGeom>
            <a:effectLst/>
          </p:spPr>
        </p:pic>
      </p:grpSp>
      <p:pic>
        <p:nvPicPr>
          <p:cNvPr id="32" name="Graphic 31" descr="Court">
            <a:extLst>
              <a:ext uri="{FF2B5EF4-FFF2-40B4-BE49-F238E27FC236}">
                <a16:creationId xmlns:a16="http://schemas.microsoft.com/office/drawing/2014/main" id="{0D8A3DB9-A29F-4465-A4C9-CA115474EAC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7975" y="100042"/>
            <a:ext cx="365125" cy="365125"/>
          </a:xfrm>
          <a:prstGeom prst="rect">
            <a:avLst/>
          </a:prstGeom>
          <a:effectLst/>
        </p:spPr>
      </p:pic>
      <p:sp>
        <p:nvSpPr>
          <p:cNvPr id="2" name="TextBox 1">
            <a:extLst>
              <a:ext uri="{FF2B5EF4-FFF2-40B4-BE49-F238E27FC236}">
                <a16:creationId xmlns:a16="http://schemas.microsoft.com/office/drawing/2014/main" id="{225F9D59-3E21-4169-B015-6AEBBB99409D}"/>
              </a:ext>
            </a:extLst>
          </p:cNvPr>
          <p:cNvSpPr txBox="1"/>
          <p:nvPr/>
        </p:nvSpPr>
        <p:spPr>
          <a:xfrm>
            <a:off x="5970803" y="2149139"/>
            <a:ext cx="894964" cy="400110"/>
          </a:xfrm>
          <a:prstGeom prst="rect">
            <a:avLst/>
          </a:prstGeom>
          <a:solidFill>
            <a:srgbClr val="FFFFFF"/>
          </a:solidFill>
        </p:spPr>
        <p:txBody>
          <a:bodyPr wrap="square" rtlCol="0">
            <a:spAutoFit/>
          </a:bodyPr>
          <a:lstStyle/>
          <a:p>
            <a:r>
              <a:rPr lang="en-US" sz="2000" dirty="0">
                <a:solidFill>
                  <a:srgbClr val="282828"/>
                </a:solidFill>
                <a:latin typeface="Arial" panose="020B0604020202020204" pitchFamily="34" charset="0"/>
                <a:cs typeface="Arial" panose="020B0604020202020204" pitchFamily="34" charset="0"/>
              </a:rPr>
              <a:t>DIY</a:t>
            </a:r>
          </a:p>
        </p:txBody>
      </p:sp>
    </p:spTree>
    <p:extLst>
      <p:ext uri="{BB962C8B-B14F-4D97-AF65-F5344CB8AC3E}">
        <p14:creationId xmlns:p14="http://schemas.microsoft.com/office/powerpoint/2010/main" val="374189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83893E-8D61-4AC4-9CA0-E92A14DB369D}"/>
              </a:ext>
            </a:extLst>
          </p:cNvPr>
          <p:cNvSpPr txBox="1"/>
          <p:nvPr/>
        </p:nvSpPr>
        <p:spPr>
          <a:xfrm>
            <a:off x="-104293" y="427745"/>
            <a:ext cx="1542994" cy="4524315"/>
          </a:xfrm>
          <a:prstGeom prst="rect">
            <a:avLst/>
          </a:prstGeom>
          <a:noFill/>
        </p:spPr>
        <p:txBody>
          <a:bodyPr wrap="square" rtlCol="0" anchor="ctr">
            <a:spAutoFit/>
          </a:bodyPr>
          <a:lstStyle/>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D</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I</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a:p>
            <a:pPr algn="ctr"/>
            <a:r>
              <a:rPr lang="en-US" sz="9600" dirty="0">
                <a:solidFill>
                  <a:schemeClr val="bg1"/>
                </a:solidFill>
                <a:effectLst>
                  <a:outerShdw dist="25400" dir="2700000" algn="tl" rotWithShape="0">
                    <a:srgbClr val="11489C"/>
                  </a:outerShdw>
                </a:effectLst>
                <a:latin typeface="Century Gothic" panose="020B0502020202020204" pitchFamily="34" charset="0"/>
              </a:rPr>
              <a:t>Y</a:t>
            </a:r>
            <a:endParaRPr lang="en-US" sz="4800" dirty="0">
              <a:solidFill>
                <a:schemeClr val="bg1"/>
              </a:solidFill>
              <a:effectLst>
                <a:outerShdw dist="25400" dir="2700000" algn="tl" rotWithShape="0">
                  <a:srgbClr val="11489C"/>
                </a:outerShdw>
              </a:effectLst>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930C25D6-5F50-4DA7-A07D-5CF6EB88C63E}"/>
              </a:ext>
            </a:extLst>
          </p:cNvPr>
          <p:cNvSpPr>
            <a:spLocks noGrp="1"/>
          </p:cNvSpPr>
          <p:nvPr>
            <p:ph type="sldNum" sz="quarter" idx="12"/>
          </p:nvPr>
        </p:nvSpPr>
        <p:spPr>
          <a:xfrm>
            <a:off x="11663338" y="6366510"/>
            <a:ext cx="477862" cy="365125"/>
          </a:xfrm>
          <a:prstGeom prst="rect">
            <a:avLst/>
          </a:prstGeom>
        </p:spPr>
        <p:txBody>
          <a:bodyPr/>
          <a:lstStyle/>
          <a:p>
            <a:pPr algn="ctr"/>
            <a:fld id="{E04F1C5D-E716-43E5-89FA-D15EEF2EE82D}" type="slidenum">
              <a:rPr lang="en-US" smtClean="0"/>
              <a:pPr algn="ctr"/>
              <a:t>34</a:t>
            </a:fld>
            <a:endParaRPr lang="en-US" dirty="0"/>
          </a:p>
        </p:txBody>
      </p:sp>
      <p:grpSp>
        <p:nvGrpSpPr>
          <p:cNvPr id="7" name="Group 6">
            <a:extLst>
              <a:ext uri="{FF2B5EF4-FFF2-40B4-BE49-F238E27FC236}">
                <a16:creationId xmlns:a16="http://schemas.microsoft.com/office/drawing/2014/main" id="{B602260D-EE36-4C6C-ABA3-5AD277FD56DE}"/>
              </a:ext>
            </a:extLst>
          </p:cNvPr>
          <p:cNvGrpSpPr/>
          <p:nvPr/>
        </p:nvGrpSpPr>
        <p:grpSpPr>
          <a:xfrm>
            <a:off x="1536943" y="68720"/>
            <a:ext cx="2469598" cy="4051039"/>
            <a:chOff x="7476608" y="126364"/>
            <a:chExt cx="2469598" cy="4051039"/>
          </a:xfrm>
        </p:grpSpPr>
        <p:pic>
          <p:nvPicPr>
            <p:cNvPr id="6" name="Picture 5">
              <a:extLst>
                <a:ext uri="{FF2B5EF4-FFF2-40B4-BE49-F238E27FC236}">
                  <a16:creationId xmlns:a16="http://schemas.microsoft.com/office/drawing/2014/main" id="{7F6DB426-DA0F-40A3-8BC8-A233AE2ACB36}"/>
                </a:ext>
              </a:extLst>
            </p:cNvPr>
            <p:cNvPicPr>
              <a:picLocks noChangeAspect="1"/>
            </p:cNvPicPr>
            <p:nvPr/>
          </p:nvPicPr>
          <p:blipFill>
            <a:blip r:embed="rId3"/>
            <a:stretch>
              <a:fillRect/>
            </a:stretch>
          </p:blipFill>
          <p:spPr>
            <a:xfrm>
              <a:off x="7476608" y="890425"/>
              <a:ext cx="2469597" cy="3286978"/>
            </a:xfrm>
            <a:prstGeom prst="rect">
              <a:avLst/>
            </a:prstGeom>
            <a:effectLst>
              <a:outerShdw blurRad="38100" sx="101000" sy="101000" algn="ctr" rotWithShape="0">
                <a:prstClr val="black">
                  <a:alpha val="40000"/>
                </a:prstClr>
              </a:outerShdw>
            </a:effectLst>
          </p:spPr>
        </p:pic>
        <p:sp>
          <p:nvSpPr>
            <p:cNvPr id="59" name="Rectangle 58">
              <a:extLst>
                <a:ext uri="{FF2B5EF4-FFF2-40B4-BE49-F238E27FC236}">
                  <a16:creationId xmlns:a16="http://schemas.microsoft.com/office/drawing/2014/main" id="{985C925D-65A5-4C03-A298-BD9B01B4ECE7}"/>
                </a:ext>
              </a:extLst>
            </p:cNvPr>
            <p:cNvSpPr/>
            <p:nvPr/>
          </p:nvSpPr>
          <p:spPr>
            <a:xfrm>
              <a:off x="7476608" y="126364"/>
              <a:ext cx="2469598" cy="76685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Filing Instructions</a:t>
              </a:r>
            </a:p>
          </p:txBody>
        </p:sp>
      </p:grpSp>
      <p:grpSp>
        <p:nvGrpSpPr>
          <p:cNvPr id="10" name="Group 9">
            <a:extLst>
              <a:ext uri="{FF2B5EF4-FFF2-40B4-BE49-F238E27FC236}">
                <a16:creationId xmlns:a16="http://schemas.microsoft.com/office/drawing/2014/main" id="{4F5DF3E0-C300-4C73-9508-825F8CDB2770}"/>
              </a:ext>
            </a:extLst>
          </p:cNvPr>
          <p:cNvGrpSpPr/>
          <p:nvPr/>
        </p:nvGrpSpPr>
        <p:grpSpPr>
          <a:xfrm>
            <a:off x="1536942" y="825488"/>
            <a:ext cx="2469598" cy="3733830"/>
            <a:chOff x="7476607" y="883132"/>
            <a:chExt cx="2469598" cy="3733830"/>
          </a:xfrm>
        </p:grpSpPr>
        <p:pic>
          <p:nvPicPr>
            <p:cNvPr id="5" name="Picture 4">
              <a:extLst>
                <a:ext uri="{FF2B5EF4-FFF2-40B4-BE49-F238E27FC236}">
                  <a16:creationId xmlns:a16="http://schemas.microsoft.com/office/drawing/2014/main" id="{CFA4E9F0-E98A-427F-9141-28FFDE37144C}"/>
                </a:ext>
              </a:extLst>
            </p:cNvPr>
            <p:cNvPicPr>
              <a:picLocks noChangeAspect="1"/>
            </p:cNvPicPr>
            <p:nvPr/>
          </p:nvPicPr>
          <p:blipFill>
            <a:blip r:embed="rId4"/>
            <a:stretch>
              <a:fillRect/>
            </a:stretch>
          </p:blipFill>
          <p:spPr>
            <a:xfrm>
              <a:off x="7476607" y="1329987"/>
              <a:ext cx="2469597" cy="3286975"/>
            </a:xfrm>
            <a:prstGeom prst="rect">
              <a:avLst/>
            </a:prstGeom>
            <a:effectLst>
              <a:outerShdw blurRad="38100" sx="101000" sy="101000" algn="ctr" rotWithShape="0">
                <a:prstClr val="black">
                  <a:alpha val="40000"/>
                </a:prstClr>
              </a:outerShdw>
            </a:effectLst>
          </p:spPr>
        </p:pic>
        <p:sp>
          <p:nvSpPr>
            <p:cNvPr id="64" name="Rectangle 63">
              <a:extLst>
                <a:ext uri="{FF2B5EF4-FFF2-40B4-BE49-F238E27FC236}">
                  <a16:creationId xmlns:a16="http://schemas.microsoft.com/office/drawing/2014/main" id="{F82628CE-95C2-46EE-A537-442FA47A4A37}"/>
                </a:ext>
              </a:extLst>
            </p:cNvPr>
            <p:cNvSpPr/>
            <p:nvPr/>
          </p:nvSpPr>
          <p:spPr>
            <a:xfrm>
              <a:off x="7476607" y="883132"/>
              <a:ext cx="2469598" cy="4468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Petition</a:t>
              </a:r>
            </a:p>
          </p:txBody>
        </p:sp>
      </p:grpSp>
      <p:grpSp>
        <p:nvGrpSpPr>
          <p:cNvPr id="18" name="Group 17">
            <a:extLst>
              <a:ext uri="{FF2B5EF4-FFF2-40B4-BE49-F238E27FC236}">
                <a16:creationId xmlns:a16="http://schemas.microsoft.com/office/drawing/2014/main" id="{C1C4C17C-3DB5-45A0-977D-3D12CB2E04CD}"/>
              </a:ext>
            </a:extLst>
          </p:cNvPr>
          <p:cNvGrpSpPr/>
          <p:nvPr/>
        </p:nvGrpSpPr>
        <p:grpSpPr>
          <a:xfrm>
            <a:off x="1536940" y="1269026"/>
            <a:ext cx="2471307" cy="3732412"/>
            <a:chOff x="7476605" y="1326670"/>
            <a:chExt cx="2471307" cy="3732412"/>
          </a:xfrm>
        </p:grpSpPr>
        <p:pic>
          <p:nvPicPr>
            <p:cNvPr id="8" name="Picture 7">
              <a:extLst>
                <a:ext uri="{FF2B5EF4-FFF2-40B4-BE49-F238E27FC236}">
                  <a16:creationId xmlns:a16="http://schemas.microsoft.com/office/drawing/2014/main" id="{A190DD89-BB3E-445C-B37D-8DBDC249D2CE}"/>
                </a:ext>
              </a:extLst>
            </p:cNvPr>
            <p:cNvPicPr>
              <a:picLocks noChangeAspect="1"/>
            </p:cNvPicPr>
            <p:nvPr/>
          </p:nvPicPr>
          <p:blipFill>
            <a:blip r:embed="rId5"/>
            <a:stretch>
              <a:fillRect/>
            </a:stretch>
          </p:blipFill>
          <p:spPr>
            <a:xfrm>
              <a:off x="7476605" y="1772104"/>
              <a:ext cx="2471307" cy="3286978"/>
            </a:xfrm>
            <a:prstGeom prst="rect">
              <a:avLst/>
            </a:prstGeom>
            <a:effectLst>
              <a:outerShdw blurRad="38100" sx="101000" sy="101000" algn="ctr" rotWithShape="0">
                <a:prstClr val="black">
                  <a:alpha val="40000"/>
                </a:prstClr>
              </a:outerShdw>
            </a:effectLst>
          </p:spPr>
        </p:pic>
        <p:sp>
          <p:nvSpPr>
            <p:cNvPr id="65" name="Rectangle 64">
              <a:extLst>
                <a:ext uri="{FF2B5EF4-FFF2-40B4-BE49-F238E27FC236}">
                  <a16:creationId xmlns:a16="http://schemas.microsoft.com/office/drawing/2014/main" id="{3466A3DB-9A4F-4716-B1C4-1B17C0764C66}"/>
                </a:ext>
              </a:extLst>
            </p:cNvPr>
            <p:cNvSpPr/>
            <p:nvPr/>
          </p:nvSpPr>
          <p:spPr>
            <a:xfrm>
              <a:off x="7476606" y="1326670"/>
              <a:ext cx="2469598" cy="44685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Order</a:t>
              </a:r>
            </a:p>
          </p:txBody>
        </p:sp>
      </p:grpSp>
      <p:grpSp>
        <p:nvGrpSpPr>
          <p:cNvPr id="19" name="Group 18">
            <a:extLst>
              <a:ext uri="{FF2B5EF4-FFF2-40B4-BE49-F238E27FC236}">
                <a16:creationId xmlns:a16="http://schemas.microsoft.com/office/drawing/2014/main" id="{2E4B9CB4-3237-46A4-9185-089A70079B38}"/>
              </a:ext>
            </a:extLst>
          </p:cNvPr>
          <p:cNvGrpSpPr/>
          <p:nvPr/>
        </p:nvGrpSpPr>
        <p:grpSpPr>
          <a:xfrm>
            <a:off x="1536940" y="1710253"/>
            <a:ext cx="2474362" cy="2415444"/>
            <a:chOff x="7476605" y="1767897"/>
            <a:chExt cx="2474362" cy="2415444"/>
          </a:xfrm>
        </p:grpSpPr>
        <p:pic>
          <p:nvPicPr>
            <p:cNvPr id="67" name="Picture 66">
              <a:extLst>
                <a:ext uri="{FF2B5EF4-FFF2-40B4-BE49-F238E27FC236}">
                  <a16:creationId xmlns:a16="http://schemas.microsoft.com/office/drawing/2014/main" id="{FF63D6FB-2FC5-4B8A-BB5A-9A571E10B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7392" y="2220495"/>
              <a:ext cx="2469598" cy="1962846"/>
            </a:xfrm>
            <a:prstGeom prst="rect">
              <a:avLst/>
            </a:prstGeom>
            <a:effectLst>
              <a:outerShdw blurRad="38100" sx="101000" sy="101000" algn="ctr" rotWithShape="0">
                <a:prstClr val="black">
                  <a:alpha val="40000"/>
                </a:prstClr>
              </a:outerShdw>
            </a:effectLst>
          </p:spPr>
        </p:pic>
        <p:sp>
          <p:nvSpPr>
            <p:cNvPr id="66" name="Rectangle 65">
              <a:extLst>
                <a:ext uri="{FF2B5EF4-FFF2-40B4-BE49-F238E27FC236}">
                  <a16:creationId xmlns:a16="http://schemas.microsoft.com/office/drawing/2014/main" id="{32080B3D-5D8C-4A0B-947E-F1CB754E39A7}"/>
                </a:ext>
              </a:extLst>
            </p:cNvPr>
            <p:cNvSpPr/>
            <p:nvPr/>
          </p:nvSpPr>
          <p:spPr>
            <a:xfrm>
              <a:off x="7476605" y="1767897"/>
              <a:ext cx="2474362" cy="44685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User Survey</a:t>
              </a:r>
            </a:p>
          </p:txBody>
        </p:sp>
      </p:grpSp>
      <p:pic>
        <p:nvPicPr>
          <p:cNvPr id="77" name="Graphic 76" descr="Social network">
            <a:extLst>
              <a:ext uri="{FF2B5EF4-FFF2-40B4-BE49-F238E27FC236}">
                <a16:creationId xmlns:a16="http://schemas.microsoft.com/office/drawing/2014/main" id="{7839D76D-00FD-4492-BC21-C58DE17736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46280" y="624560"/>
            <a:ext cx="365125" cy="365125"/>
          </a:xfrm>
          <a:prstGeom prst="rect">
            <a:avLst/>
          </a:prstGeom>
          <a:effectLst/>
        </p:spPr>
      </p:pic>
      <p:grpSp>
        <p:nvGrpSpPr>
          <p:cNvPr id="78" name="Group 77">
            <a:extLst>
              <a:ext uri="{FF2B5EF4-FFF2-40B4-BE49-F238E27FC236}">
                <a16:creationId xmlns:a16="http://schemas.microsoft.com/office/drawing/2014/main" id="{0E32E480-F86C-49B6-BF72-1D218A32DFA3}"/>
              </a:ext>
            </a:extLst>
          </p:cNvPr>
          <p:cNvGrpSpPr/>
          <p:nvPr/>
        </p:nvGrpSpPr>
        <p:grpSpPr>
          <a:xfrm>
            <a:off x="11803145" y="1088220"/>
            <a:ext cx="251396" cy="365125"/>
            <a:chOff x="7907153" y="3711346"/>
            <a:chExt cx="1092490" cy="1624264"/>
          </a:xfrm>
          <a:solidFill>
            <a:srgbClr val="11489C"/>
          </a:solidFill>
          <a:effectLst/>
        </p:grpSpPr>
        <p:pic>
          <p:nvPicPr>
            <p:cNvPr id="79" name="Graphic 78" descr="Child with balloon">
              <a:extLst>
                <a:ext uri="{FF2B5EF4-FFF2-40B4-BE49-F238E27FC236}">
                  <a16:creationId xmlns:a16="http://schemas.microsoft.com/office/drawing/2014/main" id="{FF2B4EC3-4D35-49AC-895D-A76C5AD7E6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7153" y="3711346"/>
              <a:ext cx="914400" cy="914400"/>
            </a:xfrm>
            <a:prstGeom prst="rect">
              <a:avLst/>
            </a:prstGeom>
            <a:effectLst/>
          </p:spPr>
        </p:pic>
        <p:pic>
          <p:nvPicPr>
            <p:cNvPr id="80" name="Graphic 79" descr="Scales of justice">
              <a:extLst>
                <a:ext uri="{FF2B5EF4-FFF2-40B4-BE49-F238E27FC236}">
                  <a16:creationId xmlns:a16="http://schemas.microsoft.com/office/drawing/2014/main" id="{F826BB93-E279-408B-8878-8A52EAF2CB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2294" y="4421210"/>
              <a:ext cx="914400" cy="914400"/>
            </a:xfrm>
            <a:prstGeom prst="rect">
              <a:avLst/>
            </a:prstGeom>
            <a:effectLst/>
          </p:spPr>
        </p:pic>
        <p:pic>
          <p:nvPicPr>
            <p:cNvPr id="81" name="Graphic 80" descr="Gavel">
              <a:extLst>
                <a:ext uri="{FF2B5EF4-FFF2-40B4-BE49-F238E27FC236}">
                  <a16:creationId xmlns:a16="http://schemas.microsoft.com/office/drawing/2014/main" id="{40B04BDC-13DE-4656-A73A-D636A29904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42443" y="4192610"/>
              <a:ext cx="457200" cy="457200"/>
            </a:xfrm>
            <a:prstGeom prst="rect">
              <a:avLst/>
            </a:prstGeom>
            <a:effectLst/>
          </p:spPr>
        </p:pic>
      </p:grpSp>
      <p:pic>
        <p:nvPicPr>
          <p:cNvPr id="82" name="Graphic 81" descr="Court">
            <a:extLst>
              <a:ext uri="{FF2B5EF4-FFF2-40B4-BE49-F238E27FC236}">
                <a16:creationId xmlns:a16="http://schemas.microsoft.com/office/drawing/2014/main" id="{BC536985-4BE0-41DC-9E6E-20199BE847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737975" y="100042"/>
            <a:ext cx="365125" cy="365125"/>
          </a:xfrm>
          <a:prstGeom prst="rect">
            <a:avLst/>
          </a:prstGeom>
          <a:effectLst/>
        </p:spPr>
      </p:pic>
      <p:sp>
        <p:nvSpPr>
          <p:cNvPr id="60" name="Title 6">
            <a:extLst>
              <a:ext uri="{FF2B5EF4-FFF2-40B4-BE49-F238E27FC236}">
                <a16:creationId xmlns:a16="http://schemas.microsoft.com/office/drawing/2014/main" id="{B2FD2D6C-AB90-4432-AA63-EA5DD1FF152C}"/>
              </a:ext>
            </a:extLst>
          </p:cNvPr>
          <p:cNvSpPr txBox="1">
            <a:spLocks/>
          </p:cNvSpPr>
          <p:nvPr/>
        </p:nvSpPr>
        <p:spPr>
          <a:xfrm>
            <a:off x="4278045" y="136661"/>
            <a:ext cx="7459930" cy="828675"/>
          </a:xfrm>
          <a:prstGeom prst="rect">
            <a:avLst/>
          </a:prstGeom>
        </p:spPr>
        <p:txBody>
          <a:bodyPr/>
          <a:lstStyle>
            <a:lvl1pPr algn="l" defTabSz="914400" rtl="0" eaLnBrk="1" latinLnBrk="0" hangingPunct="1">
              <a:lnSpc>
                <a:spcPct val="90000"/>
              </a:lnSpc>
              <a:spcBef>
                <a:spcPct val="0"/>
              </a:spcBef>
              <a:buNone/>
              <a:defRPr sz="4400" kern="1200" cap="small" baseline="0">
                <a:solidFill>
                  <a:srgbClr val="11489C"/>
                </a:solidFill>
                <a:latin typeface="Century Gothic" panose="020B0502020202020204" pitchFamily="34" charset="0"/>
                <a:ea typeface="+mj-ea"/>
                <a:cs typeface="+mj-cs"/>
              </a:defRPr>
            </a:lvl1pPr>
          </a:lstStyle>
          <a:p>
            <a:r>
              <a:rPr lang="en-US" dirty="0"/>
              <a:t>FILING OPTIONS INCLUDE</a:t>
            </a:r>
          </a:p>
        </p:txBody>
      </p:sp>
      <p:sp>
        <p:nvSpPr>
          <p:cNvPr id="63" name="Rectangle 62">
            <a:extLst>
              <a:ext uri="{FF2B5EF4-FFF2-40B4-BE49-F238E27FC236}">
                <a16:creationId xmlns:a16="http://schemas.microsoft.com/office/drawing/2014/main" id="{DF241913-140B-4E0A-9EAD-97E259FFD8C2}"/>
              </a:ext>
            </a:extLst>
          </p:cNvPr>
          <p:cNvSpPr/>
          <p:nvPr/>
        </p:nvSpPr>
        <p:spPr>
          <a:xfrm>
            <a:off x="4300810" y="965336"/>
            <a:ext cx="7759050" cy="5870838"/>
          </a:xfrm>
          <a:prstGeom prst="rect">
            <a:avLst/>
          </a:prstGeom>
        </p:spPr>
        <p:txBody>
          <a:bodyPr wrap="square">
            <a:spAutoFit/>
          </a:bodyPr>
          <a:lstStyle/>
          <a:p>
            <a:pPr marR="97155"/>
            <a:r>
              <a:rPr lang="en-US" sz="2800" u="sng" dirty="0">
                <a:solidFill>
                  <a:schemeClr val="accent1">
                    <a:lumMod val="75000"/>
                  </a:schemeClr>
                </a:solidFill>
                <a:latin typeface="Tw Cen MT" panose="020B0602020104020603" pitchFamily="34" charset="0"/>
                <a:ea typeface="Calibri" panose="020F0502020204030204" pitchFamily="34" charset="0"/>
              </a:rPr>
              <a:t>In Person</a:t>
            </a: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97155"/>
            <a:r>
              <a:rPr lang="en-US" sz="2800" u="sng" dirty="0">
                <a:solidFill>
                  <a:schemeClr val="accent1">
                    <a:lumMod val="75000"/>
                  </a:schemeClr>
                </a:solidFill>
                <a:latin typeface="Tw Cen MT" panose="020B0602020104020603" pitchFamily="34" charset="0"/>
                <a:ea typeface="Calibri" panose="020F0502020204030204" pitchFamily="34" charset="0"/>
              </a:rPr>
              <a:t>By Mail</a:t>
            </a:r>
          </a:p>
          <a:p>
            <a:pPr marR="97155"/>
            <a:endParaRPr lang="en-US" sz="1050" u="sng" dirty="0">
              <a:solidFill>
                <a:schemeClr val="accent1">
                  <a:lumMod val="75000"/>
                </a:schemeClr>
              </a:solidFill>
              <a:latin typeface="Tw Cen MT" panose="020B0602020104020603" pitchFamily="34" charset="0"/>
              <a:ea typeface="Calibri" panose="020F0502020204030204" pitchFamily="34" charset="0"/>
            </a:endParaRPr>
          </a:p>
          <a:p>
            <a:pPr marR="281305"/>
            <a:r>
              <a:rPr lang="en-US" sz="2800" u="sng" dirty="0">
                <a:solidFill>
                  <a:schemeClr val="accent1">
                    <a:lumMod val="75000"/>
                  </a:schemeClr>
                </a:solidFill>
                <a:latin typeface="Tw Cen MT" panose="020B0602020104020603" pitchFamily="34" charset="0"/>
                <a:ea typeface="Calibri" panose="020F0502020204030204" pitchFamily="34" charset="0"/>
              </a:rPr>
              <a:t>Electronic Document Delivery System (EDDS) &amp; </a:t>
            </a:r>
          </a:p>
          <a:p>
            <a:pPr marR="281305"/>
            <a:r>
              <a:rPr lang="en-US" sz="2800" u="sng" dirty="0">
                <a:solidFill>
                  <a:schemeClr val="accent1">
                    <a:lumMod val="75000"/>
                  </a:schemeClr>
                </a:solidFill>
                <a:latin typeface="Tw Cen MT" panose="020B0602020104020603" pitchFamily="34" charset="0"/>
                <a:ea typeface="Calibri" panose="020F0502020204030204" pitchFamily="34" charset="0"/>
              </a:rPr>
              <a:t>NYS Courts Electronic Filing (NYSCEF)</a:t>
            </a:r>
          </a:p>
          <a:p>
            <a:pPr marR="281305"/>
            <a:r>
              <a:rPr lang="en-US" sz="2400" dirty="0">
                <a:latin typeface="Tw Cen MT" panose="020B0602020104020603" pitchFamily="34" charset="0"/>
                <a:ea typeface="Calibri" panose="020F0502020204030204" pitchFamily="34" charset="0"/>
              </a:rPr>
              <a:t>Websites that, depending on case type and status, offer electronic delivery of documents.  Programs were expanded in recent months due to COVID-19.  EDDS is only available for pending cases where NYSCEF is not available.</a:t>
            </a:r>
          </a:p>
          <a:p>
            <a:pPr marR="97155"/>
            <a:endParaRPr lang="en-US" sz="1000" dirty="0">
              <a:latin typeface="Tw Cen MT" panose="020B0602020104020603" pitchFamily="34" charset="0"/>
              <a:ea typeface="Calibri" panose="020F0502020204030204" pitchFamily="34" charset="0"/>
            </a:endParaRPr>
          </a:p>
        </p:txBody>
      </p:sp>
      <p:grpSp>
        <p:nvGrpSpPr>
          <p:cNvPr id="25" name="Group 24">
            <a:extLst>
              <a:ext uri="{FF2B5EF4-FFF2-40B4-BE49-F238E27FC236}">
                <a16:creationId xmlns:a16="http://schemas.microsoft.com/office/drawing/2014/main" id="{4568BC24-ED37-4FED-BE9B-F1DEDDC2390A}"/>
              </a:ext>
            </a:extLst>
          </p:cNvPr>
          <p:cNvGrpSpPr/>
          <p:nvPr/>
        </p:nvGrpSpPr>
        <p:grpSpPr>
          <a:xfrm>
            <a:off x="9424098" y="1689548"/>
            <a:ext cx="1791031" cy="1782024"/>
            <a:chOff x="8933815" y="4048125"/>
            <a:chExt cx="1895475" cy="1845989"/>
          </a:xfrm>
        </p:grpSpPr>
        <p:sp>
          <p:nvSpPr>
            <p:cNvPr id="26" name="Rectangle 25">
              <a:extLst>
                <a:ext uri="{FF2B5EF4-FFF2-40B4-BE49-F238E27FC236}">
                  <a16:creationId xmlns:a16="http://schemas.microsoft.com/office/drawing/2014/main" id="{A209608C-F83B-45B9-A77E-D3A2ABBF0217}"/>
                </a:ext>
              </a:extLst>
            </p:cNvPr>
            <p:cNvSpPr/>
            <p:nvPr/>
          </p:nvSpPr>
          <p:spPr>
            <a:xfrm>
              <a:off x="9194800" y="4821068"/>
              <a:ext cx="264160" cy="69525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AFB847-0E74-4AE9-953E-7119E9F37B58}"/>
                </a:ext>
              </a:extLst>
            </p:cNvPr>
            <p:cNvSpPr/>
            <p:nvPr/>
          </p:nvSpPr>
          <p:spPr>
            <a:xfrm>
              <a:off x="9749473" y="4821067"/>
              <a:ext cx="264160" cy="69525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B90292-E7B8-417B-AC99-1DD30F07B2FA}"/>
                </a:ext>
              </a:extLst>
            </p:cNvPr>
            <p:cNvSpPr/>
            <p:nvPr/>
          </p:nvSpPr>
          <p:spPr>
            <a:xfrm>
              <a:off x="10304146" y="4821067"/>
              <a:ext cx="264160" cy="69525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3807E8F-00EE-4069-87E9-2E429D3C0F88}"/>
                </a:ext>
              </a:extLst>
            </p:cNvPr>
            <p:cNvSpPr/>
            <p:nvPr/>
          </p:nvSpPr>
          <p:spPr>
            <a:xfrm>
              <a:off x="9139556" y="5539079"/>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F66AA-B04F-4081-83E0-86178E47F29F}"/>
                </a:ext>
              </a:extLst>
            </p:cNvPr>
            <p:cNvSpPr/>
            <p:nvPr/>
          </p:nvSpPr>
          <p:spPr>
            <a:xfrm>
              <a:off x="9694229" y="5539078"/>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38C23D-2461-4151-BDD2-766352D4EE9D}"/>
                </a:ext>
              </a:extLst>
            </p:cNvPr>
            <p:cNvSpPr/>
            <p:nvPr/>
          </p:nvSpPr>
          <p:spPr>
            <a:xfrm>
              <a:off x="10248902" y="5539078"/>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AE98520-E061-4E85-A22C-BCE9D6C3A77A}"/>
                </a:ext>
              </a:extLst>
            </p:cNvPr>
            <p:cNvSpPr/>
            <p:nvPr/>
          </p:nvSpPr>
          <p:spPr>
            <a:xfrm>
              <a:off x="9139556" y="4682695"/>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639D9E-065B-4EF7-9F90-91FD193609EB}"/>
                </a:ext>
              </a:extLst>
            </p:cNvPr>
            <p:cNvSpPr/>
            <p:nvPr/>
          </p:nvSpPr>
          <p:spPr>
            <a:xfrm>
              <a:off x="9694229" y="4682694"/>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9FA861-BA3C-43E1-BDFD-DBB4E92E17D1}"/>
                </a:ext>
              </a:extLst>
            </p:cNvPr>
            <p:cNvSpPr/>
            <p:nvPr/>
          </p:nvSpPr>
          <p:spPr>
            <a:xfrm>
              <a:off x="10248902" y="4682694"/>
              <a:ext cx="374648" cy="117891"/>
            </a:xfrm>
            <a:prstGeom prst="rect">
              <a:avLst/>
            </a:prstGeom>
            <a:solidFill>
              <a:srgbClr val="114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60768D95-39D6-45AD-A6C6-074D22E3E076}"/>
                </a:ext>
              </a:extLst>
            </p:cNvPr>
            <p:cNvSpPr/>
            <p:nvPr/>
          </p:nvSpPr>
          <p:spPr>
            <a:xfrm>
              <a:off x="8933815" y="4048125"/>
              <a:ext cx="1895475" cy="64076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88FE6D9D-3F61-4702-BA01-6CB617837866}"/>
                </a:ext>
              </a:extLst>
            </p:cNvPr>
            <p:cNvSpPr/>
            <p:nvPr/>
          </p:nvSpPr>
          <p:spPr>
            <a:xfrm>
              <a:off x="9226848" y="4166451"/>
              <a:ext cx="1309410" cy="442642"/>
            </a:xfrm>
            <a:prstGeom prst="triangl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81050AE-DF31-432D-A1CC-DD5F3BC92376}"/>
                </a:ext>
              </a:extLst>
            </p:cNvPr>
            <p:cNvSpPr/>
            <p:nvPr/>
          </p:nvSpPr>
          <p:spPr>
            <a:xfrm>
              <a:off x="9080114" y="5664523"/>
              <a:ext cx="1602878" cy="1178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F0B98AA-B16A-4EEF-8209-86FF1F6FC4FA}"/>
                </a:ext>
              </a:extLst>
            </p:cNvPr>
            <p:cNvSpPr/>
            <p:nvPr/>
          </p:nvSpPr>
          <p:spPr>
            <a:xfrm>
              <a:off x="8985566" y="5776223"/>
              <a:ext cx="1791972" cy="1178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A3FE1F6-0ABA-40D0-A3B3-1FF25A5A2F7F}"/>
              </a:ext>
            </a:extLst>
          </p:cNvPr>
          <p:cNvGrpSpPr/>
          <p:nvPr/>
        </p:nvGrpSpPr>
        <p:grpSpPr>
          <a:xfrm>
            <a:off x="4302517" y="1726774"/>
            <a:ext cx="1824782" cy="1564291"/>
            <a:chOff x="5665152" y="4143006"/>
            <a:chExt cx="2763520" cy="2369022"/>
          </a:xfrm>
        </p:grpSpPr>
        <p:sp>
          <p:nvSpPr>
            <p:cNvPr id="40" name="Rectangle: Rounded Corners 39">
              <a:extLst>
                <a:ext uri="{FF2B5EF4-FFF2-40B4-BE49-F238E27FC236}">
                  <a16:creationId xmlns:a16="http://schemas.microsoft.com/office/drawing/2014/main" id="{119428BD-132C-49EF-9273-7DEE004BA780}"/>
                </a:ext>
              </a:extLst>
            </p:cNvPr>
            <p:cNvSpPr/>
            <p:nvPr/>
          </p:nvSpPr>
          <p:spPr>
            <a:xfrm>
              <a:off x="5665152" y="5236421"/>
              <a:ext cx="2763520" cy="1275607"/>
            </a:xfrm>
            <a:prstGeom prst="roundRect">
              <a:avLst>
                <a:gd name="adj" fmla="val 1109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CF144EB-B192-4F1A-92FA-CF819CA3A728}"/>
                </a:ext>
              </a:extLst>
            </p:cNvPr>
            <p:cNvSpPr/>
            <p:nvPr/>
          </p:nvSpPr>
          <p:spPr>
            <a:xfrm>
              <a:off x="6219825" y="6264529"/>
              <a:ext cx="1654174" cy="2398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28D3948-0BBB-441B-A419-37B7EB036DDF}"/>
                </a:ext>
              </a:extLst>
            </p:cNvPr>
            <p:cNvSpPr/>
            <p:nvPr/>
          </p:nvSpPr>
          <p:spPr>
            <a:xfrm>
              <a:off x="6219825" y="5648798"/>
              <a:ext cx="1654174" cy="61573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Top Corners Rounded 42">
              <a:extLst>
                <a:ext uri="{FF2B5EF4-FFF2-40B4-BE49-F238E27FC236}">
                  <a16:creationId xmlns:a16="http://schemas.microsoft.com/office/drawing/2014/main" id="{A5E8DA60-F7F0-4FF1-81B7-E4933C01D239}"/>
                </a:ext>
              </a:extLst>
            </p:cNvPr>
            <p:cNvSpPr/>
            <p:nvPr/>
          </p:nvSpPr>
          <p:spPr>
            <a:xfrm flipV="1">
              <a:off x="6542087" y="5541722"/>
              <a:ext cx="1009650" cy="239809"/>
            </a:xfrm>
            <a:prstGeom prst="round2SameRect">
              <a:avLst>
                <a:gd name="adj1" fmla="val 50000"/>
                <a:gd name="adj2"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E1FB9D7-F2E1-4D15-96EB-28E98CFE63BA}"/>
                </a:ext>
              </a:extLst>
            </p:cNvPr>
            <p:cNvSpPr/>
            <p:nvPr/>
          </p:nvSpPr>
          <p:spPr>
            <a:xfrm>
              <a:off x="5665152" y="5530536"/>
              <a:ext cx="2763520" cy="1178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B4E3793-49D0-4043-B8A3-136DB4E9B193}"/>
                </a:ext>
              </a:extLst>
            </p:cNvPr>
            <p:cNvSpPr/>
            <p:nvPr/>
          </p:nvSpPr>
          <p:spPr>
            <a:xfrm>
              <a:off x="6219825" y="4518172"/>
              <a:ext cx="1654174" cy="7244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C99B532-C154-4F46-AFD7-EBD54BD76A79}"/>
                </a:ext>
              </a:extLst>
            </p:cNvPr>
            <p:cNvSpPr/>
            <p:nvPr/>
          </p:nvSpPr>
          <p:spPr>
            <a:xfrm>
              <a:off x="6837362" y="5291238"/>
              <a:ext cx="419100" cy="1042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264F8C3-3EED-4A1C-8F7E-48C094D2D633}"/>
                </a:ext>
              </a:extLst>
            </p:cNvPr>
            <p:cNvSpPr/>
            <p:nvPr/>
          </p:nvSpPr>
          <p:spPr>
            <a:xfrm>
              <a:off x="6335712" y="4143006"/>
              <a:ext cx="1422400" cy="108918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D954B26-6680-4D5F-8E66-347977D6090F}"/>
                </a:ext>
              </a:extLst>
            </p:cNvPr>
            <p:cNvSpPr/>
            <p:nvPr/>
          </p:nvSpPr>
          <p:spPr>
            <a:xfrm>
              <a:off x="5795592" y="5310826"/>
              <a:ext cx="82404" cy="82404"/>
            </a:xfrm>
            <a:prstGeom prst="ellipse">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9B1CE17-0FAF-4E1C-B4F5-FE15040C5955}"/>
                </a:ext>
              </a:extLst>
            </p:cNvPr>
            <p:cNvSpPr/>
            <p:nvPr/>
          </p:nvSpPr>
          <p:spPr>
            <a:xfrm>
              <a:off x="5904861" y="5310826"/>
              <a:ext cx="82404" cy="82404"/>
            </a:xfrm>
            <a:prstGeom prst="ellipse">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a:extLst>
              <a:ext uri="{FF2B5EF4-FFF2-40B4-BE49-F238E27FC236}">
                <a16:creationId xmlns:a16="http://schemas.microsoft.com/office/drawing/2014/main" id="{2D6B30C7-D77F-4B42-83ED-8E0728B78536}"/>
              </a:ext>
            </a:extLst>
          </p:cNvPr>
          <p:cNvPicPr>
            <a:picLocks noChangeAspect="1"/>
          </p:cNvPicPr>
          <p:nvPr/>
        </p:nvPicPr>
        <p:blipFill rotWithShape="1">
          <a:blip r:embed="rId4"/>
          <a:srcRect b="61122"/>
          <a:stretch/>
        </p:blipFill>
        <p:spPr>
          <a:xfrm rot="10800000">
            <a:off x="4759821" y="3137706"/>
            <a:ext cx="910172" cy="458214"/>
          </a:xfrm>
          <a:prstGeom prst="rect">
            <a:avLst/>
          </a:prstGeom>
          <a:ln>
            <a:solidFill>
              <a:schemeClr val="tx1">
                <a:lumMod val="75000"/>
                <a:lumOff val="25000"/>
              </a:schemeClr>
            </a:solidFill>
          </a:ln>
          <a:effectLst/>
        </p:spPr>
      </p:pic>
      <p:pic>
        <p:nvPicPr>
          <p:cNvPr id="51" name="Graphic 50" descr="Run">
            <a:extLst>
              <a:ext uri="{FF2B5EF4-FFF2-40B4-BE49-F238E27FC236}">
                <a16:creationId xmlns:a16="http://schemas.microsoft.com/office/drawing/2014/main" id="{51AEE0D8-4089-4842-934F-73F44026E68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3309" y="2734447"/>
            <a:ext cx="1022973" cy="1022973"/>
          </a:xfrm>
          <a:prstGeom prst="rect">
            <a:avLst/>
          </a:prstGeom>
        </p:spPr>
      </p:pic>
      <p:pic>
        <p:nvPicPr>
          <p:cNvPr id="52" name="Graphic 51" descr="Run">
            <a:extLst>
              <a:ext uri="{FF2B5EF4-FFF2-40B4-BE49-F238E27FC236}">
                <a16:creationId xmlns:a16="http://schemas.microsoft.com/office/drawing/2014/main" id="{D97E3D3F-F35A-4599-9920-CC4428B4C8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49035" y="2734447"/>
            <a:ext cx="1022973" cy="1022973"/>
          </a:xfrm>
          <a:prstGeom prst="rect">
            <a:avLst/>
          </a:prstGeom>
        </p:spPr>
      </p:pic>
      <p:pic>
        <p:nvPicPr>
          <p:cNvPr id="53" name="Graphic 52" descr="Run">
            <a:extLst>
              <a:ext uri="{FF2B5EF4-FFF2-40B4-BE49-F238E27FC236}">
                <a16:creationId xmlns:a16="http://schemas.microsoft.com/office/drawing/2014/main" id="{9680ACFC-DE7C-4D1B-B725-3431CA3CD08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12220" y="2734446"/>
            <a:ext cx="1022973" cy="1022973"/>
          </a:xfrm>
          <a:prstGeom prst="rect">
            <a:avLst/>
          </a:prstGeom>
        </p:spPr>
      </p:pic>
      <p:pic>
        <p:nvPicPr>
          <p:cNvPr id="54" name="Graphic 53" descr="Confused person">
            <a:extLst>
              <a:ext uri="{FF2B5EF4-FFF2-40B4-BE49-F238E27FC236}">
                <a16:creationId xmlns:a16="http://schemas.microsoft.com/office/drawing/2014/main" id="{FB0D13BD-92A8-4815-B114-DE6FEC92B32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860708" y="2744877"/>
            <a:ext cx="914400" cy="914400"/>
          </a:xfrm>
          <a:prstGeom prst="rect">
            <a:avLst/>
          </a:prstGeom>
        </p:spPr>
      </p:pic>
      <p:pic>
        <p:nvPicPr>
          <p:cNvPr id="55" name="Graphic 54" descr="Run">
            <a:extLst>
              <a:ext uri="{FF2B5EF4-FFF2-40B4-BE49-F238E27FC236}">
                <a16:creationId xmlns:a16="http://schemas.microsoft.com/office/drawing/2014/main" id="{978EFA88-0544-4EE2-AC39-4F58E480FB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48400" y="2732496"/>
            <a:ext cx="1022973" cy="1022973"/>
          </a:xfrm>
          <a:prstGeom prst="rect">
            <a:avLst/>
          </a:prstGeom>
        </p:spPr>
      </p:pic>
      <p:sp>
        <p:nvSpPr>
          <p:cNvPr id="56" name="TextBox 55">
            <a:extLst>
              <a:ext uri="{FF2B5EF4-FFF2-40B4-BE49-F238E27FC236}">
                <a16:creationId xmlns:a16="http://schemas.microsoft.com/office/drawing/2014/main" id="{B10C0469-ED38-4E12-9182-05A427B7E8EB}"/>
              </a:ext>
            </a:extLst>
          </p:cNvPr>
          <p:cNvSpPr txBox="1"/>
          <p:nvPr/>
        </p:nvSpPr>
        <p:spPr>
          <a:xfrm>
            <a:off x="7527019" y="2371982"/>
            <a:ext cx="889264" cy="1323439"/>
          </a:xfrm>
          <a:prstGeom prst="rect">
            <a:avLst/>
          </a:prstGeom>
          <a:noFill/>
        </p:spPr>
        <p:txBody>
          <a:bodyPr wrap="square" rtlCol="0">
            <a:spAutoFit/>
          </a:bodyPr>
          <a:lstStyle/>
          <a:p>
            <a:pPr algn="ctr"/>
            <a:r>
              <a:rPr lang="en-US" sz="8000" cap="small" dirty="0">
                <a:solidFill>
                  <a:srgbClr val="660066"/>
                </a:solidFill>
                <a:latin typeface="Century Gothic" panose="020B0502020202020204" pitchFamily="34" charset="0"/>
              </a:rPr>
              <a:t>&amp;</a:t>
            </a:r>
          </a:p>
        </p:txBody>
      </p:sp>
      <p:pic>
        <p:nvPicPr>
          <p:cNvPr id="57" name="Graphic 56" descr="Raised hand">
            <a:extLst>
              <a:ext uri="{FF2B5EF4-FFF2-40B4-BE49-F238E27FC236}">
                <a16:creationId xmlns:a16="http://schemas.microsoft.com/office/drawing/2014/main" id="{127304DA-30EF-41AF-A0A1-5D7164618CC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a:off x="5397590" y="2945873"/>
            <a:ext cx="914400" cy="914400"/>
          </a:xfrm>
          <a:prstGeom prst="rect">
            <a:avLst/>
          </a:prstGeom>
        </p:spPr>
      </p:pic>
      <p:pic>
        <p:nvPicPr>
          <p:cNvPr id="16" name="Picture 15">
            <a:extLst>
              <a:ext uri="{FF2B5EF4-FFF2-40B4-BE49-F238E27FC236}">
                <a16:creationId xmlns:a16="http://schemas.microsoft.com/office/drawing/2014/main" id="{FAA6BD28-8388-48A0-9491-C862AE9E956D}"/>
              </a:ext>
            </a:extLst>
          </p:cNvPr>
          <p:cNvPicPr>
            <a:picLocks noChangeAspect="1"/>
          </p:cNvPicPr>
          <p:nvPr/>
        </p:nvPicPr>
        <p:blipFill>
          <a:blip r:embed="rId23"/>
          <a:stretch>
            <a:fillRect/>
          </a:stretch>
        </p:blipFill>
        <p:spPr>
          <a:xfrm>
            <a:off x="1430271" y="5049662"/>
            <a:ext cx="2665933" cy="171159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0720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3">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250"/>
                                  </p:stCondLst>
                                  <p:childTnLst>
                                    <p:set>
                                      <p:cBhvr>
                                        <p:cTn id="42" dur="1" fill="hold">
                                          <p:stCondLst>
                                            <p:cond delay="0"/>
                                          </p:stCondLst>
                                        </p:cTn>
                                        <p:tgtEl>
                                          <p:spTgt spid="50"/>
                                        </p:tgtEl>
                                        <p:attrNameLst>
                                          <p:attrName>style.visibility</p:attrName>
                                        </p:attrNameLst>
                                      </p:cBhvr>
                                      <p:to>
                                        <p:strVal val="visible"/>
                                      </p:to>
                                    </p:set>
                                  </p:childTnLst>
                                </p:cTn>
                              </p:par>
                            </p:childTnLst>
                          </p:cTn>
                        </p:par>
                        <p:par>
                          <p:cTn id="43" fill="hold">
                            <p:stCondLst>
                              <p:cond delay="250"/>
                            </p:stCondLst>
                            <p:childTnLst>
                              <p:par>
                                <p:cTn id="44" presetID="1" presetClass="entr" presetSubtype="0" fill="hold" nodeType="afterEffect">
                                  <p:stCondLst>
                                    <p:cond delay="250"/>
                                  </p:stCondLst>
                                  <p:childTnLst>
                                    <p:set>
                                      <p:cBhvr>
                                        <p:cTn id="45" dur="1" fill="hold">
                                          <p:stCondLst>
                                            <p:cond delay="0"/>
                                          </p:stCondLst>
                                        </p:cTn>
                                        <p:tgtEl>
                                          <p:spTgt spid="57"/>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nodeType="afterEffect">
                                  <p:stCondLst>
                                    <p:cond delay="250"/>
                                  </p:stCondLst>
                                  <p:childTnLst>
                                    <p:set>
                                      <p:cBhvr>
                                        <p:cTn id="48" dur="1" fill="hold">
                                          <p:stCondLst>
                                            <p:cond delay="0"/>
                                          </p:stCondLst>
                                        </p:cTn>
                                        <p:tgtEl>
                                          <p:spTgt spid="51"/>
                                        </p:tgtEl>
                                        <p:attrNameLst>
                                          <p:attrName>style.visibility</p:attrName>
                                        </p:attrNameLst>
                                      </p:cBhvr>
                                      <p:to>
                                        <p:strVal val="visible"/>
                                      </p:to>
                                    </p:set>
                                  </p:childTnLst>
                                </p:cTn>
                              </p:par>
                            </p:childTnLst>
                          </p:cTn>
                        </p:par>
                        <p:par>
                          <p:cTn id="49" fill="hold">
                            <p:stCondLst>
                              <p:cond delay="750"/>
                            </p:stCondLst>
                            <p:childTnLst>
                              <p:par>
                                <p:cTn id="50" presetID="1" presetClass="exit" presetSubtype="0" fill="hold" nodeType="afterEffect">
                                  <p:stCondLst>
                                    <p:cond delay="50"/>
                                  </p:stCondLst>
                                  <p:childTnLst>
                                    <p:set>
                                      <p:cBhvr>
                                        <p:cTn id="51" dur="1" fill="hold">
                                          <p:stCondLst>
                                            <p:cond delay="0"/>
                                          </p:stCondLst>
                                        </p:cTn>
                                        <p:tgtEl>
                                          <p:spTgt spid="50"/>
                                        </p:tgtEl>
                                        <p:attrNameLst>
                                          <p:attrName>style.visibility</p:attrName>
                                        </p:attrNameLst>
                                      </p:cBhvr>
                                      <p:to>
                                        <p:strVal val="hidden"/>
                                      </p:to>
                                    </p:set>
                                  </p:childTnLst>
                                </p:cTn>
                              </p:par>
                            </p:childTnLst>
                          </p:cTn>
                        </p:par>
                        <p:par>
                          <p:cTn id="52" fill="hold">
                            <p:stCondLst>
                              <p:cond delay="800"/>
                            </p:stCondLst>
                            <p:childTnLst>
                              <p:par>
                                <p:cTn id="53" presetID="1" presetClass="exit" presetSubtype="0" fill="hold" nodeType="afterEffect">
                                  <p:stCondLst>
                                    <p:cond delay="0"/>
                                  </p:stCondLst>
                                  <p:childTnLst>
                                    <p:set>
                                      <p:cBhvr>
                                        <p:cTn id="54" dur="1" fill="hold">
                                          <p:stCondLst>
                                            <p:cond delay="0"/>
                                          </p:stCondLst>
                                        </p:cTn>
                                        <p:tgtEl>
                                          <p:spTgt spid="57"/>
                                        </p:tgtEl>
                                        <p:attrNameLst>
                                          <p:attrName>style.visibility</p:attrName>
                                        </p:attrNameLst>
                                      </p:cBhvr>
                                      <p:to>
                                        <p:strVal val="hidden"/>
                                      </p:to>
                                    </p:set>
                                  </p:childTnLst>
                                </p:cTn>
                              </p:par>
                            </p:childTnLst>
                          </p:cTn>
                        </p:par>
                        <p:par>
                          <p:cTn id="55" fill="hold">
                            <p:stCondLst>
                              <p:cond delay="800"/>
                            </p:stCondLst>
                            <p:childTnLst>
                              <p:par>
                                <p:cTn id="56" presetID="1" presetClass="entr" presetSubtype="0" fill="hold" nodeType="afterEffect">
                                  <p:stCondLst>
                                    <p:cond delay="250"/>
                                  </p:stCondLst>
                                  <p:childTnLst>
                                    <p:set>
                                      <p:cBhvr>
                                        <p:cTn id="57" dur="1" fill="hold">
                                          <p:stCondLst>
                                            <p:cond delay="0"/>
                                          </p:stCondLst>
                                        </p:cTn>
                                        <p:tgtEl>
                                          <p:spTgt spid="52"/>
                                        </p:tgtEl>
                                        <p:attrNameLst>
                                          <p:attrName>style.visibility</p:attrName>
                                        </p:attrNameLst>
                                      </p:cBhvr>
                                      <p:to>
                                        <p:strVal val="visible"/>
                                      </p:to>
                                    </p:set>
                                  </p:childTnLst>
                                </p:cTn>
                              </p:par>
                            </p:childTnLst>
                          </p:cTn>
                        </p:par>
                        <p:par>
                          <p:cTn id="58" fill="hold">
                            <p:stCondLst>
                              <p:cond delay="1050"/>
                            </p:stCondLst>
                            <p:childTnLst>
                              <p:par>
                                <p:cTn id="59" presetID="1" presetClass="entr" presetSubtype="0" fill="hold" nodeType="afterEffect">
                                  <p:stCondLst>
                                    <p:cond delay="25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xit" presetSubtype="0" fill="hold" nodeType="withEffect">
                                  <p:stCondLst>
                                    <p:cond delay="50"/>
                                  </p:stCondLst>
                                  <p:childTnLst>
                                    <p:set>
                                      <p:cBhvr>
                                        <p:cTn id="62" dur="1" fill="hold">
                                          <p:stCondLst>
                                            <p:cond delay="0"/>
                                          </p:stCondLst>
                                        </p:cTn>
                                        <p:tgtEl>
                                          <p:spTgt spid="51"/>
                                        </p:tgtEl>
                                        <p:attrNameLst>
                                          <p:attrName>style.visibility</p:attrName>
                                        </p:attrNameLst>
                                      </p:cBhvr>
                                      <p:to>
                                        <p:strVal val="hidden"/>
                                      </p:to>
                                    </p:set>
                                  </p:childTnLst>
                                </p:cTn>
                              </p:par>
                            </p:childTnLst>
                          </p:cTn>
                        </p:par>
                        <p:par>
                          <p:cTn id="63" fill="hold">
                            <p:stCondLst>
                              <p:cond delay="1300"/>
                            </p:stCondLst>
                            <p:childTnLst>
                              <p:par>
                                <p:cTn id="64" presetID="1" presetClass="entr" presetSubtype="0" fill="hold" nodeType="afterEffect">
                                  <p:stCondLst>
                                    <p:cond delay="25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xit" presetSubtype="0" fill="hold" nodeType="withEffect">
                                  <p:stCondLst>
                                    <p:cond delay="50"/>
                                  </p:stCondLst>
                                  <p:childTnLst>
                                    <p:set>
                                      <p:cBhvr>
                                        <p:cTn id="67" dur="1" fill="hold">
                                          <p:stCondLst>
                                            <p:cond delay="0"/>
                                          </p:stCondLst>
                                        </p:cTn>
                                        <p:tgtEl>
                                          <p:spTgt spid="52"/>
                                        </p:tgtEl>
                                        <p:attrNameLst>
                                          <p:attrName>style.visibility</p:attrName>
                                        </p:attrNameLst>
                                      </p:cBhvr>
                                      <p:to>
                                        <p:strVal val="hidden"/>
                                      </p:to>
                                    </p:set>
                                  </p:childTnLst>
                                </p:cTn>
                              </p:par>
                            </p:childTnLst>
                          </p:cTn>
                        </p:par>
                        <p:par>
                          <p:cTn id="68" fill="hold">
                            <p:stCondLst>
                              <p:cond delay="1550"/>
                            </p:stCondLst>
                            <p:childTnLst>
                              <p:par>
                                <p:cTn id="69" presetID="1" presetClass="entr" presetSubtype="0" fill="hold" nodeType="afterEffect">
                                  <p:stCondLst>
                                    <p:cond delay="25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xit" presetSubtype="0" fill="hold" nodeType="withEffect">
                                  <p:stCondLst>
                                    <p:cond delay="50"/>
                                  </p:stCondLst>
                                  <p:childTnLst>
                                    <p:set>
                                      <p:cBhvr>
                                        <p:cTn id="72" dur="1" fill="hold">
                                          <p:stCondLst>
                                            <p:cond delay="0"/>
                                          </p:stCondLst>
                                        </p:cTn>
                                        <p:tgtEl>
                                          <p:spTgt spid="53"/>
                                        </p:tgtEl>
                                        <p:attrNameLst>
                                          <p:attrName>style.visibility</p:attrName>
                                        </p:attrNameLst>
                                      </p:cBhvr>
                                      <p:to>
                                        <p:strVal val="hidden"/>
                                      </p:to>
                                    </p:set>
                                  </p:childTnLst>
                                </p:cTn>
                              </p:par>
                            </p:childTnLst>
                          </p:cTn>
                        </p:par>
                        <p:par>
                          <p:cTn id="73" fill="hold">
                            <p:stCondLst>
                              <p:cond delay="1800"/>
                            </p:stCondLst>
                            <p:childTnLst>
                              <p:par>
                                <p:cTn id="74" presetID="1" presetClass="entr" presetSubtype="0" fill="hold" nodeType="afterEffect">
                                  <p:stCondLst>
                                    <p:cond delay="25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xit" presetSubtype="0" fill="hold" nodeType="withEffect">
                                  <p:stCondLst>
                                    <p:cond delay="50"/>
                                  </p:stCondLst>
                                  <p:childTnLst>
                                    <p:set>
                                      <p:cBhvr>
                                        <p:cTn id="77" dur="1" fill="hold">
                                          <p:stCondLst>
                                            <p:cond delay="0"/>
                                          </p:stCondLst>
                                        </p:cTn>
                                        <p:tgtEl>
                                          <p:spTgt spid="55"/>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childTnLst>
                                </p:cTn>
                              </p:par>
                            </p:childTnLst>
                          </p:cTn>
                        </p:par>
                        <p:par>
                          <p:cTn id="80" fill="hold">
                            <p:stCondLst>
                              <p:cond delay="2050"/>
                            </p:stCondLst>
                            <p:childTnLst>
                              <p:par>
                                <p:cTn id="81" presetID="10" presetClass="entr" presetSubtype="0" fill="hold" nodeType="afterEffect">
                                  <p:stCondLst>
                                    <p:cond delay="500"/>
                                  </p:stCondLst>
                                  <p:childTnLst>
                                    <p:set>
                                      <p:cBhvr>
                                        <p:cTn id="82" dur="1" fill="hold">
                                          <p:stCondLst>
                                            <p:cond delay="0"/>
                                          </p:stCondLst>
                                        </p:cTn>
                                        <p:tgtEl>
                                          <p:spTgt spid="63">
                                            <p:txEl>
                                              <p:pRg st="15" end="15"/>
                                            </p:txEl>
                                          </p:spTgt>
                                        </p:tgtEl>
                                        <p:attrNameLst>
                                          <p:attrName>style.visibility</p:attrName>
                                        </p:attrNameLst>
                                      </p:cBhvr>
                                      <p:to>
                                        <p:strVal val="visible"/>
                                      </p:to>
                                    </p:set>
                                    <p:animEffect transition="in" filter="fade">
                                      <p:cBhvr>
                                        <p:cTn id="83" dur="500"/>
                                        <p:tgtEl>
                                          <p:spTgt spid="63">
                                            <p:txEl>
                                              <p:pRg st="15" end="15"/>
                                            </p:txEl>
                                          </p:spTgt>
                                        </p:tgtEl>
                                      </p:cBhvr>
                                    </p:animEffect>
                                  </p:childTnLst>
                                </p:cTn>
                              </p:par>
                            </p:childTnLst>
                          </p:cTn>
                        </p:par>
                        <p:par>
                          <p:cTn id="84" fill="hold">
                            <p:stCondLst>
                              <p:cond delay="3050"/>
                            </p:stCondLst>
                            <p:childTnLst>
                              <p:par>
                                <p:cTn id="85" presetID="10" presetClass="entr" presetSubtype="0" fill="hold" nodeType="afterEffect">
                                  <p:stCondLst>
                                    <p:cond delay="1000"/>
                                  </p:stCondLst>
                                  <p:childTnLst>
                                    <p:set>
                                      <p:cBhvr>
                                        <p:cTn id="86" dur="1" fill="hold">
                                          <p:stCondLst>
                                            <p:cond delay="0"/>
                                          </p:stCondLst>
                                        </p:cTn>
                                        <p:tgtEl>
                                          <p:spTgt spid="63">
                                            <p:txEl>
                                              <p:pRg st="17" end="17"/>
                                            </p:txEl>
                                          </p:spTgt>
                                        </p:tgtEl>
                                        <p:attrNameLst>
                                          <p:attrName>style.visibility</p:attrName>
                                        </p:attrNameLst>
                                      </p:cBhvr>
                                      <p:to>
                                        <p:strVal val="visible"/>
                                      </p:to>
                                    </p:set>
                                    <p:animEffect transition="in" filter="fade">
                                      <p:cBhvr>
                                        <p:cTn id="87" dur="500"/>
                                        <p:tgtEl>
                                          <p:spTgt spid="63">
                                            <p:txEl>
                                              <p:pRg st="17" end="17"/>
                                            </p:txEl>
                                          </p:spTgt>
                                        </p:tgtEl>
                                      </p:cBhvr>
                                    </p:animEffect>
                                  </p:childTnLst>
                                </p:cTn>
                              </p:par>
                              <p:par>
                                <p:cTn id="88" presetID="10" presetClass="entr" presetSubtype="0" fill="hold" nodeType="withEffect">
                                  <p:stCondLst>
                                    <p:cond delay="1000"/>
                                  </p:stCondLst>
                                  <p:childTnLst>
                                    <p:set>
                                      <p:cBhvr>
                                        <p:cTn id="89" dur="1" fill="hold">
                                          <p:stCondLst>
                                            <p:cond delay="0"/>
                                          </p:stCondLst>
                                        </p:cTn>
                                        <p:tgtEl>
                                          <p:spTgt spid="63">
                                            <p:txEl>
                                              <p:pRg st="18" end="18"/>
                                            </p:txEl>
                                          </p:spTgt>
                                        </p:tgtEl>
                                        <p:attrNameLst>
                                          <p:attrName>style.visibility</p:attrName>
                                        </p:attrNameLst>
                                      </p:cBhvr>
                                      <p:to>
                                        <p:strVal val="visible"/>
                                      </p:to>
                                    </p:set>
                                    <p:animEffect transition="in" filter="fade">
                                      <p:cBhvr>
                                        <p:cTn id="90" dur="500"/>
                                        <p:tgtEl>
                                          <p:spTgt spid="63">
                                            <p:txEl>
                                              <p:pRg st="18" end="18"/>
                                            </p:txEl>
                                          </p:spTgt>
                                        </p:tgtEl>
                                      </p:cBhvr>
                                    </p:animEffect>
                                  </p:childTnLst>
                                </p:cTn>
                              </p:par>
                              <p:par>
                                <p:cTn id="91" presetID="10" presetClass="entr" presetSubtype="0" fill="hold" nodeType="withEffect">
                                  <p:stCondLst>
                                    <p:cond delay="1000"/>
                                  </p:stCondLst>
                                  <p:childTnLst>
                                    <p:set>
                                      <p:cBhvr>
                                        <p:cTn id="92" dur="1" fill="hold">
                                          <p:stCondLst>
                                            <p:cond delay="0"/>
                                          </p:stCondLst>
                                        </p:cTn>
                                        <p:tgtEl>
                                          <p:spTgt spid="63">
                                            <p:txEl>
                                              <p:pRg st="19" end="19"/>
                                            </p:txEl>
                                          </p:spTgt>
                                        </p:tgtEl>
                                        <p:attrNameLst>
                                          <p:attrName>style.visibility</p:attrName>
                                        </p:attrNameLst>
                                      </p:cBhvr>
                                      <p:to>
                                        <p:strVal val="visible"/>
                                      </p:to>
                                    </p:set>
                                    <p:animEffect transition="in" filter="fade">
                                      <p:cBhvr>
                                        <p:cTn id="93" dur="500"/>
                                        <p:tgtEl>
                                          <p:spTgt spid="6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3" grpId="0"/>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35</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082363" y="6409282"/>
            <a:ext cx="5318937"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Askalawlibrarian.nycourts.gov</a:t>
            </a:r>
          </a:p>
        </p:txBody>
      </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0419863" cy="828675"/>
          </a:xfrm>
        </p:spPr>
        <p:txBody>
          <a:bodyPr/>
          <a:lstStyle/>
          <a:p>
            <a:r>
              <a:rPr lang="en-US" dirty="0"/>
              <a:t>ASK A LAW LIBRARIAN</a:t>
            </a: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45" name="TextBox 44">
            <a:extLst>
              <a:ext uri="{FF2B5EF4-FFF2-40B4-BE49-F238E27FC236}">
                <a16:creationId xmlns:a16="http://schemas.microsoft.com/office/drawing/2014/main" id="{A33F1E4C-E68D-49B0-B7C3-A88AA758E271}"/>
              </a:ext>
            </a:extLst>
          </p:cNvPr>
          <p:cNvSpPr txBox="1"/>
          <p:nvPr/>
        </p:nvSpPr>
        <p:spPr>
          <a:xfrm>
            <a:off x="358140" y="753399"/>
            <a:ext cx="11539222" cy="1200329"/>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The Ask a Law Librarian service, staffed by NYS UCS law library personnel, offers remote legal reference to the general public and is intended to answer legal reference questions posed by the public.</a:t>
            </a:r>
            <a:endParaRPr lang="en-US" sz="2400" dirty="0">
              <a:latin typeface="Century Gothic" panose="020B0502020202020204" pitchFamily="34" charset="0"/>
            </a:endParaRPr>
          </a:p>
        </p:txBody>
      </p:sp>
      <p:grpSp>
        <p:nvGrpSpPr>
          <p:cNvPr id="46" name="Group 45">
            <a:extLst>
              <a:ext uri="{FF2B5EF4-FFF2-40B4-BE49-F238E27FC236}">
                <a16:creationId xmlns:a16="http://schemas.microsoft.com/office/drawing/2014/main" id="{697063E2-9DCE-4215-9AD3-750C9AD304BC}"/>
              </a:ext>
            </a:extLst>
          </p:cNvPr>
          <p:cNvGrpSpPr/>
          <p:nvPr/>
        </p:nvGrpSpPr>
        <p:grpSpPr>
          <a:xfrm>
            <a:off x="534245" y="2062699"/>
            <a:ext cx="6187560" cy="4759979"/>
            <a:chOff x="614347" y="1040305"/>
            <a:chExt cx="6604252" cy="5080533"/>
          </a:xfrm>
        </p:grpSpPr>
        <p:sp>
          <p:nvSpPr>
            <p:cNvPr id="47" name="Trapezoid 46">
              <a:extLst>
                <a:ext uri="{FF2B5EF4-FFF2-40B4-BE49-F238E27FC236}">
                  <a16:creationId xmlns:a16="http://schemas.microsoft.com/office/drawing/2014/main" id="{4CB32156-E9C4-45F9-A941-6E06C0FED0F3}"/>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B57181B-DCD5-47EA-9B9F-5D445C589A89}"/>
                </a:ext>
              </a:extLst>
            </p:cNvPr>
            <p:cNvGrpSpPr/>
            <p:nvPr/>
          </p:nvGrpSpPr>
          <p:grpSpPr>
            <a:xfrm>
              <a:off x="614347" y="1040305"/>
              <a:ext cx="6604252" cy="4883322"/>
              <a:chOff x="10513061" y="1708422"/>
              <a:chExt cx="4528820" cy="3644817"/>
            </a:xfrm>
          </p:grpSpPr>
          <p:sp>
            <p:nvSpPr>
              <p:cNvPr id="49" name="Rectangle 48">
                <a:extLst>
                  <a:ext uri="{FF2B5EF4-FFF2-40B4-BE49-F238E27FC236}">
                    <a16:creationId xmlns:a16="http://schemas.microsoft.com/office/drawing/2014/main" id="{1E35C982-B33E-4B66-BC7B-0BCF832DD97F}"/>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51323332-B73C-41C1-ADA4-C578EC35378F}"/>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31E27668-D2CB-4775-AD72-4AF766714BD8}"/>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a:extLst>
              <a:ext uri="{FF2B5EF4-FFF2-40B4-BE49-F238E27FC236}">
                <a16:creationId xmlns:a16="http://schemas.microsoft.com/office/drawing/2014/main" id="{779A71FF-477A-4B07-A479-595EBB84829F}"/>
              </a:ext>
            </a:extLst>
          </p:cNvPr>
          <p:cNvPicPr>
            <a:picLocks noChangeAspect="1"/>
          </p:cNvPicPr>
          <p:nvPr/>
        </p:nvPicPr>
        <p:blipFill>
          <a:blip r:embed="rId13"/>
          <a:stretch>
            <a:fillRect/>
          </a:stretch>
        </p:blipFill>
        <p:spPr>
          <a:xfrm>
            <a:off x="794099" y="2483555"/>
            <a:ext cx="5601074" cy="3306440"/>
          </a:xfrm>
          <a:prstGeom prst="rect">
            <a:avLst/>
          </a:prstGeom>
        </p:spPr>
      </p:pic>
      <p:sp>
        <p:nvSpPr>
          <p:cNvPr id="4" name="Rectangle: Rounded Corners 3">
            <a:extLst>
              <a:ext uri="{FF2B5EF4-FFF2-40B4-BE49-F238E27FC236}">
                <a16:creationId xmlns:a16="http://schemas.microsoft.com/office/drawing/2014/main" id="{51F5B7BC-6ED9-4154-8A2A-62549B831A92}"/>
              </a:ext>
            </a:extLst>
          </p:cNvPr>
          <p:cNvSpPr/>
          <p:nvPr/>
        </p:nvSpPr>
        <p:spPr>
          <a:xfrm>
            <a:off x="7014300" y="2062699"/>
            <a:ext cx="4850624" cy="2281476"/>
          </a:xfrm>
          <a:prstGeom prst="roundRect">
            <a:avLst>
              <a:gd name="adj" fmla="val 9430"/>
            </a:avLst>
          </a:prstGeom>
          <a:solidFill>
            <a:schemeClr val="bg1"/>
          </a:solidFill>
        </p:spPr>
        <p:txBody>
          <a:bodyPr wrap="square">
            <a:spAutoFit/>
          </a:bodyPr>
          <a:lstStyle/>
          <a:p>
            <a:pPr marL="457200" indent="-457200">
              <a:buFont typeface="Arial" panose="020B0604020202020204" pitchFamily="34" charset="0"/>
              <a:buChar char="•"/>
            </a:pPr>
            <a:r>
              <a:rPr lang="en-US" sz="3200" dirty="0">
                <a:solidFill>
                  <a:schemeClr val="accent1">
                    <a:lumMod val="75000"/>
                  </a:schemeClr>
                </a:solidFill>
                <a:latin typeface="Century Gothic" panose="020B0502020202020204" pitchFamily="34" charset="0"/>
              </a:rPr>
              <a:t>Real-time chat with a  Law Librarian</a:t>
            </a:r>
          </a:p>
          <a:p>
            <a:endParaRPr lang="en-US" sz="3200" dirty="0">
              <a:solidFill>
                <a:schemeClr val="accent1">
                  <a:lumMod val="75000"/>
                </a:schemeClr>
              </a:solidFill>
              <a:latin typeface="Century Gothic" panose="020B0502020202020204" pitchFamily="34" charset="0"/>
            </a:endParaRPr>
          </a:p>
          <a:p>
            <a:pPr marL="457200" indent="-457200">
              <a:buFont typeface="Arial" panose="020B0604020202020204" pitchFamily="34" charset="0"/>
              <a:buChar char="•"/>
            </a:pPr>
            <a:r>
              <a:rPr lang="en-US" sz="3200" dirty="0">
                <a:solidFill>
                  <a:schemeClr val="accent1">
                    <a:lumMod val="75000"/>
                  </a:schemeClr>
                </a:solidFill>
                <a:latin typeface="Century Gothic" panose="020B0502020202020204" pitchFamily="34" charset="0"/>
              </a:rPr>
              <a:t>1000+ inquiries</a:t>
            </a:r>
          </a:p>
        </p:txBody>
      </p:sp>
      <p:sp>
        <p:nvSpPr>
          <p:cNvPr id="22" name="Title 6">
            <a:extLst>
              <a:ext uri="{FF2B5EF4-FFF2-40B4-BE49-F238E27FC236}">
                <a16:creationId xmlns:a16="http://schemas.microsoft.com/office/drawing/2014/main" id="{76DF39DF-C104-471B-8DF9-110CE99005CE}"/>
              </a:ext>
            </a:extLst>
          </p:cNvPr>
          <p:cNvSpPr txBox="1">
            <a:spLocks/>
          </p:cNvSpPr>
          <p:nvPr/>
        </p:nvSpPr>
        <p:spPr>
          <a:xfrm>
            <a:off x="294638" y="-178328"/>
            <a:ext cx="6719662" cy="1316137"/>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small" baseline="0">
                <a:solidFill>
                  <a:srgbClr val="11489C"/>
                </a:solidFill>
                <a:effectLst/>
                <a:latin typeface="Century Gothic" panose="020B0502020202020204" pitchFamily="34" charset="0"/>
                <a:ea typeface="+mj-ea"/>
                <a:cs typeface="+mj-cs"/>
              </a:defRPr>
            </a:lvl1pPr>
          </a:lstStyle>
          <a:p>
            <a:r>
              <a:rPr lang="en-US" dirty="0">
                <a:solidFill>
                  <a:schemeClr val="accent1">
                    <a:lumMod val="75000"/>
                  </a:schemeClr>
                </a:solidFill>
              </a:rPr>
              <a:t>ASK A LAW LIBRARIAN</a:t>
            </a:r>
          </a:p>
        </p:txBody>
      </p:sp>
    </p:spTree>
    <p:extLst>
      <p:ext uri="{BB962C8B-B14F-4D97-AF65-F5344CB8AC3E}">
        <p14:creationId xmlns:p14="http://schemas.microsoft.com/office/powerpoint/2010/main" val="3375006018"/>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153CBB-D6FD-47D7-AF12-40E87F840DFF}"/>
              </a:ext>
            </a:extLst>
          </p:cNvPr>
          <p:cNvSpPr/>
          <p:nvPr/>
        </p:nvSpPr>
        <p:spPr>
          <a:xfrm>
            <a:off x="472953" y="1526741"/>
            <a:ext cx="4930320" cy="4643757"/>
          </a:xfrm>
          <a:prstGeom prst="roundRect">
            <a:avLst/>
          </a:prstGeom>
          <a:solidFill>
            <a:srgbClr val="072045"/>
          </a:solidFill>
          <a:ln w="38100">
            <a:solidFill>
              <a:srgbClr val="072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25B5498-7F54-44D0-A986-F72990B8D433}"/>
              </a:ext>
            </a:extLst>
          </p:cNvPr>
          <p:cNvSpPr txBox="1"/>
          <p:nvPr/>
        </p:nvSpPr>
        <p:spPr>
          <a:xfrm>
            <a:off x="355634" y="798152"/>
            <a:ext cx="9939939" cy="584775"/>
          </a:xfrm>
          <a:prstGeom prst="rect">
            <a:avLst/>
          </a:prstGeom>
          <a:noFill/>
        </p:spPr>
        <p:txBody>
          <a:bodyPr wrap="square" rtlCol="0">
            <a:spAutoFit/>
          </a:bodyPr>
          <a:lstStyle/>
          <a:p>
            <a:r>
              <a:rPr lang="en-US" sz="3200" dirty="0">
                <a:solidFill>
                  <a:schemeClr val="tx1">
                    <a:lumMod val="75000"/>
                    <a:lumOff val="25000"/>
                  </a:schemeClr>
                </a:solidFill>
                <a:latin typeface="Century Gothic" panose="020B0502020202020204" pitchFamily="34" charset="0"/>
              </a:rPr>
              <a:t>OJI offers programs and services:</a:t>
            </a:r>
            <a:endParaRPr lang="en-US" sz="3200" u="sng" cap="small" dirty="0">
              <a:solidFill>
                <a:schemeClr val="tx1">
                  <a:lumMod val="75000"/>
                  <a:lumOff val="25000"/>
                </a:schemeClr>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3F6B7414-A6AC-492E-ACCF-6CD68862DD03}"/>
              </a:ext>
            </a:extLst>
          </p:cNvPr>
          <p:cNvSpPr/>
          <p:nvPr/>
        </p:nvSpPr>
        <p:spPr>
          <a:xfrm>
            <a:off x="4128654" y="1526741"/>
            <a:ext cx="7691415" cy="4643757"/>
          </a:xfrm>
          <a:prstGeom prst="roundRect">
            <a:avLst>
              <a:gd name="adj" fmla="val 12192"/>
            </a:avLst>
          </a:prstGeom>
          <a:solidFill>
            <a:srgbClr val="11489C"/>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E13A9A-1DD8-419E-9400-724BB1C80421}"/>
              </a:ext>
            </a:extLst>
          </p:cNvPr>
          <p:cNvSpPr>
            <a:spLocks noGrp="1"/>
          </p:cNvSpPr>
          <p:nvPr>
            <p:ph type="sldNum" sz="quarter" idx="12"/>
          </p:nvPr>
        </p:nvSpPr>
        <p:spPr>
          <a:prstGeom prst="rect">
            <a:avLst/>
          </a:prstGeom>
        </p:spPr>
        <p:txBody>
          <a:bodyPr/>
          <a:lstStyle/>
          <a:p>
            <a:fld id="{E04F1C5D-E716-43E5-89FA-D15EEF2EE82D}" type="slidenum">
              <a:rPr lang="en-US" smtClean="0"/>
              <a:pPr/>
              <a:t>36</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p:txBody>
          <a:bodyPr/>
          <a:lstStyle/>
          <a:p>
            <a:r>
              <a:rPr lang="en-US" dirty="0"/>
              <a:t>COURT ACCESS</a:t>
            </a:r>
          </a:p>
        </p:txBody>
      </p:sp>
      <p:sp>
        <p:nvSpPr>
          <p:cNvPr id="21" name="Content Placeholder 13">
            <a:extLst>
              <a:ext uri="{FF2B5EF4-FFF2-40B4-BE49-F238E27FC236}">
                <a16:creationId xmlns:a16="http://schemas.microsoft.com/office/drawing/2014/main" id="{EF8BEBC4-90FE-4615-A657-42DB09782002}"/>
              </a:ext>
            </a:extLst>
          </p:cNvPr>
          <p:cNvSpPr txBox="1">
            <a:spLocks/>
          </p:cNvSpPr>
          <p:nvPr/>
        </p:nvSpPr>
        <p:spPr>
          <a:xfrm>
            <a:off x="4475912" y="1879264"/>
            <a:ext cx="7018149" cy="4091879"/>
          </a:xfrm>
          <a:prstGeom prst="rect">
            <a:avLst/>
          </a:prstGeom>
          <a:solidFill>
            <a:srgbClr val="11489C"/>
          </a:solidFill>
        </p:spPr>
        <p:txBody>
          <a:bodyPr vert="horz" lIns="91440" tIns="45720" rIns="91440" bIns="45720" rtlCol="0">
            <a:normAutofit fontScale="775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Tx/>
            </a:pPr>
            <a:r>
              <a:rPr lang="en-US" sz="3200" b="1" dirty="0">
                <a:solidFill>
                  <a:schemeClr val="bg1"/>
                </a:solidFill>
                <a:latin typeface="Century Gothic" panose="020B0502020202020204" pitchFamily="34" charset="0"/>
                <a:cs typeface="Arial" panose="020B0604020202020204" pitchFamily="34" charset="0"/>
              </a:rPr>
              <a:t>Self-Help Tools</a:t>
            </a:r>
          </a:p>
          <a:p>
            <a:pPr lvl="2">
              <a:buClrTx/>
            </a:pPr>
            <a:r>
              <a:rPr lang="en-US" sz="2600" b="1" dirty="0">
                <a:solidFill>
                  <a:schemeClr val="bg1"/>
                </a:solidFill>
                <a:latin typeface="Century Gothic" panose="020B0502020202020204" pitchFamily="34" charset="0"/>
                <a:cs typeface="Arial" panose="020B0604020202020204" pitchFamily="34" charset="0"/>
              </a:rPr>
              <a:t>OJI Website</a:t>
            </a:r>
          </a:p>
          <a:p>
            <a:pPr lvl="2">
              <a:buClrTx/>
            </a:pPr>
            <a:r>
              <a:rPr lang="en-US" sz="2600" b="1" dirty="0" err="1">
                <a:solidFill>
                  <a:schemeClr val="bg1"/>
                </a:solidFill>
                <a:latin typeface="Century Gothic" panose="020B0502020202020204" pitchFamily="34" charset="0"/>
                <a:cs typeface="Arial" panose="020B0604020202020204" pitchFamily="34" charset="0"/>
              </a:rPr>
              <a:t>CourtHelp</a:t>
            </a:r>
            <a:endParaRPr lang="en-US" sz="2600" b="1" dirty="0">
              <a:solidFill>
                <a:schemeClr val="bg1"/>
              </a:solidFill>
              <a:latin typeface="Century Gothic" panose="020B0502020202020204" pitchFamily="34" charset="0"/>
              <a:cs typeface="Arial" panose="020B0604020202020204" pitchFamily="34" charset="0"/>
            </a:endParaRPr>
          </a:p>
          <a:p>
            <a:pPr lvl="2">
              <a:buClrTx/>
            </a:pPr>
            <a:r>
              <a:rPr lang="en-US" sz="2600" b="1" dirty="0">
                <a:solidFill>
                  <a:schemeClr val="bg1"/>
                </a:solidFill>
                <a:latin typeface="Century Gothic" panose="020B0502020202020204" pitchFamily="34" charset="0"/>
                <a:cs typeface="Arial" panose="020B0604020202020204" pitchFamily="34" charset="0"/>
              </a:rPr>
              <a:t>Do-It-Yourself Forms (DIY)</a:t>
            </a:r>
          </a:p>
          <a:p>
            <a:pPr lvl="2">
              <a:buClrTx/>
            </a:pPr>
            <a:r>
              <a:rPr lang="en-US" sz="2600" b="1" dirty="0">
                <a:solidFill>
                  <a:schemeClr val="bg1"/>
                </a:solidFill>
                <a:latin typeface="Century Gothic" panose="020B0502020202020204" pitchFamily="34" charset="0"/>
                <a:cs typeface="Arial" panose="020B0604020202020204" pitchFamily="34" charset="0"/>
              </a:rPr>
              <a:t>Ask A Law Librarian</a:t>
            </a:r>
          </a:p>
          <a:p>
            <a:pPr>
              <a:buClrTx/>
            </a:pPr>
            <a:r>
              <a:rPr lang="en-US" sz="3200" dirty="0">
                <a:solidFill>
                  <a:schemeClr val="bg1"/>
                </a:solidFill>
                <a:latin typeface="Century Gothic" panose="020B0502020202020204" pitchFamily="34" charset="0"/>
                <a:cs typeface="Arial" panose="020B0604020202020204" pitchFamily="34" charset="0"/>
              </a:rPr>
              <a:t>Court Help Centers</a:t>
            </a:r>
          </a:p>
          <a:p>
            <a:pPr>
              <a:buClrTx/>
            </a:pPr>
            <a:r>
              <a:rPr lang="en-US" sz="3200" dirty="0">
                <a:solidFill>
                  <a:schemeClr val="bg1"/>
                </a:solidFill>
                <a:latin typeface="Century Gothic" panose="020B0502020202020204" pitchFamily="34" charset="0"/>
                <a:cs typeface="Arial" panose="020B0604020202020204" pitchFamily="34" charset="0"/>
              </a:rPr>
              <a:t>Court-based Pro Bono Programs</a:t>
            </a:r>
          </a:p>
          <a:p>
            <a:pPr>
              <a:buClrTx/>
            </a:pPr>
            <a:r>
              <a:rPr lang="en-US" sz="3200" dirty="0">
                <a:solidFill>
                  <a:schemeClr val="bg1"/>
                </a:solidFill>
                <a:latin typeface="Century Gothic" panose="020B0502020202020204" pitchFamily="34" charset="0"/>
                <a:cs typeface="Arial" panose="020B0604020202020204" pitchFamily="34" charset="0"/>
              </a:rPr>
              <a:t>Access for Vulnerable Populations/Litigants with Diverse Needs</a:t>
            </a:r>
          </a:p>
          <a:p>
            <a:pPr>
              <a:buClrTx/>
            </a:pPr>
            <a:r>
              <a:rPr lang="en-US" sz="3200" dirty="0">
                <a:solidFill>
                  <a:schemeClr val="bg1"/>
                </a:solidFill>
                <a:latin typeface="Century Gothic" panose="020B0502020202020204" pitchFamily="34" charset="0"/>
                <a:cs typeface="Arial" panose="020B0604020202020204" pitchFamily="34" charset="0"/>
              </a:rPr>
              <a:t>Plain Language Initiative</a:t>
            </a:r>
          </a:p>
        </p:txBody>
      </p:sp>
      <p:pic>
        <p:nvPicPr>
          <p:cNvPr id="23" name="Graphic 22" descr="Questions">
            <a:extLst>
              <a:ext uri="{FF2B5EF4-FFF2-40B4-BE49-F238E27FC236}">
                <a16:creationId xmlns:a16="http://schemas.microsoft.com/office/drawing/2014/main" id="{A6CF8184-ECBF-4B97-968C-D275A9703D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050" y="1895160"/>
            <a:ext cx="3878513" cy="3878513"/>
          </a:xfrm>
          <a:prstGeom prst="rect">
            <a:avLst/>
          </a:prstGeom>
          <a:effectLst/>
        </p:spPr>
      </p:pic>
      <p:sp>
        <p:nvSpPr>
          <p:cNvPr id="20" name="TextBox 19">
            <a:extLst>
              <a:ext uri="{FF2B5EF4-FFF2-40B4-BE49-F238E27FC236}">
                <a16:creationId xmlns:a16="http://schemas.microsoft.com/office/drawing/2014/main" id="{BB8FD4A2-93E0-4850-9C3F-5B7A469069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6" name="Graphic 15" descr="Social network">
            <a:extLst>
              <a:ext uri="{FF2B5EF4-FFF2-40B4-BE49-F238E27FC236}">
                <a16:creationId xmlns:a16="http://schemas.microsoft.com/office/drawing/2014/main" id="{CA24AF79-FE23-44C2-8A43-A8B4145666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17" name="Group 16">
            <a:extLst>
              <a:ext uri="{FF2B5EF4-FFF2-40B4-BE49-F238E27FC236}">
                <a16:creationId xmlns:a16="http://schemas.microsoft.com/office/drawing/2014/main" id="{550BC928-A847-42A0-92CD-B5862DCA3E3E}"/>
              </a:ext>
            </a:extLst>
          </p:cNvPr>
          <p:cNvGrpSpPr/>
          <p:nvPr/>
        </p:nvGrpSpPr>
        <p:grpSpPr>
          <a:xfrm>
            <a:off x="1101356" y="6468110"/>
            <a:ext cx="251396" cy="365125"/>
            <a:chOff x="7907153" y="3711346"/>
            <a:chExt cx="1092490" cy="1624264"/>
          </a:xfrm>
          <a:solidFill>
            <a:srgbClr val="11489C"/>
          </a:solidFill>
          <a:effectLst/>
        </p:grpSpPr>
        <p:pic>
          <p:nvPicPr>
            <p:cNvPr id="18" name="Graphic 17" descr="Child with balloon">
              <a:extLst>
                <a:ext uri="{FF2B5EF4-FFF2-40B4-BE49-F238E27FC236}">
                  <a16:creationId xmlns:a16="http://schemas.microsoft.com/office/drawing/2014/main" id="{8795AFDB-909C-49D7-98B7-6493B8F8DF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22" name="Graphic 21" descr="Scales of justice">
              <a:extLst>
                <a:ext uri="{FF2B5EF4-FFF2-40B4-BE49-F238E27FC236}">
                  <a16:creationId xmlns:a16="http://schemas.microsoft.com/office/drawing/2014/main" id="{79CB6879-4F3A-4410-9305-BBBBD56BC9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25" name="Graphic 24" descr="Gavel">
              <a:extLst>
                <a:ext uri="{FF2B5EF4-FFF2-40B4-BE49-F238E27FC236}">
                  <a16:creationId xmlns:a16="http://schemas.microsoft.com/office/drawing/2014/main" id="{C6EE4B44-5970-465E-BB14-C1F6637001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32" name="Graphic 31" descr="Court">
            <a:extLst>
              <a:ext uri="{FF2B5EF4-FFF2-40B4-BE49-F238E27FC236}">
                <a16:creationId xmlns:a16="http://schemas.microsoft.com/office/drawing/2014/main" id="{9855539C-E2DE-42A2-8E04-D6C20384A19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sp>
        <p:nvSpPr>
          <p:cNvPr id="26" name="Title 6">
            <a:extLst>
              <a:ext uri="{FF2B5EF4-FFF2-40B4-BE49-F238E27FC236}">
                <a16:creationId xmlns:a16="http://schemas.microsoft.com/office/drawing/2014/main" id="{457A753D-DC5C-4C18-9934-945FC87762DE}"/>
              </a:ext>
            </a:extLst>
          </p:cNvPr>
          <p:cNvSpPr txBox="1">
            <a:spLocks/>
          </p:cNvSpPr>
          <p:nvPr/>
        </p:nvSpPr>
        <p:spPr>
          <a:xfrm>
            <a:off x="5176437" y="2900481"/>
            <a:ext cx="2742827" cy="64954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small" baseline="0">
                <a:solidFill>
                  <a:srgbClr val="11489C"/>
                </a:solidFill>
                <a:effectLst/>
                <a:latin typeface="Century Gothic" panose="020B0502020202020204" pitchFamily="34" charset="0"/>
                <a:ea typeface="+mj-ea"/>
                <a:cs typeface="+mj-cs"/>
              </a:defRPr>
            </a:lvl1pPr>
          </a:lstStyle>
          <a:p>
            <a:r>
              <a:rPr lang="en-US" sz="1800" dirty="0">
                <a:solidFill>
                  <a:schemeClr val="bg1"/>
                </a:solidFill>
              </a:rPr>
              <a:t>ASK A LAW LIBRARIAN</a:t>
            </a:r>
          </a:p>
        </p:txBody>
      </p:sp>
    </p:spTree>
    <p:extLst>
      <p:ext uri="{BB962C8B-B14F-4D97-AF65-F5344CB8AC3E}">
        <p14:creationId xmlns:p14="http://schemas.microsoft.com/office/powerpoint/2010/main" val="487692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B7020E-BE7D-47CA-BD05-EC3369D8001B}"/>
              </a:ext>
            </a:extLst>
          </p:cNvPr>
          <p:cNvSpPr txBox="1"/>
          <p:nvPr/>
        </p:nvSpPr>
        <p:spPr>
          <a:xfrm>
            <a:off x="420329" y="941105"/>
            <a:ext cx="7313961" cy="5262979"/>
          </a:xfrm>
          <a:prstGeom prst="rect">
            <a:avLst/>
          </a:prstGeom>
          <a:noFill/>
        </p:spPr>
        <p:txBody>
          <a:bodyPr wrap="square" rtlCol="0">
            <a:spAutoFit/>
          </a:bodyPr>
          <a:lstStyle/>
          <a:p>
            <a:r>
              <a:rPr lang="en-US" sz="4800" dirty="0">
                <a:latin typeface="Century Gothic" panose="020B0502020202020204" pitchFamily="34" charset="0"/>
              </a:rPr>
              <a:t>OJI coordinates Help Centers throughout New York State</a:t>
            </a:r>
          </a:p>
          <a:p>
            <a:endParaRPr lang="en-US" sz="3200" dirty="0">
              <a:solidFill>
                <a:srgbClr val="11489C"/>
              </a:solidFill>
              <a:latin typeface="Century Gothic" panose="020B0502020202020204" pitchFamily="34" charset="0"/>
            </a:endParaRPr>
          </a:p>
          <a:p>
            <a:endParaRPr lang="en-US" sz="3200" dirty="0">
              <a:solidFill>
                <a:srgbClr val="11489C"/>
              </a:solidFill>
              <a:latin typeface="Century Gothic" panose="020B0502020202020204" pitchFamily="34" charset="0"/>
            </a:endParaRPr>
          </a:p>
          <a:p>
            <a:endParaRPr lang="en-US" sz="3200" dirty="0">
              <a:solidFill>
                <a:srgbClr val="11489C"/>
              </a:solidFill>
              <a:latin typeface="Century Gothic" panose="020B0502020202020204" pitchFamily="34" charset="0"/>
            </a:endParaRPr>
          </a:p>
          <a:p>
            <a:endParaRPr lang="en-US" sz="3200" dirty="0">
              <a:solidFill>
                <a:srgbClr val="11489C"/>
              </a:solidFill>
              <a:latin typeface="Century Gothic" panose="020B0502020202020204" pitchFamily="34" charset="0"/>
            </a:endParaRPr>
          </a:p>
          <a:p>
            <a:r>
              <a:rPr lang="en-US" sz="3200" dirty="0">
                <a:latin typeface="Century Gothic" panose="020B0502020202020204" pitchFamily="34" charset="0"/>
              </a:rPr>
              <a:t>The number of court users </a:t>
            </a:r>
          </a:p>
          <a:p>
            <a:r>
              <a:rPr lang="en-US" sz="3200" dirty="0">
                <a:latin typeface="Century Gothic" panose="020B0502020202020204" pitchFamily="34" charset="0"/>
              </a:rPr>
              <a:t>assisted has grown from</a:t>
            </a:r>
            <a:endParaRPr lang="en-US" sz="3200" dirty="0">
              <a:solidFill>
                <a:srgbClr val="11489C"/>
              </a:solidFill>
              <a:latin typeface="Century Gothic" panose="020B0502020202020204" pitchFamily="34" charset="0"/>
            </a:endParaRPr>
          </a:p>
        </p:txBody>
      </p:sp>
      <p:pic>
        <p:nvPicPr>
          <p:cNvPr id="9" name="Picture 8">
            <a:extLst>
              <a:ext uri="{FF2B5EF4-FFF2-40B4-BE49-F238E27FC236}">
                <a16:creationId xmlns:a16="http://schemas.microsoft.com/office/drawing/2014/main" id="{96FCFC57-C25E-4155-A6A5-6A726B689CCC}"/>
              </a:ext>
            </a:extLst>
          </p:cNvPr>
          <p:cNvPicPr>
            <a:picLocks noChangeAspect="1"/>
          </p:cNvPicPr>
          <p:nvPr/>
        </p:nvPicPr>
        <p:blipFill>
          <a:blip r:embed="rId3">
            <a:lum bright="70000" contrast="-70000"/>
          </a:blip>
          <a:stretch>
            <a:fillRect/>
          </a:stretch>
        </p:blipFill>
        <p:spPr>
          <a:xfrm>
            <a:off x="4804129" y="1403790"/>
            <a:ext cx="7142254" cy="5367850"/>
          </a:xfrm>
          <a:prstGeom prst="rect">
            <a:avLst/>
          </a:prstGeom>
          <a:effectLst>
            <a:outerShdw dist="38100" dir="2700000" algn="tl" rotWithShape="0">
              <a:schemeClr val="tx1">
                <a:lumMod val="75000"/>
                <a:lumOff val="25000"/>
              </a:schemeClr>
            </a:outerShdw>
          </a:effectLst>
        </p:spPr>
      </p:pic>
      <p:sp>
        <p:nvSpPr>
          <p:cNvPr id="12" name="Rectangle 11">
            <a:extLst>
              <a:ext uri="{FF2B5EF4-FFF2-40B4-BE49-F238E27FC236}">
                <a16:creationId xmlns:a16="http://schemas.microsoft.com/office/drawing/2014/main" id="{C6CC154A-0C7D-49F1-ABEA-CC3B9D406C14}"/>
              </a:ext>
            </a:extLst>
          </p:cNvPr>
          <p:cNvSpPr/>
          <p:nvPr/>
        </p:nvSpPr>
        <p:spPr>
          <a:xfrm>
            <a:off x="4803186" y="2809100"/>
            <a:ext cx="7142254" cy="3964611"/>
          </a:xfrm>
          <a:prstGeom prst="rect">
            <a:avLst/>
          </a:prstGeom>
          <a:blipFill dpi="0" rotWithShape="1">
            <a:blip r:embed="rId4">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a:extLst>
              <a:ext uri="{FF2B5EF4-FFF2-40B4-BE49-F238E27FC236}">
                <a16:creationId xmlns:a16="http://schemas.microsoft.com/office/drawing/2014/main" id="{81023325-411F-47D3-8E8A-94CC656CD174}"/>
              </a:ext>
            </a:extLst>
          </p:cNvPr>
          <p:cNvGraphicFramePr/>
          <p:nvPr/>
        </p:nvGraphicFramePr>
        <p:xfrm>
          <a:off x="5952603" y="1528000"/>
          <a:ext cx="6330837" cy="4739759"/>
        </p:xfrm>
        <a:graphic>
          <a:graphicData uri="http://schemas.openxmlformats.org/drawingml/2006/chart">
            <c:chart xmlns:c="http://schemas.openxmlformats.org/drawingml/2006/chart" xmlns:r="http://schemas.openxmlformats.org/officeDocument/2006/relationships" r:id="rId5"/>
          </a:graphicData>
        </a:graphic>
      </p:graphicFrame>
      <p:grpSp>
        <p:nvGrpSpPr>
          <p:cNvPr id="16" name="Group 15">
            <a:extLst>
              <a:ext uri="{FF2B5EF4-FFF2-40B4-BE49-F238E27FC236}">
                <a16:creationId xmlns:a16="http://schemas.microsoft.com/office/drawing/2014/main" id="{E9CCA1B1-D6FF-4695-9055-89989F341528}"/>
              </a:ext>
            </a:extLst>
          </p:cNvPr>
          <p:cNvGrpSpPr/>
          <p:nvPr/>
        </p:nvGrpSpPr>
        <p:grpSpPr>
          <a:xfrm>
            <a:off x="5564731" y="3509155"/>
            <a:ext cx="5957258" cy="3172366"/>
            <a:chOff x="5564731" y="3509155"/>
            <a:chExt cx="5957258" cy="3172366"/>
          </a:xfrm>
        </p:grpSpPr>
        <p:grpSp>
          <p:nvGrpSpPr>
            <p:cNvPr id="10" name="Group 9">
              <a:extLst>
                <a:ext uri="{FF2B5EF4-FFF2-40B4-BE49-F238E27FC236}">
                  <a16:creationId xmlns:a16="http://schemas.microsoft.com/office/drawing/2014/main" id="{A0223C4A-0B72-4AC3-A4D1-C8F4EC82948E}"/>
                </a:ext>
              </a:extLst>
            </p:cNvPr>
            <p:cNvGrpSpPr/>
            <p:nvPr/>
          </p:nvGrpSpPr>
          <p:grpSpPr>
            <a:xfrm>
              <a:off x="5564731" y="3509155"/>
              <a:ext cx="5957258" cy="3172366"/>
              <a:chOff x="5564731" y="3509155"/>
              <a:chExt cx="5957258" cy="3172366"/>
            </a:xfrm>
            <a:solidFill>
              <a:srgbClr val="3B9945">
                <a:alpha val="75000"/>
              </a:srgbClr>
            </a:solidFill>
          </p:grpSpPr>
          <p:sp>
            <p:nvSpPr>
              <p:cNvPr id="8" name="Oval 7">
                <a:extLst>
                  <a:ext uri="{FF2B5EF4-FFF2-40B4-BE49-F238E27FC236}">
                    <a16:creationId xmlns:a16="http://schemas.microsoft.com/office/drawing/2014/main" id="{395A8EBF-93C1-4D03-BDF8-2016B8A0DF75}"/>
                  </a:ext>
                </a:extLst>
              </p:cNvPr>
              <p:cNvSpPr/>
              <p:nvPr/>
            </p:nvSpPr>
            <p:spPr>
              <a:xfrm flipH="1">
                <a:off x="10096106" y="629751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BB4C5F-1942-4302-A98C-0ED297F80E0F}"/>
                  </a:ext>
                </a:extLst>
              </p:cNvPr>
              <p:cNvSpPr/>
              <p:nvPr/>
            </p:nvSpPr>
            <p:spPr>
              <a:xfrm flipH="1">
                <a:off x="10100377" y="632291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98F0FB5-1797-49C7-B36D-2FF0A22EAF9F}"/>
                  </a:ext>
                </a:extLst>
              </p:cNvPr>
              <p:cNvSpPr/>
              <p:nvPr/>
            </p:nvSpPr>
            <p:spPr>
              <a:xfrm flipH="1">
                <a:off x="10063962" y="6330240"/>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223A9FB-2DAB-41B6-ADA9-E74E33812D42}"/>
                  </a:ext>
                </a:extLst>
              </p:cNvPr>
              <p:cNvSpPr/>
              <p:nvPr/>
            </p:nvSpPr>
            <p:spPr>
              <a:xfrm flipH="1">
                <a:off x="10001753" y="6538441"/>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29CDD3-37BD-405E-92BC-4D05C25B1342}"/>
                  </a:ext>
                </a:extLst>
              </p:cNvPr>
              <p:cNvSpPr/>
              <p:nvPr/>
            </p:nvSpPr>
            <p:spPr>
              <a:xfrm flipH="1">
                <a:off x="10051065" y="653777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D481515-BEC0-43CC-826D-07E31F7B7E06}"/>
                  </a:ext>
                </a:extLst>
              </p:cNvPr>
              <p:cNvSpPr/>
              <p:nvPr/>
            </p:nvSpPr>
            <p:spPr>
              <a:xfrm flipH="1">
                <a:off x="10027547" y="657227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9BE116E-C5C2-4C5F-9A34-07C38BEBD901}"/>
                  </a:ext>
                </a:extLst>
              </p:cNvPr>
              <p:cNvSpPr/>
              <p:nvPr/>
            </p:nvSpPr>
            <p:spPr>
              <a:xfrm flipH="1">
                <a:off x="9963062" y="645713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34C6DBE-7B0A-4DBE-8FB2-C60A8A4932E0}"/>
                  </a:ext>
                </a:extLst>
              </p:cNvPr>
              <p:cNvSpPr/>
              <p:nvPr/>
            </p:nvSpPr>
            <p:spPr>
              <a:xfrm flipH="1">
                <a:off x="9998711" y="645713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0C76D3CB-7ED4-456B-B727-41AAF68AC88A}"/>
                  </a:ext>
                </a:extLst>
              </p:cNvPr>
              <p:cNvSpPr/>
              <p:nvPr/>
            </p:nvSpPr>
            <p:spPr>
              <a:xfrm flipH="1">
                <a:off x="9982309" y="641500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DFF87E6-D025-4CAF-8132-BAD2DCAC0D83}"/>
                  </a:ext>
                </a:extLst>
              </p:cNvPr>
              <p:cNvSpPr/>
              <p:nvPr/>
            </p:nvSpPr>
            <p:spPr>
              <a:xfrm flipH="1">
                <a:off x="10012571" y="635605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D270B90-7CF6-4AB2-9605-3AF6B9EA4DA6}"/>
                  </a:ext>
                </a:extLst>
              </p:cNvPr>
              <p:cNvSpPr/>
              <p:nvPr/>
            </p:nvSpPr>
            <p:spPr>
              <a:xfrm flipH="1">
                <a:off x="10026409" y="650868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7C80BDA-DCD6-4F45-BD1C-6C7B7FF53106}"/>
                  </a:ext>
                </a:extLst>
              </p:cNvPr>
              <p:cNvSpPr/>
              <p:nvPr/>
            </p:nvSpPr>
            <p:spPr>
              <a:xfrm flipH="1">
                <a:off x="10152554" y="6460412"/>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0832D3B-A6DB-4EB6-A961-A447642617F6}"/>
                  </a:ext>
                </a:extLst>
              </p:cNvPr>
              <p:cNvSpPr/>
              <p:nvPr/>
            </p:nvSpPr>
            <p:spPr>
              <a:xfrm flipH="1">
                <a:off x="10152554" y="650266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BDC59A5-409C-4622-8350-ED90E545B57E}"/>
                  </a:ext>
                </a:extLst>
              </p:cNvPr>
              <p:cNvSpPr/>
              <p:nvPr/>
            </p:nvSpPr>
            <p:spPr>
              <a:xfrm flipH="1">
                <a:off x="10121854" y="6453268"/>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893ED6A-6A3C-483D-9BFD-D352F4A2E4F4}"/>
                  </a:ext>
                </a:extLst>
              </p:cNvPr>
              <p:cNvSpPr/>
              <p:nvPr/>
            </p:nvSpPr>
            <p:spPr>
              <a:xfrm flipH="1">
                <a:off x="9854423" y="6608691"/>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AFABE9F-6C27-4B69-A0C3-9C234BE1CB87}"/>
                  </a:ext>
                </a:extLst>
              </p:cNvPr>
              <p:cNvSpPr/>
              <p:nvPr/>
            </p:nvSpPr>
            <p:spPr>
              <a:xfrm flipH="1">
                <a:off x="9835693" y="6584796"/>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F699229-5653-45D5-B43E-6E8F0FF2D66F}"/>
                  </a:ext>
                </a:extLst>
              </p:cNvPr>
              <p:cNvSpPr/>
              <p:nvPr/>
            </p:nvSpPr>
            <p:spPr>
              <a:xfrm flipH="1">
                <a:off x="9881473" y="6585818"/>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BF9D913-856B-431C-A54E-6D67487E7E5E}"/>
                  </a:ext>
                </a:extLst>
              </p:cNvPr>
              <p:cNvSpPr/>
              <p:nvPr/>
            </p:nvSpPr>
            <p:spPr>
              <a:xfrm flipH="1">
                <a:off x="11449159" y="605940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70188ACB-84F9-4179-9EF1-E68DD5FA481C}"/>
                  </a:ext>
                </a:extLst>
              </p:cNvPr>
              <p:cNvSpPr/>
              <p:nvPr/>
            </p:nvSpPr>
            <p:spPr>
              <a:xfrm flipH="1">
                <a:off x="10708231" y="636665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1B2FAA4-AC4F-47B4-94CC-FDF878BB8212}"/>
                  </a:ext>
                </a:extLst>
              </p:cNvPr>
              <p:cNvSpPr/>
              <p:nvPr/>
            </p:nvSpPr>
            <p:spPr>
              <a:xfrm flipH="1">
                <a:off x="10365754" y="6403070"/>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B2EFEFD-A3C0-4C3B-9985-9BDF977DC99D}"/>
                  </a:ext>
                </a:extLst>
              </p:cNvPr>
              <p:cNvSpPr/>
              <p:nvPr/>
            </p:nvSpPr>
            <p:spPr>
              <a:xfrm flipH="1">
                <a:off x="10219480" y="462040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B3F2187-4969-4F4D-ADA5-AD9BAC10DD88}"/>
                  </a:ext>
                </a:extLst>
              </p:cNvPr>
              <p:cNvSpPr/>
              <p:nvPr/>
            </p:nvSpPr>
            <p:spPr>
              <a:xfrm flipH="1">
                <a:off x="5564731" y="385911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702A507-5D53-4BB2-9FB3-D37B5A4DF128}"/>
                  </a:ext>
                </a:extLst>
              </p:cNvPr>
              <p:cNvSpPr/>
              <p:nvPr/>
            </p:nvSpPr>
            <p:spPr>
              <a:xfrm flipH="1">
                <a:off x="6726781" y="3509155"/>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44E9D5C-810E-47CC-BFD6-5D4A9DADC463}"/>
                  </a:ext>
                </a:extLst>
              </p:cNvPr>
              <p:cNvSpPr/>
              <p:nvPr/>
            </p:nvSpPr>
            <p:spPr>
              <a:xfrm flipH="1">
                <a:off x="10146650" y="4192019"/>
                <a:ext cx="72830" cy="72830"/>
              </a:xfrm>
              <a:prstGeom prst="ellipse">
                <a:avLst/>
              </a:prstGeom>
              <a:grp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Oval 48">
              <a:extLst>
                <a:ext uri="{FF2B5EF4-FFF2-40B4-BE49-F238E27FC236}">
                  <a16:creationId xmlns:a16="http://schemas.microsoft.com/office/drawing/2014/main" id="{FA5A88FC-7C57-445C-BF92-F236889A211A}"/>
                </a:ext>
              </a:extLst>
            </p:cNvPr>
            <p:cNvSpPr/>
            <p:nvPr/>
          </p:nvSpPr>
          <p:spPr>
            <a:xfrm flipH="1">
              <a:off x="10185446" y="6095820"/>
              <a:ext cx="72830" cy="72830"/>
            </a:xfrm>
            <a:prstGeom prst="ellipse">
              <a:avLst/>
            </a:prstGeom>
            <a:solidFill>
              <a:srgbClr val="3B9945">
                <a:alpha val="75000"/>
              </a:srgb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itle 6">
            <a:extLst>
              <a:ext uri="{FF2B5EF4-FFF2-40B4-BE49-F238E27FC236}">
                <a16:creationId xmlns:a16="http://schemas.microsoft.com/office/drawing/2014/main" id="{5166B032-602E-49BC-B2ED-3019C049F45C}"/>
              </a:ext>
            </a:extLst>
          </p:cNvPr>
          <p:cNvSpPr>
            <a:spLocks noGrp="1"/>
          </p:cNvSpPr>
          <p:nvPr>
            <p:ph type="title"/>
          </p:nvPr>
        </p:nvSpPr>
        <p:spPr/>
        <p:txBody>
          <a:bodyPr>
            <a:normAutofit fontScale="90000"/>
          </a:bodyPr>
          <a:lstStyle/>
          <a:p>
            <a:r>
              <a:rPr lang="en-US" sz="5400" dirty="0"/>
              <a:t>COURT HELP CENTERS</a:t>
            </a:r>
          </a:p>
        </p:txBody>
      </p:sp>
      <p:sp>
        <p:nvSpPr>
          <p:cNvPr id="2" name="Slide Number Placeholder 1">
            <a:extLst>
              <a:ext uri="{FF2B5EF4-FFF2-40B4-BE49-F238E27FC236}">
                <a16:creationId xmlns:a16="http://schemas.microsoft.com/office/drawing/2014/main" id="{17C946A8-8A30-4DE9-B672-9E476BFAC6A0}"/>
              </a:ext>
            </a:extLst>
          </p:cNvPr>
          <p:cNvSpPr>
            <a:spLocks noGrp="1"/>
          </p:cNvSpPr>
          <p:nvPr>
            <p:ph type="sldNum" sz="quarter" idx="12"/>
          </p:nvPr>
        </p:nvSpPr>
        <p:spPr/>
        <p:txBody>
          <a:bodyPr/>
          <a:lstStyle/>
          <a:p>
            <a:pPr algn="ctr"/>
            <a:fld id="{E04F1C5D-E716-43E5-89FA-D15EEF2EE82D}" type="slidenum">
              <a:rPr lang="en-US" smtClean="0"/>
              <a:pPr algn="ctr"/>
              <a:t>37</a:t>
            </a:fld>
            <a:endParaRPr lang="en-US" dirty="0"/>
          </a:p>
        </p:txBody>
      </p:sp>
      <p:sp>
        <p:nvSpPr>
          <p:cNvPr id="50" name="TextBox 49">
            <a:extLst>
              <a:ext uri="{FF2B5EF4-FFF2-40B4-BE49-F238E27FC236}">
                <a16:creationId xmlns:a16="http://schemas.microsoft.com/office/drawing/2014/main" id="{431EC047-2329-4F8F-BC16-344E1B19CF55}"/>
              </a:ext>
            </a:extLst>
          </p:cNvPr>
          <p:cNvSpPr txBox="1"/>
          <p:nvPr/>
        </p:nvSpPr>
        <p:spPr>
          <a:xfrm>
            <a:off x="13107490" y="1197337"/>
            <a:ext cx="11252199" cy="4739759"/>
          </a:xfrm>
          <a:prstGeom prst="rect">
            <a:avLst/>
          </a:prstGeom>
          <a:noFill/>
        </p:spPr>
        <p:txBody>
          <a:bodyPr wrap="square" rtlCol="0">
            <a:spAutoFit/>
          </a:bodyPr>
          <a:lstStyle/>
          <a:p>
            <a:pPr>
              <a:spcBef>
                <a:spcPts val="1000"/>
              </a:spcBef>
            </a:pPr>
            <a:r>
              <a:rPr lang="en-US" sz="3600" dirty="0">
                <a:latin typeface="Century Gothic" panose="020B0502020202020204" pitchFamily="34" charset="0"/>
              </a:rPr>
              <a:t>Free/No income screening</a:t>
            </a:r>
          </a:p>
          <a:p>
            <a:pPr>
              <a:spcBef>
                <a:spcPts val="1000"/>
              </a:spcBef>
            </a:pPr>
            <a:r>
              <a:rPr lang="en-US" sz="3600" dirty="0">
                <a:latin typeface="Century Gothic" panose="020B0502020202020204" pitchFamily="34" charset="0"/>
              </a:rPr>
              <a:t>Neutral </a:t>
            </a:r>
          </a:p>
          <a:p>
            <a:pPr>
              <a:spcBef>
                <a:spcPts val="1000"/>
              </a:spcBef>
            </a:pPr>
            <a:r>
              <a:rPr lang="en-US" sz="3600" dirty="0">
                <a:latin typeface="Century Gothic" panose="020B0502020202020204" pitchFamily="34" charset="0"/>
              </a:rPr>
              <a:t>One-on-one consultations with a court employee</a:t>
            </a:r>
          </a:p>
          <a:p>
            <a:pPr>
              <a:spcBef>
                <a:spcPts val="1000"/>
              </a:spcBef>
            </a:pPr>
            <a:r>
              <a:rPr lang="en-US" sz="3600" dirty="0">
                <a:latin typeface="Century Gothic" panose="020B0502020202020204" pitchFamily="34" charset="0"/>
              </a:rPr>
              <a:t>Written explanatory materials</a:t>
            </a:r>
          </a:p>
          <a:p>
            <a:pPr>
              <a:spcBef>
                <a:spcPts val="1000"/>
              </a:spcBef>
            </a:pPr>
            <a:r>
              <a:rPr lang="en-US" sz="3600" dirty="0">
                <a:latin typeface="Century Gothic" panose="020B0502020202020204" pitchFamily="34" charset="0"/>
              </a:rPr>
              <a:t>Court forms </a:t>
            </a:r>
          </a:p>
          <a:p>
            <a:pPr>
              <a:spcBef>
                <a:spcPts val="1000"/>
              </a:spcBef>
            </a:pPr>
            <a:r>
              <a:rPr lang="en-US" sz="3600" dirty="0">
                <a:latin typeface="Century Gothic" panose="020B0502020202020204" pitchFamily="34" charset="0"/>
              </a:rPr>
              <a:t>Referrals</a:t>
            </a:r>
          </a:p>
          <a:p>
            <a:pPr>
              <a:spcBef>
                <a:spcPts val="1000"/>
              </a:spcBef>
            </a:pPr>
            <a:r>
              <a:rPr lang="en-US" sz="3600" dirty="0">
                <a:solidFill>
                  <a:srgbClr val="660066"/>
                </a:solidFill>
                <a:latin typeface="Century Gothic" panose="020B0502020202020204" pitchFamily="34" charset="0"/>
              </a:rPr>
              <a:t>COURT-BASED PRO BONO PROGRAMS</a:t>
            </a:r>
          </a:p>
        </p:txBody>
      </p:sp>
      <p:pic>
        <p:nvPicPr>
          <p:cNvPr id="52" name="Graphic 51" descr="Boardroom">
            <a:extLst>
              <a:ext uri="{FF2B5EF4-FFF2-40B4-BE49-F238E27FC236}">
                <a16:creationId xmlns:a16="http://schemas.microsoft.com/office/drawing/2014/main" id="{EA3EE77D-258B-4DBE-885F-E13DA389E0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93988" y="2633229"/>
            <a:ext cx="514709" cy="514709"/>
          </a:xfrm>
          <a:prstGeom prst="rect">
            <a:avLst/>
          </a:prstGeom>
        </p:spPr>
      </p:pic>
      <p:pic>
        <p:nvPicPr>
          <p:cNvPr id="53" name="Graphic 52" descr="Document">
            <a:extLst>
              <a:ext uri="{FF2B5EF4-FFF2-40B4-BE49-F238E27FC236}">
                <a16:creationId xmlns:a16="http://schemas.microsoft.com/office/drawing/2014/main" id="{D5373CED-33AE-4A4A-8791-946F97374D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96229" y="4018141"/>
            <a:ext cx="514709" cy="514709"/>
          </a:xfrm>
          <a:prstGeom prst="rect">
            <a:avLst/>
          </a:prstGeom>
        </p:spPr>
      </p:pic>
      <p:pic>
        <p:nvPicPr>
          <p:cNvPr id="54" name="Graphic 53" descr="Open book">
            <a:extLst>
              <a:ext uri="{FF2B5EF4-FFF2-40B4-BE49-F238E27FC236}">
                <a16:creationId xmlns:a16="http://schemas.microsoft.com/office/drawing/2014/main" id="{E7C637DB-42BE-4152-86DC-CD77E6B0F3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96229" y="3313936"/>
            <a:ext cx="514709" cy="514709"/>
          </a:xfrm>
          <a:prstGeom prst="rect">
            <a:avLst/>
          </a:prstGeom>
        </p:spPr>
      </p:pic>
      <p:pic>
        <p:nvPicPr>
          <p:cNvPr id="55" name="Graphic 54" descr="Scales of justice">
            <a:extLst>
              <a:ext uri="{FF2B5EF4-FFF2-40B4-BE49-F238E27FC236}">
                <a16:creationId xmlns:a16="http://schemas.microsoft.com/office/drawing/2014/main" id="{1D744882-DDCA-4BA1-A35A-B3C93124CC5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91471" y="1959686"/>
            <a:ext cx="514709" cy="514709"/>
          </a:xfrm>
          <a:prstGeom prst="rect">
            <a:avLst/>
          </a:prstGeom>
        </p:spPr>
      </p:pic>
      <p:grpSp>
        <p:nvGrpSpPr>
          <p:cNvPr id="56" name="Group 55">
            <a:extLst>
              <a:ext uri="{FF2B5EF4-FFF2-40B4-BE49-F238E27FC236}">
                <a16:creationId xmlns:a16="http://schemas.microsoft.com/office/drawing/2014/main" id="{CA7E2358-C8D3-401C-9285-2E21A962AEF1}"/>
              </a:ext>
            </a:extLst>
          </p:cNvPr>
          <p:cNvGrpSpPr/>
          <p:nvPr/>
        </p:nvGrpSpPr>
        <p:grpSpPr>
          <a:xfrm>
            <a:off x="12491470" y="1286143"/>
            <a:ext cx="514709" cy="514709"/>
            <a:chOff x="4587948" y="4655359"/>
            <a:chExt cx="1200150" cy="1200150"/>
          </a:xfrm>
          <a:solidFill>
            <a:srgbClr val="660066"/>
          </a:solidFill>
        </p:grpSpPr>
        <p:pic>
          <p:nvPicPr>
            <p:cNvPr id="63" name="Graphic 62" descr="Money">
              <a:extLst>
                <a:ext uri="{FF2B5EF4-FFF2-40B4-BE49-F238E27FC236}">
                  <a16:creationId xmlns:a16="http://schemas.microsoft.com/office/drawing/2014/main" id="{B4BDCF96-0501-482C-BBD4-F83581F546F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34533" y="4798234"/>
              <a:ext cx="914400" cy="914400"/>
            </a:xfrm>
            <a:prstGeom prst="rect">
              <a:avLst/>
            </a:prstGeom>
          </p:spPr>
        </p:pic>
        <p:sp>
          <p:nvSpPr>
            <p:cNvPr id="64" name="&quot;Not Allowed&quot; Symbol 63">
              <a:extLst>
                <a:ext uri="{FF2B5EF4-FFF2-40B4-BE49-F238E27FC236}">
                  <a16:creationId xmlns:a16="http://schemas.microsoft.com/office/drawing/2014/main" id="{C48E9C8B-5E0A-4A57-8B1E-84BE5416AA74}"/>
                </a:ext>
              </a:extLst>
            </p:cNvPr>
            <p:cNvSpPr/>
            <p:nvPr/>
          </p:nvSpPr>
          <p:spPr>
            <a:xfrm>
              <a:off x="4587948" y="4655359"/>
              <a:ext cx="1200150" cy="1200150"/>
            </a:xfrm>
            <a:prstGeom prst="noSmoking">
              <a:avLst>
                <a:gd name="adj" fmla="val 8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5" name="Graphic 64" descr="User network">
            <a:extLst>
              <a:ext uri="{FF2B5EF4-FFF2-40B4-BE49-F238E27FC236}">
                <a16:creationId xmlns:a16="http://schemas.microsoft.com/office/drawing/2014/main" id="{E8FF7B6F-F0B6-4C6E-9911-FA61127BDD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468255" y="4583831"/>
            <a:ext cx="561143" cy="561143"/>
          </a:xfrm>
          <a:prstGeom prst="rect">
            <a:avLst/>
          </a:prstGeom>
        </p:spPr>
      </p:pic>
      <p:pic>
        <p:nvPicPr>
          <p:cNvPr id="66" name="Graphic 65" descr="Connections">
            <a:extLst>
              <a:ext uri="{FF2B5EF4-FFF2-40B4-BE49-F238E27FC236}">
                <a16:creationId xmlns:a16="http://schemas.microsoft.com/office/drawing/2014/main" id="{E892DAB7-DDD5-43F1-8401-178891DC4FD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491470" y="5288036"/>
            <a:ext cx="561144" cy="561144"/>
          </a:xfrm>
          <a:prstGeom prst="rect">
            <a:avLst/>
          </a:prstGeom>
        </p:spPr>
      </p:pic>
      <p:pic>
        <p:nvPicPr>
          <p:cNvPr id="57" name="Graphic 56" descr="Social network">
            <a:extLst>
              <a:ext uri="{FF2B5EF4-FFF2-40B4-BE49-F238E27FC236}">
                <a16:creationId xmlns:a16="http://schemas.microsoft.com/office/drawing/2014/main" id="{69ABD15F-6C97-4AAC-AF7A-89AF7EDD9A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8526" y="6468405"/>
            <a:ext cx="365125" cy="365125"/>
          </a:xfrm>
          <a:prstGeom prst="rect">
            <a:avLst/>
          </a:prstGeom>
          <a:effectLst/>
        </p:spPr>
      </p:pic>
      <p:grpSp>
        <p:nvGrpSpPr>
          <p:cNvPr id="58" name="Group 57">
            <a:extLst>
              <a:ext uri="{FF2B5EF4-FFF2-40B4-BE49-F238E27FC236}">
                <a16:creationId xmlns:a16="http://schemas.microsoft.com/office/drawing/2014/main" id="{D6D2305F-E850-4798-AA2C-FB31575F7DBC}"/>
              </a:ext>
            </a:extLst>
          </p:cNvPr>
          <p:cNvGrpSpPr/>
          <p:nvPr/>
        </p:nvGrpSpPr>
        <p:grpSpPr>
          <a:xfrm>
            <a:off x="1101356" y="6468110"/>
            <a:ext cx="251396" cy="365125"/>
            <a:chOff x="7907153" y="3711346"/>
            <a:chExt cx="1092490" cy="1624264"/>
          </a:xfrm>
          <a:solidFill>
            <a:srgbClr val="11489C"/>
          </a:solidFill>
          <a:effectLst/>
        </p:grpSpPr>
        <p:pic>
          <p:nvPicPr>
            <p:cNvPr id="59" name="Graphic 58" descr="Child with balloon">
              <a:extLst>
                <a:ext uri="{FF2B5EF4-FFF2-40B4-BE49-F238E27FC236}">
                  <a16:creationId xmlns:a16="http://schemas.microsoft.com/office/drawing/2014/main" id="{0BD261DB-0CDC-4252-AE1A-3E2F5AE7C87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07153" y="3711346"/>
              <a:ext cx="914400" cy="914400"/>
            </a:xfrm>
            <a:prstGeom prst="rect">
              <a:avLst/>
            </a:prstGeom>
            <a:effectLst/>
          </p:spPr>
        </p:pic>
        <p:pic>
          <p:nvPicPr>
            <p:cNvPr id="60" name="Graphic 59" descr="Scales of justice">
              <a:extLst>
                <a:ext uri="{FF2B5EF4-FFF2-40B4-BE49-F238E27FC236}">
                  <a16:creationId xmlns:a16="http://schemas.microsoft.com/office/drawing/2014/main" id="{F416264D-6147-4915-893C-A0129C8A729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32294" y="4421210"/>
              <a:ext cx="914400" cy="914400"/>
            </a:xfrm>
            <a:prstGeom prst="rect">
              <a:avLst/>
            </a:prstGeom>
            <a:effectLst/>
          </p:spPr>
        </p:pic>
        <p:pic>
          <p:nvPicPr>
            <p:cNvPr id="61" name="Graphic 60" descr="Gavel">
              <a:extLst>
                <a:ext uri="{FF2B5EF4-FFF2-40B4-BE49-F238E27FC236}">
                  <a16:creationId xmlns:a16="http://schemas.microsoft.com/office/drawing/2014/main" id="{B8660E88-728C-4145-A8E5-754383C6945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542443" y="4192610"/>
              <a:ext cx="457200" cy="457200"/>
            </a:xfrm>
            <a:prstGeom prst="rect">
              <a:avLst/>
            </a:prstGeom>
            <a:effectLst/>
          </p:spPr>
        </p:pic>
      </p:grpSp>
      <p:pic>
        <p:nvPicPr>
          <p:cNvPr id="62" name="Graphic 61" descr="Court">
            <a:extLst>
              <a:ext uri="{FF2B5EF4-FFF2-40B4-BE49-F238E27FC236}">
                <a16:creationId xmlns:a16="http://schemas.microsoft.com/office/drawing/2014/main" id="{0B74EC4C-90D8-4999-8269-C663872E769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579" y="6473313"/>
            <a:ext cx="365125" cy="365125"/>
          </a:xfrm>
          <a:prstGeom prst="rect">
            <a:avLst/>
          </a:prstGeom>
          <a:effectLst/>
        </p:spPr>
      </p:pic>
      <p:grpSp>
        <p:nvGrpSpPr>
          <p:cNvPr id="122" name="Group 121">
            <a:extLst>
              <a:ext uri="{FF2B5EF4-FFF2-40B4-BE49-F238E27FC236}">
                <a16:creationId xmlns:a16="http://schemas.microsoft.com/office/drawing/2014/main" id="{7530269D-0E9E-4B59-BEBF-096698815D74}"/>
              </a:ext>
            </a:extLst>
          </p:cNvPr>
          <p:cNvGrpSpPr/>
          <p:nvPr/>
        </p:nvGrpSpPr>
        <p:grpSpPr>
          <a:xfrm>
            <a:off x="1630999" y="6545101"/>
            <a:ext cx="290422" cy="231248"/>
            <a:chOff x="1539559" y="6545101"/>
            <a:chExt cx="290422" cy="231248"/>
          </a:xfrm>
        </p:grpSpPr>
        <p:grpSp>
          <p:nvGrpSpPr>
            <p:cNvPr id="108" name="Group 107">
              <a:extLst>
                <a:ext uri="{FF2B5EF4-FFF2-40B4-BE49-F238E27FC236}">
                  <a16:creationId xmlns:a16="http://schemas.microsoft.com/office/drawing/2014/main" id="{9ABE5D1C-A1FB-41D8-BAB7-4C08EDAB15DB}"/>
                </a:ext>
              </a:extLst>
            </p:cNvPr>
            <p:cNvGrpSpPr/>
            <p:nvPr/>
          </p:nvGrpSpPr>
          <p:grpSpPr>
            <a:xfrm>
              <a:off x="1539559" y="6545101"/>
              <a:ext cx="290422" cy="231248"/>
              <a:chOff x="1566351" y="6527433"/>
              <a:chExt cx="290422" cy="231248"/>
            </a:xfrm>
          </p:grpSpPr>
          <p:cxnSp>
            <p:nvCxnSpPr>
              <p:cNvPr id="107" name="Connector: Curved 106">
                <a:extLst>
                  <a:ext uri="{FF2B5EF4-FFF2-40B4-BE49-F238E27FC236}">
                    <a16:creationId xmlns:a16="http://schemas.microsoft.com/office/drawing/2014/main" id="{5D82A5A0-8393-403C-8BEA-A7F3A752F144}"/>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D43FB7B1-9893-4991-BFE1-A123FD5F1D3C}"/>
                  </a:ext>
                </a:extLst>
              </p:cNvPr>
              <p:cNvGrpSpPr/>
              <p:nvPr/>
            </p:nvGrpSpPr>
            <p:grpSpPr>
              <a:xfrm>
                <a:off x="1566351" y="6527433"/>
                <a:ext cx="290422" cy="231248"/>
                <a:chOff x="1566351" y="6527433"/>
                <a:chExt cx="290422" cy="231248"/>
              </a:xfrm>
            </p:grpSpPr>
            <p:cxnSp>
              <p:nvCxnSpPr>
                <p:cNvPr id="69" name="Connector: Curved 68">
                  <a:extLst>
                    <a:ext uri="{FF2B5EF4-FFF2-40B4-BE49-F238E27FC236}">
                      <a16:creationId xmlns:a16="http://schemas.microsoft.com/office/drawing/2014/main" id="{F3D8D218-2E2C-491E-B04F-1B219BFD31EC}"/>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Pentagon 3">
                  <a:extLst>
                    <a:ext uri="{FF2B5EF4-FFF2-40B4-BE49-F238E27FC236}">
                      <a16:creationId xmlns:a16="http://schemas.microsoft.com/office/drawing/2014/main" id="{F8C11509-4141-4939-86A1-8FAAD7D2B076}"/>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Freeform: Shape 119">
              <a:extLst>
                <a:ext uri="{FF2B5EF4-FFF2-40B4-BE49-F238E27FC236}">
                  <a16:creationId xmlns:a16="http://schemas.microsoft.com/office/drawing/2014/main" id="{D6877029-92CF-4820-9E55-29E2BAE1BAB9}"/>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Shape 120">
              <a:extLst>
                <a:ext uri="{FF2B5EF4-FFF2-40B4-BE49-F238E27FC236}">
                  <a16:creationId xmlns:a16="http://schemas.microsoft.com/office/drawing/2014/main" id="{40B2DB98-A669-452A-B9B4-8FA1FF92BBBE}"/>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87CA0228-B259-4018-8F70-B66F868C6D31}"/>
              </a:ext>
            </a:extLst>
          </p:cNvPr>
          <p:cNvGrpSpPr/>
          <p:nvPr/>
        </p:nvGrpSpPr>
        <p:grpSpPr>
          <a:xfrm>
            <a:off x="1634681" y="6545101"/>
            <a:ext cx="290422" cy="231248"/>
            <a:chOff x="1539559" y="6545101"/>
            <a:chExt cx="290422" cy="231248"/>
          </a:xfrm>
          <a:solidFill>
            <a:schemeClr val="bg1"/>
          </a:solidFill>
        </p:grpSpPr>
        <p:grpSp>
          <p:nvGrpSpPr>
            <p:cNvPr id="125" name="Group 124">
              <a:extLst>
                <a:ext uri="{FF2B5EF4-FFF2-40B4-BE49-F238E27FC236}">
                  <a16:creationId xmlns:a16="http://schemas.microsoft.com/office/drawing/2014/main" id="{9FCADDD4-0E55-4363-AB6A-F392937F6E3B}"/>
                </a:ext>
              </a:extLst>
            </p:cNvPr>
            <p:cNvGrpSpPr/>
            <p:nvPr/>
          </p:nvGrpSpPr>
          <p:grpSpPr>
            <a:xfrm>
              <a:off x="1539559" y="6545101"/>
              <a:ext cx="290422" cy="231248"/>
              <a:chOff x="1566351" y="6527433"/>
              <a:chExt cx="290422" cy="231248"/>
            </a:xfrm>
            <a:grpFill/>
          </p:grpSpPr>
          <p:cxnSp>
            <p:nvCxnSpPr>
              <p:cNvPr id="128" name="Connector: Curved 127">
                <a:extLst>
                  <a:ext uri="{FF2B5EF4-FFF2-40B4-BE49-F238E27FC236}">
                    <a16:creationId xmlns:a16="http://schemas.microsoft.com/office/drawing/2014/main" id="{3F0A4ED0-F38D-4CC9-9302-A0C40EFAD509}"/>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4180C084-B359-4FC1-B5DB-1B2B0940565F}"/>
                  </a:ext>
                </a:extLst>
              </p:cNvPr>
              <p:cNvGrpSpPr/>
              <p:nvPr/>
            </p:nvGrpSpPr>
            <p:grpSpPr>
              <a:xfrm>
                <a:off x="1566351" y="6527433"/>
                <a:ext cx="290422" cy="231248"/>
                <a:chOff x="1566351" y="6527433"/>
                <a:chExt cx="290422" cy="231248"/>
              </a:xfrm>
              <a:grpFill/>
            </p:grpSpPr>
            <p:cxnSp>
              <p:nvCxnSpPr>
                <p:cNvPr id="130" name="Connector: Curved 129">
                  <a:extLst>
                    <a:ext uri="{FF2B5EF4-FFF2-40B4-BE49-F238E27FC236}">
                      <a16:creationId xmlns:a16="http://schemas.microsoft.com/office/drawing/2014/main" id="{EF7FA973-AE73-4452-A4B7-A7EA520FD377}"/>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1" name="Pentagon 130">
                  <a:extLst>
                    <a:ext uri="{FF2B5EF4-FFF2-40B4-BE49-F238E27FC236}">
                      <a16:creationId xmlns:a16="http://schemas.microsoft.com/office/drawing/2014/main" id="{69C0541E-B681-4510-A37C-42C6ED344155}"/>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6" name="Freeform: Shape 125">
              <a:extLst>
                <a:ext uri="{FF2B5EF4-FFF2-40B4-BE49-F238E27FC236}">
                  <a16:creationId xmlns:a16="http://schemas.microsoft.com/office/drawing/2014/main" id="{17D0C0C0-ADCA-4D0A-98B6-E9D6AC983DA2}"/>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Shape 126">
              <a:extLst>
                <a:ext uri="{FF2B5EF4-FFF2-40B4-BE49-F238E27FC236}">
                  <a16:creationId xmlns:a16="http://schemas.microsoft.com/office/drawing/2014/main" id="{E1A8DE6B-9719-4531-B3BD-18368BA0F268}"/>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3" name="Picture 122">
            <a:extLst>
              <a:ext uri="{FF2B5EF4-FFF2-40B4-BE49-F238E27FC236}">
                <a16:creationId xmlns:a16="http://schemas.microsoft.com/office/drawing/2014/main" id="{3DACF1DC-FFC5-466A-80EC-6BFD211D34FD}"/>
              </a:ext>
            </a:extLst>
          </p:cNvPr>
          <p:cNvPicPr>
            <a:picLocks noChangeAspect="1"/>
          </p:cNvPicPr>
          <p:nvPr/>
        </p:nvPicPr>
        <p:blipFill>
          <a:blip r:embed="rId30"/>
          <a:stretch>
            <a:fillRect/>
          </a:stretch>
        </p:blipFill>
        <p:spPr>
          <a:xfrm rot="5400000">
            <a:off x="1306962" y="6411598"/>
            <a:ext cx="429338" cy="483270"/>
          </a:xfrm>
          <a:prstGeom prst="rect">
            <a:avLst/>
          </a:prstGeom>
        </p:spPr>
      </p:pic>
      <p:grpSp>
        <p:nvGrpSpPr>
          <p:cNvPr id="89" name="Group 88">
            <a:extLst>
              <a:ext uri="{FF2B5EF4-FFF2-40B4-BE49-F238E27FC236}">
                <a16:creationId xmlns:a16="http://schemas.microsoft.com/office/drawing/2014/main" id="{1AC06296-4138-4B38-B841-763213BD8F3E}"/>
              </a:ext>
            </a:extLst>
          </p:cNvPr>
          <p:cNvGrpSpPr/>
          <p:nvPr/>
        </p:nvGrpSpPr>
        <p:grpSpPr>
          <a:xfrm>
            <a:off x="5905785" y="2427841"/>
            <a:ext cx="6213813" cy="3582987"/>
            <a:chOff x="4500689" y="1643294"/>
            <a:chExt cx="6213813" cy="3582987"/>
          </a:xfrm>
        </p:grpSpPr>
        <p:sp>
          <p:nvSpPr>
            <p:cNvPr id="90" name="Rectangle: Rounded Corners 89">
              <a:extLst>
                <a:ext uri="{FF2B5EF4-FFF2-40B4-BE49-F238E27FC236}">
                  <a16:creationId xmlns:a16="http://schemas.microsoft.com/office/drawing/2014/main" id="{B02B4A57-D250-40A2-B09A-FC85B884B463}"/>
                </a:ext>
              </a:extLst>
            </p:cNvPr>
            <p:cNvSpPr/>
            <p:nvPr/>
          </p:nvSpPr>
          <p:spPr>
            <a:xfrm>
              <a:off x="4500689" y="1643294"/>
              <a:ext cx="6034963" cy="3582987"/>
            </a:xfrm>
            <a:prstGeom prst="roundRect">
              <a:avLst>
                <a:gd name="adj" fmla="val 7476"/>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1" name="Chart 90">
              <a:extLst>
                <a:ext uri="{FF2B5EF4-FFF2-40B4-BE49-F238E27FC236}">
                  <a16:creationId xmlns:a16="http://schemas.microsoft.com/office/drawing/2014/main" id="{D14C6D65-D1A9-45C0-A4D4-0E1712047682}"/>
                </a:ext>
              </a:extLst>
            </p:cNvPr>
            <p:cNvGraphicFramePr/>
            <p:nvPr/>
          </p:nvGraphicFramePr>
          <p:xfrm>
            <a:off x="4583574" y="2265199"/>
            <a:ext cx="6130927" cy="2961082"/>
          </p:xfrm>
          <a:graphic>
            <a:graphicData uri="http://schemas.openxmlformats.org/drawingml/2006/chart">
              <c:chart xmlns:c="http://schemas.openxmlformats.org/drawingml/2006/chart" xmlns:r="http://schemas.openxmlformats.org/officeDocument/2006/relationships" r:id="rId31"/>
            </a:graphicData>
          </a:graphic>
        </p:graphicFrame>
        <p:sp>
          <p:nvSpPr>
            <p:cNvPr id="92" name="TextBox 91">
              <a:extLst>
                <a:ext uri="{FF2B5EF4-FFF2-40B4-BE49-F238E27FC236}">
                  <a16:creationId xmlns:a16="http://schemas.microsoft.com/office/drawing/2014/main" id="{019D5743-3CEF-4421-B658-B802DDDBCAF7}"/>
                </a:ext>
              </a:extLst>
            </p:cNvPr>
            <p:cNvSpPr txBox="1"/>
            <p:nvPr/>
          </p:nvSpPr>
          <p:spPr>
            <a:xfrm>
              <a:off x="4579919" y="1801130"/>
              <a:ext cx="6134583" cy="523220"/>
            </a:xfrm>
            <a:prstGeom prst="rect">
              <a:avLst/>
            </a:prstGeom>
            <a:noFill/>
          </p:spPr>
          <p:txBody>
            <a:bodyPr wrap="square" rtlCol="0">
              <a:spAutoFit/>
            </a:bodyPr>
            <a:lstStyle/>
            <a:p>
              <a:r>
                <a:rPr lang="en-US" sz="2800" u="sng" dirty="0">
                  <a:solidFill>
                    <a:schemeClr val="tx1">
                      <a:lumMod val="75000"/>
                      <a:lumOff val="25000"/>
                    </a:schemeClr>
                  </a:solidFill>
                  <a:latin typeface="Tw Cen MT" panose="020B0602020104020603" pitchFamily="34" charset="0"/>
                </a:rPr>
                <a:t>The             Court users were assisted in</a:t>
              </a:r>
            </a:p>
          </p:txBody>
        </p:sp>
      </p:grpSp>
      <p:sp>
        <p:nvSpPr>
          <p:cNvPr id="93" name="Rectangle 92">
            <a:extLst>
              <a:ext uri="{FF2B5EF4-FFF2-40B4-BE49-F238E27FC236}">
                <a16:creationId xmlns:a16="http://schemas.microsoft.com/office/drawing/2014/main" id="{68C3C3F1-7DFC-4002-B69C-172CDC3AB398}"/>
              </a:ext>
            </a:extLst>
          </p:cNvPr>
          <p:cNvSpPr/>
          <p:nvPr/>
        </p:nvSpPr>
        <p:spPr>
          <a:xfrm>
            <a:off x="6529830" y="2427841"/>
            <a:ext cx="1354238" cy="646331"/>
          </a:xfrm>
          <a:prstGeom prst="rect">
            <a:avLst/>
          </a:prstGeom>
        </p:spPr>
        <p:txBody>
          <a:bodyPr wrap="square">
            <a:spAutoFit/>
          </a:bodyPr>
          <a:lstStyle/>
          <a:p>
            <a:pPr algn="ctr">
              <a:defRPr sz="3600" b="1" i="0" u="none" strike="noStrike" kern="1200" baseline="0">
                <a:solidFill>
                  <a:srgbClr val="660066"/>
                </a:solidFill>
                <a:effectLst>
                  <a:outerShdw dist="38100" dir="2700000" algn="tl" rotWithShape="0">
                    <a:srgbClr val="3B9945"/>
                  </a:outerShdw>
                </a:effectLst>
                <a:latin typeface="Century Gothic" panose="020B0502020202020204" pitchFamily="34" charset="0"/>
                <a:ea typeface="+mn-ea"/>
                <a:cs typeface="+mn-cs"/>
              </a:defRPr>
            </a:pPr>
            <a:r>
              <a:rPr lang="en-US" u="sng" dirty="0"/>
              <a:t>211K</a:t>
            </a:r>
          </a:p>
        </p:txBody>
      </p:sp>
      <p:sp>
        <p:nvSpPr>
          <p:cNvPr id="132" name="Rectangle 131">
            <a:extLst>
              <a:ext uri="{FF2B5EF4-FFF2-40B4-BE49-F238E27FC236}">
                <a16:creationId xmlns:a16="http://schemas.microsoft.com/office/drawing/2014/main" id="{15A35341-BAE9-409E-A25B-4358CD94EC9C}"/>
              </a:ext>
            </a:extLst>
          </p:cNvPr>
          <p:cNvSpPr/>
          <p:nvPr/>
        </p:nvSpPr>
        <p:spPr>
          <a:xfrm>
            <a:off x="-34022" y="956561"/>
            <a:ext cx="12124421" cy="5429354"/>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74" name="Rectangle 73">
            <a:extLst>
              <a:ext uri="{FF2B5EF4-FFF2-40B4-BE49-F238E27FC236}">
                <a16:creationId xmlns:a16="http://schemas.microsoft.com/office/drawing/2014/main" id="{5B629509-C34F-4A93-8C3B-D7F4386370DC}"/>
              </a:ext>
            </a:extLst>
          </p:cNvPr>
          <p:cNvSpPr/>
          <p:nvPr/>
        </p:nvSpPr>
        <p:spPr>
          <a:xfrm>
            <a:off x="95895" y="1896938"/>
            <a:ext cx="5925389" cy="438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latin typeface="Tw Cen MT" panose="020B0602020104020603" pitchFamily="34" charset="0"/>
              </a:rPr>
              <a:t>Following the suspension of in-person operations due to COVID-19, Help Centers across the state transitioned to offering virtual services, and new Help Centers cropped up throughout the state.</a:t>
            </a:r>
          </a:p>
        </p:txBody>
      </p:sp>
      <p:grpSp>
        <p:nvGrpSpPr>
          <p:cNvPr id="75" name="Group 74">
            <a:extLst>
              <a:ext uri="{FF2B5EF4-FFF2-40B4-BE49-F238E27FC236}">
                <a16:creationId xmlns:a16="http://schemas.microsoft.com/office/drawing/2014/main" id="{334C334D-7699-48E0-B383-B21BDD094840}"/>
              </a:ext>
            </a:extLst>
          </p:cNvPr>
          <p:cNvGrpSpPr/>
          <p:nvPr/>
        </p:nvGrpSpPr>
        <p:grpSpPr>
          <a:xfrm>
            <a:off x="6029395" y="2049860"/>
            <a:ext cx="5606894" cy="4759979"/>
            <a:chOff x="858354" y="1040305"/>
            <a:chExt cx="5984481" cy="5080533"/>
          </a:xfrm>
        </p:grpSpPr>
        <p:sp>
          <p:nvSpPr>
            <p:cNvPr id="77" name="Trapezoid 76">
              <a:extLst>
                <a:ext uri="{FF2B5EF4-FFF2-40B4-BE49-F238E27FC236}">
                  <a16:creationId xmlns:a16="http://schemas.microsoft.com/office/drawing/2014/main" id="{8BDFC5FB-3A19-4363-89B0-6C0E088C0560}"/>
                </a:ext>
              </a:extLst>
            </p:cNvPr>
            <p:cNvSpPr/>
            <p:nvPr/>
          </p:nvSpPr>
          <p:spPr>
            <a:xfrm>
              <a:off x="2228981" y="5686676"/>
              <a:ext cx="3301366" cy="434162"/>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F6F195C9-B854-44D4-B84E-5EF020F6DB52}"/>
                </a:ext>
              </a:extLst>
            </p:cNvPr>
            <p:cNvGrpSpPr/>
            <p:nvPr/>
          </p:nvGrpSpPr>
          <p:grpSpPr>
            <a:xfrm>
              <a:off x="858354" y="1040305"/>
              <a:ext cx="5984481" cy="4883322"/>
              <a:chOff x="10680384" y="1708422"/>
              <a:chExt cx="4103816" cy="3644817"/>
            </a:xfrm>
          </p:grpSpPr>
          <p:sp>
            <p:nvSpPr>
              <p:cNvPr id="79" name="Rectangle 78">
                <a:extLst>
                  <a:ext uri="{FF2B5EF4-FFF2-40B4-BE49-F238E27FC236}">
                    <a16:creationId xmlns:a16="http://schemas.microsoft.com/office/drawing/2014/main" id="{A50B47A4-D967-4D5C-85D3-6184C698D764}"/>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9690EF2C-2358-4B6B-B837-3740521E2F71}"/>
                  </a:ext>
                </a:extLst>
              </p:cNvPr>
              <p:cNvSpPr/>
              <p:nvPr/>
            </p:nvSpPr>
            <p:spPr>
              <a:xfrm>
                <a:off x="10680384" y="1708422"/>
                <a:ext cx="4103816"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CEB0E683-95FA-403F-B7ED-AB5AB6258599}"/>
                  </a:ext>
                </a:extLst>
              </p:cNvPr>
              <p:cNvSpPr/>
              <p:nvPr/>
            </p:nvSpPr>
            <p:spPr>
              <a:xfrm>
                <a:off x="10795014" y="1896828"/>
                <a:ext cx="3814194" cy="2914810"/>
              </a:xfrm>
              <a:prstGeom prst="rect">
                <a:avLst/>
              </a:prstGeom>
              <a:solidFill>
                <a:schemeClr val="bg1">
                  <a:lumMod val="85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33" name="Picture 132">
            <a:extLst>
              <a:ext uri="{FF2B5EF4-FFF2-40B4-BE49-F238E27FC236}">
                <a16:creationId xmlns:a16="http://schemas.microsoft.com/office/drawing/2014/main" id="{A2DC4100-3114-4DFD-9AE3-608F6138C7F9}"/>
              </a:ext>
            </a:extLst>
          </p:cNvPr>
          <p:cNvPicPr>
            <a:picLocks noChangeAspect="1"/>
          </p:cNvPicPr>
          <p:nvPr/>
        </p:nvPicPr>
        <p:blipFill>
          <a:blip r:embed="rId3">
            <a:lum bright="70000" contrast="-70000"/>
          </a:blip>
          <a:stretch>
            <a:fillRect/>
          </a:stretch>
        </p:blipFill>
        <p:spPr>
          <a:xfrm>
            <a:off x="6271306" y="2791729"/>
            <a:ext cx="5291210" cy="3976675"/>
          </a:xfrm>
          <a:prstGeom prst="rect">
            <a:avLst/>
          </a:prstGeom>
          <a:effectLst>
            <a:outerShdw dist="38100" dir="2700000" algn="tl" rotWithShape="0">
              <a:schemeClr val="tx1">
                <a:lumMod val="75000"/>
                <a:lumOff val="25000"/>
              </a:schemeClr>
            </a:outerShdw>
          </a:effectLst>
        </p:spPr>
      </p:pic>
      <p:sp>
        <p:nvSpPr>
          <p:cNvPr id="72" name="Rectangle 71">
            <a:extLst>
              <a:ext uri="{FF2B5EF4-FFF2-40B4-BE49-F238E27FC236}">
                <a16:creationId xmlns:a16="http://schemas.microsoft.com/office/drawing/2014/main" id="{15E4184D-6D13-4663-AAD5-D302EC2415FF}"/>
              </a:ext>
            </a:extLst>
          </p:cNvPr>
          <p:cNvSpPr/>
          <p:nvPr/>
        </p:nvSpPr>
        <p:spPr>
          <a:xfrm>
            <a:off x="6272250" y="3831859"/>
            <a:ext cx="5291210" cy="2937111"/>
          </a:xfrm>
          <a:prstGeom prst="rect">
            <a:avLst/>
          </a:prstGeom>
          <a:blipFill dpi="0" rotWithShape="1">
            <a:blip r:embed="rId4">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42AD53F-C941-42CC-B13F-1EC96D27DB0C}"/>
              </a:ext>
            </a:extLst>
          </p:cNvPr>
          <p:cNvSpPr txBox="1"/>
          <p:nvPr/>
        </p:nvSpPr>
        <p:spPr>
          <a:xfrm>
            <a:off x="1933724" y="6440059"/>
            <a:ext cx="7936114" cy="400110"/>
          </a:xfrm>
          <a:prstGeom prst="rect">
            <a:avLst/>
          </a:prstGeom>
          <a:noFill/>
        </p:spPr>
        <p:txBody>
          <a:bodyPr wrap="square" rtlCol="0" anchor="ctr">
            <a:spAutoFit/>
          </a:bodyPr>
          <a:lstStyle/>
          <a:p>
            <a:pPr algn="r"/>
            <a:r>
              <a:rPr lang="en-US" sz="2000" dirty="0">
                <a:solidFill>
                  <a:schemeClr val="bg1"/>
                </a:solidFill>
                <a:latin typeface="Century Gothic" panose="020B0502020202020204" pitchFamily="34" charset="0"/>
              </a:rPr>
              <a:t>nycourts.gov/</a:t>
            </a:r>
            <a:r>
              <a:rPr lang="en-US" sz="2000" dirty="0" err="1">
                <a:solidFill>
                  <a:schemeClr val="bg1"/>
                </a:solidFill>
                <a:latin typeface="Century Gothic" panose="020B0502020202020204" pitchFamily="34" charset="0"/>
              </a:rPr>
              <a:t>CourtHelp</a:t>
            </a:r>
            <a:r>
              <a:rPr lang="en-US" sz="2000" dirty="0">
                <a:solidFill>
                  <a:schemeClr val="bg1"/>
                </a:solidFill>
                <a:latin typeface="Century Gothic" panose="020B0502020202020204" pitchFamily="34" charset="0"/>
              </a:rPr>
              <a:t>/</a:t>
            </a:r>
            <a:r>
              <a:rPr lang="en-US" sz="2000" dirty="0" err="1">
                <a:solidFill>
                  <a:schemeClr val="bg1"/>
                </a:solidFill>
                <a:latin typeface="Century Gothic" panose="020B0502020202020204" pitchFamily="34" charset="0"/>
              </a:rPr>
              <a:t>GoingToCourt</a:t>
            </a:r>
            <a:r>
              <a:rPr lang="en-US" sz="2000" dirty="0">
                <a:solidFill>
                  <a:schemeClr val="bg1"/>
                </a:solidFill>
                <a:latin typeface="Century Gothic" panose="020B0502020202020204" pitchFamily="34" charset="0"/>
              </a:rPr>
              <a:t>/</a:t>
            </a:r>
            <a:r>
              <a:rPr lang="en-US" sz="2000" dirty="0" err="1">
                <a:solidFill>
                  <a:schemeClr val="bg1"/>
                </a:solidFill>
                <a:latin typeface="Century Gothic" panose="020B0502020202020204" pitchFamily="34" charset="0"/>
              </a:rPr>
              <a:t>helpcenters</a:t>
            </a:r>
            <a:endParaRPr lang="en-US"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9399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randombar(horizontal)">
                                      <p:cBhvr>
                                        <p:cTn id="9" dur="500"/>
                                        <p:tgtEl>
                                          <p:spTgt spid="1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graphicEl>
                                              <a:chart seriesIdx="-3" categoryIdx="-3" bldStep="gridLegen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graphicEl>
                                              <a:chart seriesIdx="-4" categoryIdx="0"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graphicEl>
                                              <a:chart seriesIdx="-4" categoryIdx="1" bldStep="category"/>
                                            </p:graphic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250"/>
                                  </p:stCondLst>
                                  <p:childTnLst>
                                    <p:set>
                                      <p:cBhvr>
                                        <p:cTn id="29" dur="1" fill="hold">
                                          <p:stCondLst>
                                            <p:cond delay="0"/>
                                          </p:stCondLst>
                                        </p:cTn>
                                        <p:tgtEl>
                                          <p:spTgt spid="20">
                                            <p:graphicEl>
                                              <a:chart seriesIdx="-4" categoryIdx="2" bldStep="category"/>
                                            </p:graphicEl>
                                          </p:spTgt>
                                        </p:tgtEl>
                                        <p:attrNameLst>
                                          <p:attrName>style.visibility</p:attrName>
                                        </p:attrNameLst>
                                      </p:cBhvr>
                                      <p:to>
                                        <p:strVal val="visible"/>
                                      </p:to>
                                    </p:set>
                                  </p:childTnLst>
                                </p:cTn>
                              </p:par>
                            </p:childTnLst>
                          </p:cTn>
                        </p:par>
                        <p:par>
                          <p:cTn id="30" fill="hold">
                            <p:stCondLst>
                              <p:cond delay="250"/>
                            </p:stCondLst>
                            <p:childTnLst>
                              <p:par>
                                <p:cTn id="31" presetID="1" presetClass="entr" presetSubtype="0" fill="hold" grpId="0" nodeType="afterEffect">
                                  <p:stCondLst>
                                    <p:cond delay="250"/>
                                  </p:stCondLst>
                                  <p:childTnLst>
                                    <p:set>
                                      <p:cBhvr>
                                        <p:cTn id="32" dur="1" fill="hold">
                                          <p:stCondLst>
                                            <p:cond delay="0"/>
                                          </p:stCondLst>
                                        </p:cTn>
                                        <p:tgtEl>
                                          <p:spTgt spid="20">
                                            <p:graphicEl>
                                              <a:chart seriesIdx="-4" categoryIdx="3" bldStep="category"/>
                                            </p:graphicEl>
                                          </p:spTgt>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250"/>
                                  </p:stCondLst>
                                  <p:childTnLst>
                                    <p:set>
                                      <p:cBhvr>
                                        <p:cTn id="35" dur="1" fill="hold">
                                          <p:stCondLst>
                                            <p:cond delay="0"/>
                                          </p:stCondLst>
                                        </p:cTn>
                                        <p:tgtEl>
                                          <p:spTgt spid="20">
                                            <p:graphicEl>
                                              <a:chart seriesIdx="-4" categoryIdx="4" bldStep="category"/>
                                            </p:graphicEl>
                                          </p:spTgt>
                                        </p:tgtEl>
                                        <p:attrNameLst>
                                          <p:attrName>style.visibility</p:attrName>
                                        </p:attrNameLst>
                                      </p:cBhvr>
                                      <p:to>
                                        <p:strVal val="visible"/>
                                      </p:to>
                                    </p:set>
                                  </p:childTnLst>
                                </p:cTn>
                              </p:par>
                            </p:childTnLst>
                          </p:cTn>
                        </p:par>
                        <p:par>
                          <p:cTn id="36" fill="hold">
                            <p:stCondLst>
                              <p:cond delay="750"/>
                            </p:stCondLst>
                            <p:childTnLst>
                              <p:par>
                                <p:cTn id="37" presetID="1" presetClass="entr" presetSubtype="0" fill="hold" grpId="0" nodeType="afterEffect">
                                  <p:stCondLst>
                                    <p:cond delay="250"/>
                                  </p:stCondLst>
                                  <p:childTnLst>
                                    <p:set>
                                      <p:cBhvr>
                                        <p:cTn id="38" dur="1" fill="hold">
                                          <p:stCondLst>
                                            <p:cond delay="0"/>
                                          </p:stCondLst>
                                        </p:cTn>
                                        <p:tgtEl>
                                          <p:spTgt spid="20">
                                            <p:graphicEl>
                                              <a:chart seriesIdx="-4" categoryIdx="5"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graphicEl>
                                              <a:chart seriesIdx="-4" categoryIdx="5" bldStep="category"/>
                                            </p:graphic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graphicEl>
                                              <a:chart seriesIdx="-4" categoryIdx="4" bldStep="category"/>
                                            </p:graphic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0">
                                            <p:graphicEl>
                                              <a:chart seriesIdx="-4" categoryIdx="3" bldStep="category"/>
                                            </p:graphic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graphicEl>
                                              <a:chart seriesIdx="-4" categoryIdx="2" bldStep="category"/>
                                            </p:graphic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0">
                                            <p:graphicEl>
                                              <a:chart seriesIdx="-4" categoryIdx="1" bldStep="category"/>
                                            </p:graphicEl>
                                          </p:spTgt>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0">
                                            <p:graphicEl>
                                              <a:chart seriesIdx="-4" categoryIdx="0" bldStep="category"/>
                                            </p:graphic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0">
                                            <p:graphicEl>
                                              <a:chart seriesIdx="-3" categoryIdx="-3" bldStep="gridLegend"/>
                                            </p:graphicEl>
                                          </p:spTgt>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42" presetClass="path" presetSubtype="0" accel="50000" decel="50000" fill="hold" grpId="1" nodeType="withEffect">
                                  <p:stCondLst>
                                    <p:cond delay="0"/>
                                  </p:stCondLst>
                                  <p:childTnLst>
                                    <p:animMotion origin="layout" path="M 4.375E-6 4.07407E-6 L 0.3457 -0.11112 " pathEditMode="relative" rAng="0" ptsTypes="AA">
                                      <p:cBhvr>
                                        <p:cTn id="58" dur="1000" spd="-100000" fill="hold"/>
                                        <p:tgtEl>
                                          <p:spTgt spid="93"/>
                                        </p:tgtEl>
                                        <p:attrNameLst>
                                          <p:attrName>ppt_x</p:attrName>
                                          <p:attrName>ppt_y</p:attrName>
                                        </p:attrNameLst>
                                      </p:cBhvr>
                                      <p:rCtr x="17279" y="-5556"/>
                                    </p:animMotion>
                                  </p:childTnLst>
                                </p:cTn>
                              </p:par>
                              <p:par>
                                <p:cTn id="59" presetID="10"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fade">
                                      <p:cBhvr>
                                        <p:cTn id="61" dur="10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23"/>
                                        </p:tgtEl>
                                        <p:attrNameLst>
                                          <p:attrName>style.visibility</p:attrName>
                                        </p:attrNameLst>
                                      </p:cBhvr>
                                      <p:to>
                                        <p:strVal val="visible"/>
                                      </p:to>
                                    </p:set>
                                    <p:anim calcmode="lin" valueType="num">
                                      <p:cBhvr additive="base">
                                        <p:cTn id="66" dur="500" fill="hold"/>
                                        <p:tgtEl>
                                          <p:spTgt spid="123"/>
                                        </p:tgtEl>
                                        <p:attrNameLst>
                                          <p:attrName>ppt_x</p:attrName>
                                        </p:attrNameLst>
                                      </p:cBhvr>
                                      <p:tavLst>
                                        <p:tav tm="0">
                                          <p:val>
                                            <p:strVal val="0-#ppt_w/2"/>
                                          </p:val>
                                        </p:tav>
                                        <p:tav tm="100000">
                                          <p:val>
                                            <p:strVal val="#ppt_x"/>
                                          </p:val>
                                        </p:tav>
                                      </p:tavLst>
                                    </p:anim>
                                    <p:anim calcmode="lin" valueType="num">
                                      <p:cBhvr additive="base">
                                        <p:cTn id="67" dur="500" fill="hold"/>
                                        <p:tgtEl>
                                          <p:spTgt spid="123"/>
                                        </p:tgtEl>
                                        <p:attrNameLst>
                                          <p:attrName>ppt_y</p:attrName>
                                        </p:attrNameLst>
                                      </p:cBhvr>
                                      <p:tavLst>
                                        <p:tav tm="0">
                                          <p:val>
                                            <p:strVal val="#ppt_y"/>
                                          </p:val>
                                        </p:tav>
                                        <p:tav tm="100000">
                                          <p:val>
                                            <p:strVal val="#ppt_y"/>
                                          </p:val>
                                        </p:tav>
                                      </p:tavLst>
                                    </p:anim>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124"/>
                                        </p:tgtEl>
                                      </p:cBhvr>
                                    </p:animEffect>
                                    <p:set>
                                      <p:cBhvr>
                                        <p:cTn id="74" dur="1" fill="hold">
                                          <p:stCondLst>
                                            <p:cond delay="499"/>
                                          </p:stCondLst>
                                        </p:cTn>
                                        <p:tgtEl>
                                          <p:spTgt spid="124"/>
                                        </p:tgtEl>
                                        <p:attrNameLst>
                                          <p:attrName>style.visibility</p:attrName>
                                        </p:attrNameLst>
                                      </p:cBhvr>
                                      <p:to>
                                        <p:strVal val="hidden"/>
                                      </p:to>
                                    </p:set>
                                  </p:childTnLst>
                                </p:cTn>
                              </p:par>
                              <p:par>
                                <p:cTn id="75" presetID="53" presetClass="entr" presetSubtype="16"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anim calcmode="lin" valueType="num">
                                      <p:cBhvr>
                                        <p:cTn id="77" dur="1000" fill="hold"/>
                                        <p:tgtEl>
                                          <p:spTgt spid="132"/>
                                        </p:tgtEl>
                                        <p:attrNameLst>
                                          <p:attrName>ppt_w</p:attrName>
                                        </p:attrNameLst>
                                      </p:cBhvr>
                                      <p:tavLst>
                                        <p:tav tm="0">
                                          <p:val>
                                            <p:fltVal val="0"/>
                                          </p:val>
                                        </p:tav>
                                        <p:tav tm="100000">
                                          <p:val>
                                            <p:strVal val="#ppt_w"/>
                                          </p:val>
                                        </p:tav>
                                      </p:tavLst>
                                    </p:anim>
                                    <p:anim calcmode="lin" valueType="num">
                                      <p:cBhvr>
                                        <p:cTn id="78" dur="1000" fill="hold"/>
                                        <p:tgtEl>
                                          <p:spTgt spid="132"/>
                                        </p:tgtEl>
                                        <p:attrNameLst>
                                          <p:attrName>ppt_h</p:attrName>
                                        </p:attrNameLst>
                                      </p:cBhvr>
                                      <p:tavLst>
                                        <p:tav tm="0">
                                          <p:val>
                                            <p:fltVal val="0"/>
                                          </p:val>
                                        </p:tav>
                                        <p:tav tm="100000">
                                          <p:val>
                                            <p:strVal val="#ppt_h"/>
                                          </p:val>
                                        </p:tav>
                                      </p:tavLst>
                                    </p:anim>
                                    <p:animEffect transition="in" filter="fade">
                                      <p:cBhvr>
                                        <p:cTn id="79" dur="1000"/>
                                        <p:tgtEl>
                                          <p:spTgt spid="132"/>
                                        </p:tgtEl>
                                      </p:cBhvr>
                                    </p:animEffect>
                                  </p:childTnLst>
                                </p:cTn>
                              </p:par>
                              <p:par>
                                <p:cTn id="80" presetID="42" presetClass="path" presetSubtype="0" accel="50000" decel="50000" fill="hold" grpId="1" nodeType="withEffect">
                                  <p:stCondLst>
                                    <p:cond delay="0"/>
                                  </p:stCondLst>
                                  <p:childTnLst>
                                    <p:animMotion origin="layout" path="M -1.04167E-6 3.33333E-6 L -0.35625 0.43032 " pathEditMode="relative" rAng="0" ptsTypes="AA">
                                      <p:cBhvr>
                                        <p:cTn id="81" dur="1000" spd="-100000" fill="hold"/>
                                        <p:tgtEl>
                                          <p:spTgt spid="132"/>
                                        </p:tgtEl>
                                        <p:attrNameLst>
                                          <p:attrName>ppt_x</p:attrName>
                                          <p:attrName>ppt_y</p:attrName>
                                        </p:attrNameLst>
                                      </p:cBhvr>
                                      <p:rCtr x="-17812" y="21505"/>
                                    </p:animMotion>
                                  </p:childTnLst>
                                </p:cTn>
                              </p:par>
                              <p:par>
                                <p:cTn id="82" presetID="10" presetClass="exit" presetSubtype="0" fill="hold" nodeType="withEffect">
                                  <p:stCondLst>
                                    <p:cond delay="0"/>
                                  </p:stCondLst>
                                  <p:childTnLst>
                                    <p:animEffect transition="out" filter="fade">
                                      <p:cBhvr>
                                        <p:cTn id="83" dur="500"/>
                                        <p:tgtEl>
                                          <p:spTgt spid="123"/>
                                        </p:tgtEl>
                                      </p:cBhvr>
                                    </p:animEffect>
                                    <p:set>
                                      <p:cBhvr>
                                        <p:cTn id="84" dur="1" fill="hold">
                                          <p:stCondLst>
                                            <p:cond delay="499"/>
                                          </p:stCondLst>
                                        </p:cTn>
                                        <p:tgtEl>
                                          <p:spTgt spid="123"/>
                                        </p:tgtEl>
                                        <p:attrNameLst>
                                          <p:attrName>style.visibility</p:attrName>
                                        </p:attrNameLst>
                                      </p:cBhvr>
                                      <p:to>
                                        <p:strVal val="hidden"/>
                                      </p:to>
                                    </p:se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133"/>
                                        </p:tgtEl>
                                        <p:attrNameLst>
                                          <p:attrName>style.visibility</p:attrName>
                                        </p:attrNameLst>
                                      </p:cBhvr>
                                      <p:to>
                                        <p:strVal val="visible"/>
                                      </p:to>
                                    </p:set>
                                    <p:animEffect transition="in" filter="fade">
                                      <p:cBhvr>
                                        <p:cTn id="88" dur="500"/>
                                        <p:tgtEl>
                                          <p:spTgt spid="133"/>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randombar(horizontal)">
                                      <p:cBhvr>
                                        <p:cTn id="91" dur="500"/>
                                        <p:tgtEl>
                                          <p:spTgt spid="7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par>
                                <p:cTn id="95" presetID="10" presetClass="entr" presetSubtype="0"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20" grpId="0" uiExpand="1">
        <p:bldSub>
          <a:bldChart bld="category"/>
        </p:bldSub>
      </p:bldGraphic>
      <p:bldGraphic spid="20" grpId="1" uiExpand="1">
        <p:bldSub>
          <a:bldChart bld="category"/>
        </p:bldSub>
      </p:bldGraphic>
      <p:bldP spid="93" grpId="0"/>
      <p:bldP spid="93" grpId="1"/>
      <p:bldP spid="132" grpId="0" animBg="1"/>
      <p:bldP spid="132" grpId="1" animBg="1"/>
      <p:bldP spid="74" grpId="0"/>
      <p:bldP spid="7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Graphic 70" descr="Court">
            <a:extLst>
              <a:ext uri="{FF2B5EF4-FFF2-40B4-BE49-F238E27FC236}">
                <a16:creationId xmlns:a16="http://schemas.microsoft.com/office/drawing/2014/main" id="{618FAE24-AE4B-46D4-BC1C-65C0DE3D19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79" y="6473313"/>
            <a:ext cx="365125" cy="365125"/>
          </a:xfrm>
          <a:prstGeom prst="rect">
            <a:avLst/>
          </a:prstGeom>
          <a:effectLst/>
        </p:spPr>
      </p:pic>
      <p:sp>
        <p:nvSpPr>
          <p:cNvPr id="3" name="TextBox 2">
            <a:extLst>
              <a:ext uri="{FF2B5EF4-FFF2-40B4-BE49-F238E27FC236}">
                <a16:creationId xmlns:a16="http://schemas.microsoft.com/office/drawing/2014/main" id="{33B7020E-BE7D-47CA-BD05-EC3369D8001B}"/>
              </a:ext>
            </a:extLst>
          </p:cNvPr>
          <p:cNvSpPr txBox="1"/>
          <p:nvPr/>
        </p:nvSpPr>
        <p:spPr>
          <a:xfrm>
            <a:off x="939800" y="1229346"/>
            <a:ext cx="11252199" cy="4739759"/>
          </a:xfrm>
          <a:prstGeom prst="rect">
            <a:avLst/>
          </a:prstGeom>
          <a:noFill/>
        </p:spPr>
        <p:txBody>
          <a:bodyPr wrap="square" rtlCol="0">
            <a:spAutoFit/>
          </a:bodyPr>
          <a:lstStyle/>
          <a:p>
            <a:pPr>
              <a:spcBef>
                <a:spcPts val="1000"/>
              </a:spcBef>
            </a:pPr>
            <a:r>
              <a:rPr lang="en-US" sz="3600" dirty="0">
                <a:latin typeface="Century Gothic" panose="020B0502020202020204" pitchFamily="34" charset="0"/>
              </a:rPr>
              <a:t>Free/No income screening</a:t>
            </a:r>
          </a:p>
          <a:p>
            <a:pPr>
              <a:spcBef>
                <a:spcPts val="1000"/>
              </a:spcBef>
            </a:pPr>
            <a:r>
              <a:rPr lang="en-US" sz="3600" dirty="0">
                <a:latin typeface="Century Gothic" panose="020B0502020202020204" pitchFamily="34" charset="0"/>
              </a:rPr>
              <a:t>Neutral </a:t>
            </a:r>
          </a:p>
          <a:p>
            <a:pPr>
              <a:spcBef>
                <a:spcPts val="1000"/>
              </a:spcBef>
            </a:pPr>
            <a:r>
              <a:rPr lang="en-US" sz="3600" dirty="0">
                <a:latin typeface="Century Gothic" panose="020B0502020202020204" pitchFamily="34" charset="0"/>
              </a:rPr>
              <a:t>One-on-one consultations with a court employee</a:t>
            </a:r>
          </a:p>
          <a:p>
            <a:pPr>
              <a:spcBef>
                <a:spcPts val="1000"/>
              </a:spcBef>
            </a:pPr>
            <a:r>
              <a:rPr lang="en-US" sz="3600" dirty="0">
                <a:latin typeface="Century Gothic" panose="020B0502020202020204" pitchFamily="34" charset="0"/>
              </a:rPr>
              <a:t>Written explanatory materials</a:t>
            </a:r>
          </a:p>
          <a:p>
            <a:pPr>
              <a:spcBef>
                <a:spcPts val="1000"/>
              </a:spcBef>
            </a:pPr>
            <a:r>
              <a:rPr lang="en-US" sz="3600" dirty="0">
                <a:latin typeface="Century Gothic" panose="020B0502020202020204" pitchFamily="34" charset="0"/>
              </a:rPr>
              <a:t>Court forms </a:t>
            </a:r>
          </a:p>
          <a:p>
            <a:pPr>
              <a:spcBef>
                <a:spcPts val="1000"/>
              </a:spcBef>
            </a:pPr>
            <a:r>
              <a:rPr lang="en-US" sz="3600" dirty="0">
                <a:latin typeface="Century Gothic" panose="020B0502020202020204" pitchFamily="34" charset="0"/>
              </a:rPr>
              <a:t>Referrals</a:t>
            </a:r>
          </a:p>
          <a:p>
            <a:pPr>
              <a:spcBef>
                <a:spcPts val="1000"/>
              </a:spcBef>
            </a:pPr>
            <a:r>
              <a:rPr lang="en-US" sz="3600" dirty="0">
                <a:solidFill>
                  <a:srgbClr val="660066"/>
                </a:solidFill>
                <a:latin typeface="Century Gothic" panose="020B0502020202020204" pitchFamily="34" charset="0"/>
              </a:rPr>
              <a:t>PRO BONO PROGRAMS</a:t>
            </a:r>
          </a:p>
        </p:txBody>
      </p:sp>
      <p:pic>
        <p:nvPicPr>
          <p:cNvPr id="22" name="Picture 21">
            <a:extLst>
              <a:ext uri="{FF2B5EF4-FFF2-40B4-BE49-F238E27FC236}">
                <a16:creationId xmlns:a16="http://schemas.microsoft.com/office/drawing/2014/main" id="{BD635246-F739-4F3A-8A65-62ABFDF5A980}"/>
              </a:ext>
            </a:extLst>
          </p:cNvPr>
          <p:cNvPicPr>
            <a:picLocks noChangeAspect="1"/>
          </p:cNvPicPr>
          <p:nvPr/>
        </p:nvPicPr>
        <p:blipFill>
          <a:blip r:embed="rId5">
            <a:lum bright="70000" contrast="-70000"/>
          </a:blip>
          <a:stretch>
            <a:fillRect/>
          </a:stretch>
        </p:blipFill>
        <p:spPr>
          <a:xfrm>
            <a:off x="-5704437" y="1362844"/>
            <a:ext cx="7142254" cy="5367850"/>
          </a:xfrm>
          <a:prstGeom prst="rect">
            <a:avLst/>
          </a:prstGeom>
          <a:effectLst>
            <a:outerShdw dist="38100" dir="2700000" algn="tl" rotWithShape="0">
              <a:schemeClr val="tx1">
                <a:lumMod val="75000"/>
                <a:lumOff val="25000"/>
              </a:schemeClr>
            </a:outerShdw>
          </a:effectLst>
        </p:spPr>
      </p:pic>
      <p:sp>
        <p:nvSpPr>
          <p:cNvPr id="2" name="Slide Number Placeholder 1">
            <a:extLst>
              <a:ext uri="{FF2B5EF4-FFF2-40B4-BE49-F238E27FC236}">
                <a16:creationId xmlns:a16="http://schemas.microsoft.com/office/drawing/2014/main" id="{3DFA86F4-A240-4420-B180-CCEDFDD599A1}"/>
              </a:ext>
            </a:extLst>
          </p:cNvPr>
          <p:cNvSpPr>
            <a:spLocks noGrp="1"/>
          </p:cNvSpPr>
          <p:nvPr>
            <p:ph type="sldNum" sz="quarter" idx="12"/>
          </p:nvPr>
        </p:nvSpPr>
        <p:spPr/>
        <p:txBody>
          <a:bodyPr/>
          <a:lstStyle/>
          <a:p>
            <a:pPr algn="ctr"/>
            <a:fld id="{E04F1C5D-E716-43E5-89FA-D15EEF2EE82D}" type="slidenum">
              <a:rPr lang="en-US" smtClean="0"/>
              <a:pPr algn="ctr"/>
              <a:t>38</a:t>
            </a:fld>
            <a:endParaRPr lang="en-US" dirty="0"/>
          </a:p>
        </p:txBody>
      </p:sp>
      <p:pic>
        <p:nvPicPr>
          <p:cNvPr id="4" name="Graphic 3" descr="Boardroom">
            <a:extLst>
              <a:ext uri="{FF2B5EF4-FFF2-40B4-BE49-F238E27FC236}">
                <a16:creationId xmlns:a16="http://schemas.microsoft.com/office/drawing/2014/main" id="{24EFF0FF-5970-4807-A24B-0F75894EA9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298" y="2665238"/>
            <a:ext cx="514709" cy="514709"/>
          </a:xfrm>
          <a:prstGeom prst="rect">
            <a:avLst/>
          </a:prstGeom>
        </p:spPr>
      </p:pic>
      <p:pic>
        <p:nvPicPr>
          <p:cNvPr id="8" name="Graphic 7" descr="Document">
            <a:extLst>
              <a:ext uri="{FF2B5EF4-FFF2-40B4-BE49-F238E27FC236}">
                <a16:creationId xmlns:a16="http://schemas.microsoft.com/office/drawing/2014/main" id="{2E2F4018-53CB-49DC-B84E-D261F9FE07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539" y="4050150"/>
            <a:ext cx="514709" cy="514709"/>
          </a:xfrm>
          <a:prstGeom prst="rect">
            <a:avLst/>
          </a:prstGeom>
        </p:spPr>
      </p:pic>
      <p:pic>
        <p:nvPicPr>
          <p:cNvPr id="12" name="Graphic 11" descr="Open book">
            <a:extLst>
              <a:ext uri="{FF2B5EF4-FFF2-40B4-BE49-F238E27FC236}">
                <a16:creationId xmlns:a16="http://schemas.microsoft.com/office/drawing/2014/main" id="{D0E36569-550E-405C-99D4-C3F4FE6EAF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8539" y="3345945"/>
            <a:ext cx="514709" cy="514709"/>
          </a:xfrm>
          <a:prstGeom prst="rect">
            <a:avLst/>
          </a:prstGeom>
        </p:spPr>
      </p:pic>
      <p:pic>
        <p:nvPicPr>
          <p:cNvPr id="20" name="Graphic 19" descr="Scales of justice">
            <a:extLst>
              <a:ext uri="{FF2B5EF4-FFF2-40B4-BE49-F238E27FC236}">
                <a16:creationId xmlns:a16="http://schemas.microsoft.com/office/drawing/2014/main" id="{3994F9A8-F57D-4969-8F84-409D6CDF81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781" y="1991695"/>
            <a:ext cx="514709" cy="514709"/>
          </a:xfrm>
          <a:prstGeom prst="rect">
            <a:avLst/>
          </a:prstGeom>
        </p:spPr>
      </p:pic>
      <p:grpSp>
        <p:nvGrpSpPr>
          <p:cNvPr id="29" name="Group 28">
            <a:extLst>
              <a:ext uri="{FF2B5EF4-FFF2-40B4-BE49-F238E27FC236}">
                <a16:creationId xmlns:a16="http://schemas.microsoft.com/office/drawing/2014/main" id="{CFE1A367-770A-4C27-8B8C-5D2B5A77D534}"/>
              </a:ext>
            </a:extLst>
          </p:cNvPr>
          <p:cNvGrpSpPr/>
          <p:nvPr/>
        </p:nvGrpSpPr>
        <p:grpSpPr>
          <a:xfrm>
            <a:off x="323780" y="1318152"/>
            <a:ext cx="514709" cy="514709"/>
            <a:chOff x="4587948" y="4655359"/>
            <a:chExt cx="1200150" cy="1200150"/>
          </a:xfrm>
          <a:solidFill>
            <a:srgbClr val="660066"/>
          </a:solidFill>
        </p:grpSpPr>
        <p:pic>
          <p:nvPicPr>
            <p:cNvPr id="24" name="Graphic 23" descr="Money">
              <a:extLst>
                <a:ext uri="{FF2B5EF4-FFF2-40B4-BE49-F238E27FC236}">
                  <a16:creationId xmlns:a16="http://schemas.microsoft.com/office/drawing/2014/main" id="{4C8FD3C2-4815-4E6B-9136-D7A8C62F5A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34533" y="4798234"/>
              <a:ext cx="914400" cy="914400"/>
            </a:xfrm>
            <a:prstGeom prst="rect">
              <a:avLst/>
            </a:prstGeom>
          </p:spPr>
        </p:pic>
        <p:sp>
          <p:nvSpPr>
            <p:cNvPr id="27" name="&quot;Not Allowed&quot; Symbol 26">
              <a:extLst>
                <a:ext uri="{FF2B5EF4-FFF2-40B4-BE49-F238E27FC236}">
                  <a16:creationId xmlns:a16="http://schemas.microsoft.com/office/drawing/2014/main" id="{F28A01A9-87A5-422D-90AC-91B5FBD27B79}"/>
                </a:ext>
              </a:extLst>
            </p:cNvPr>
            <p:cNvSpPr/>
            <p:nvPr/>
          </p:nvSpPr>
          <p:spPr>
            <a:xfrm>
              <a:off x="4587948" y="4655359"/>
              <a:ext cx="1200150" cy="1200150"/>
            </a:xfrm>
            <a:prstGeom prst="noSmoking">
              <a:avLst>
                <a:gd name="adj" fmla="val 8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3" name="Graphic 32" descr="User network">
            <a:extLst>
              <a:ext uri="{FF2B5EF4-FFF2-40B4-BE49-F238E27FC236}">
                <a16:creationId xmlns:a16="http://schemas.microsoft.com/office/drawing/2014/main" id="{237B7A6A-B790-46F6-971A-CB511C427B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0565" y="4615840"/>
            <a:ext cx="561143" cy="561143"/>
          </a:xfrm>
          <a:prstGeom prst="rect">
            <a:avLst/>
          </a:prstGeom>
        </p:spPr>
      </p:pic>
      <p:pic>
        <p:nvPicPr>
          <p:cNvPr id="35" name="Graphic 34" descr="Connections">
            <a:extLst>
              <a:ext uri="{FF2B5EF4-FFF2-40B4-BE49-F238E27FC236}">
                <a16:creationId xmlns:a16="http://schemas.microsoft.com/office/drawing/2014/main" id="{3315BE5B-35B5-43CF-9790-F85F9FE8A1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3780" y="5320045"/>
            <a:ext cx="561144" cy="561144"/>
          </a:xfrm>
          <a:prstGeom prst="rect">
            <a:avLst/>
          </a:prstGeom>
        </p:spPr>
      </p:pic>
      <p:sp>
        <p:nvSpPr>
          <p:cNvPr id="23" name="Rectangle 22">
            <a:extLst>
              <a:ext uri="{FF2B5EF4-FFF2-40B4-BE49-F238E27FC236}">
                <a16:creationId xmlns:a16="http://schemas.microsoft.com/office/drawing/2014/main" id="{B515F36C-9256-4A22-ABCC-24B7BA7BC3AD}"/>
              </a:ext>
            </a:extLst>
          </p:cNvPr>
          <p:cNvSpPr/>
          <p:nvPr/>
        </p:nvSpPr>
        <p:spPr>
          <a:xfrm>
            <a:off x="-5705380" y="2768154"/>
            <a:ext cx="7142254" cy="3964611"/>
          </a:xfrm>
          <a:prstGeom prst="rect">
            <a:avLst/>
          </a:prstGeom>
          <a:blipFill dpi="0" rotWithShape="1">
            <a:blip r:embed="rId20">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5B30AF4-FEC9-4053-987A-6539AAF85431}"/>
              </a:ext>
            </a:extLst>
          </p:cNvPr>
          <p:cNvGrpSpPr/>
          <p:nvPr/>
        </p:nvGrpSpPr>
        <p:grpSpPr>
          <a:xfrm>
            <a:off x="-4943835" y="3468209"/>
            <a:ext cx="5957258" cy="3172366"/>
            <a:chOff x="5564731" y="3509155"/>
            <a:chExt cx="5957258" cy="3172366"/>
          </a:xfrm>
        </p:grpSpPr>
        <p:grpSp>
          <p:nvGrpSpPr>
            <p:cNvPr id="28" name="Group 27">
              <a:extLst>
                <a:ext uri="{FF2B5EF4-FFF2-40B4-BE49-F238E27FC236}">
                  <a16:creationId xmlns:a16="http://schemas.microsoft.com/office/drawing/2014/main" id="{48133C2B-6631-4E1C-866F-BBD188247A78}"/>
                </a:ext>
              </a:extLst>
            </p:cNvPr>
            <p:cNvGrpSpPr/>
            <p:nvPr/>
          </p:nvGrpSpPr>
          <p:grpSpPr>
            <a:xfrm>
              <a:off x="5564731" y="3509155"/>
              <a:ext cx="5957258" cy="3172366"/>
              <a:chOff x="5564731" y="3509155"/>
              <a:chExt cx="5957258" cy="3172366"/>
            </a:xfrm>
            <a:solidFill>
              <a:srgbClr val="3B9945">
                <a:alpha val="75000"/>
              </a:srgbClr>
            </a:solidFill>
          </p:grpSpPr>
          <p:sp>
            <p:nvSpPr>
              <p:cNvPr id="31" name="Oval 30">
                <a:extLst>
                  <a:ext uri="{FF2B5EF4-FFF2-40B4-BE49-F238E27FC236}">
                    <a16:creationId xmlns:a16="http://schemas.microsoft.com/office/drawing/2014/main" id="{83D644B9-8B62-4E6B-8394-CE7C62413803}"/>
                  </a:ext>
                </a:extLst>
              </p:cNvPr>
              <p:cNvSpPr/>
              <p:nvPr/>
            </p:nvSpPr>
            <p:spPr>
              <a:xfrm flipH="1">
                <a:off x="10096106" y="629751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D88720D-9C6D-4111-A561-AD85740D62DA}"/>
                  </a:ext>
                </a:extLst>
              </p:cNvPr>
              <p:cNvSpPr/>
              <p:nvPr/>
            </p:nvSpPr>
            <p:spPr>
              <a:xfrm flipH="1">
                <a:off x="10100377" y="632291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C457B55-09A2-46C0-BE01-E1798DBE9A6F}"/>
                  </a:ext>
                </a:extLst>
              </p:cNvPr>
              <p:cNvSpPr/>
              <p:nvPr/>
            </p:nvSpPr>
            <p:spPr>
              <a:xfrm flipH="1">
                <a:off x="10063962" y="6330240"/>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7A8B2D4-FA0C-44A5-92B2-5598C354D581}"/>
                  </a:ext>
                </a:extLst>
              </p:cNvPr>
              <p:cNvSpPr/>
              <p:nvPr/>
            </p:nvSpPr>
            <p:spPr>
              <a:xfrm flipH="1">
                <a:off x="10001753" y="6538441"/>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D5FED5C-824B-4B91-ACF8-1DEBCB0AFB5B}"/>
                  </a:ext>
                </a:extLst>
              </p:cNvPr>
              <p:cNvSpPr/>
              <p:nvPr/>
            </p:nvSpPr>
            <p:spPr>
              <a:xfrm flipH="1">
                <a:off x="10051065" y="653777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E1AA06C-ECA9-4492-8A7E-065BAE29E40D}"/>
                  </a:ext>
                </a:extLst>
              </p:cNvPr>
              <p:cNvSpPr/>
              <p:nvPr/>
            </p:nvSpPr>
            <p:spPr>
              <a:xfrm flipH="1">
                <a:off x="10027547" y="657227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BF8A457-F327-4E96-AAA7-657D6847B511}"/>
                  </a:ext>
                </a:extLst>
              </p:cNvPr>
              <p:cNvSpPr/>
              <p:nvPr/>
            </p:nvSpPr>
            <p:spPr>
              <a:xfrm flipH="1">
                <a:off x="9963062" y="645713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328A8F4-1243-4062-89D4-0977807EB8F1}"/>
                  </a:ext>
                </a:extLst>
              </p:cNvPr>
              <p:cNvSpPr/>
              <p:nvPr/>
            </p:nvSpPr>
            <p:spPr>
              <a:xfrm flipH="1">
                <a:off x="9998711" y="645713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DCA0DE0-FED9-4AE4-9F01-2C63F9334D62}"/>
                  </a:ext>
                </a:extLst>
              </p:cNvPr>
              <p:cNvSpPr/>
              <p:nvPr/>
            </p:nvSpPr>
            <p:spPr>
              <a:xfrm flipH="1">
                <a:off x="9982309" y="641500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3284E28-646D-417F-A0DD-C96D4EB5E268}"/>
                  </a:ext>
                </a:extLst>
              </p:cNvPr>
              <p:cNvSpPr/>
              <p:nvPr/>
            </p:nvSpPr>
            <p:spPr>
              <a:xfrm flipH="1">
                <a:off x="10012571" y="635605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FA47916-781A-4F00-9E7E-560509A214ED}"/>
                  </a:ext>
                </a:extLst>
              </p:cNvPr>
              <p:cNvSpPr/>
              <p:nvPr/>
            </p:nvSpPr>
            <p:spPr>
              <a:xfrm flipH="1">
                <a:off x="10026409" y="650868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2B8122-26A9-4E8A-B436-42EE0492D889}"/>
                  </a:ext>
                </a:extLst>
              </p:cNvPr>
              <p:cNvSpPr/>
              <p:nvPr/>
            </p:nvSpPr>
            <p:spPr>
              <a:xfrm flipH="1">
                <a:off x="10152554" y="6460412"/>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5DBAF8F-84F8-45FB-B410-2F56A6DEE5A0}"/>
                  </a:ext>
                </a:extLst>
              </p:cNvPr>
              <p:cNvSpPr/>
              <p:nvPr/>
            </p:nvSpPr>
            <p:spPr>
              <a:xfrm flipH="1">
                <a:off x="10152554" y="650266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B742089-D382-42B6-9F59-CEE812DDB5D6}"/>
                  </a:ext>
                </a:extLst>
              </p:cNvPr>
              <p:cNvSpPr/>
              <p:nvPr/>
            </p:nvSpPr>
            <p:spPr>
              <a:xfrm flipH="1">
                <a:off x="10121854" y="6453268"/>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81EE4FA-52F6-4448-B366-6AD6B632B8D0}"/>
                  </a:ext>
                </a:extLst>
              </p:cNvPr>
              <p:cNvSpPr/>
              <p:nvPr/>
            </p:nvSpPr>
            <p:spPr>
              <a:xfrm flipH="1">
                <a:off x="9854423" y="6608691"/>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7AA8185-5E83-4600-8113-F508057459E8}"/>
                  </a:ext>
                </a:extLst>
              </p:cNvPr>
              <p:cNvSpPr/>
              <p:nvPr/>
            </p:nvSpPr>
            <p:spPr>
              <a:xfrm flipH="1">
                <a:off x="9835693" y="6584796"/>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0C26DD8-7AF1-493A-9783-899F5B00DD80}"/>
                  </a:ext>
                </a:extLst>
              </p:cNvPr>
              <p:cNvSpPr/>
              <p:nvPr/>
            </p:nvSpPr>
            <p:spPr>
              <a:xfrm flipH="1">
                <a:off x="9881473" y="6585818"/>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F47FA7F-ACA3-46A8-BC2A-BDBA78DA427F}"/>
                  </a:ext>
                </a:extLst>
              </p:cNvPr>
              <p:cNvSpPr/>
              <p:nvPr/>
            </p:nvSpPr>
            <p:spPr>
              <a:xfrm flipH="1">
                <a:off x="11449159" y="605940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FE9F618E-45CB-445F-8C23-37F64D5B1E0A}"/>
                  </a:ext>
                </a:extLst>
              </p:cNvPr>
              <p:cNvSpPr/>
              <p:nvPr/>
            </p:nvSpPr>
            <p:spPr>
              <a:xfrm flipH="1">
                <a:off x="10708231" y="636665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D6F6375-9BDF-4690-AAC5-66C09F928C7C}"/>
                  </a:ext>
                </a:extLst>
              </p:cNvPr>
              <p:cNvSpPr/>
              <p:nvPr/>
            </p:nvSpPr>
            <p:spPr>
              <a:xfrm flipH="1">
                <a:off x="10365754" y="6403070"/>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4942F2B-2013-4BA3-9F92-C2D1ACF1DA7B}"/>
                  </a:ext>
                </a:extLst>
              </p:cNvPr>
              <p:cNvSpPr/>
              <p:nvPr/>
            </p:nvSpPr>
            <p:spPr>
              <a:xfrm flipH="1">
                <a:off x="10219480" y="462040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FAD2DCE-6C33-4D1B-B804-438A74179371}"/>
                  </a:ext>
                </a:extLst>
              </p:cNvPr>
              <p:cNvSpPr/>
              <p:nvPr/>
            </p:nvSpPr>
            <p:spPr>
              <a:xfrm flipH="1">
                <a:off x="5564731" y="385911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6EF26D8-FC98-4831-A4BD-420D1127D06A}"/>
                  </a:ext>
                </a:extLst>
              </p:cNvPr>
              <p:cNvSpPr/>
              <p:nvPr/>
            </p:nvSpPr>
            <p:spPr>
              <a:xfrm flipH="1">
                <a:off x="6726781" y="3509155"/>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A23D9D5-BE11-4EBD-87C8-E15D8F7A42A7}"/>
                  </a:ext>
                </a:extLst>
              </p:cNvPr>
              <p:cNvSpPr/>
              <p:nvPr/>
            </p:nvSpPr>
            <p:spPr>
              <a:xfrm flipH="1">
                <a:off x="10146650" y="4192019"/>
                <a:ext cx="72830" cy="72830"/>
              </a:xfrm>
              <a:prstGeom prst="ellipse">
                <a:avLst/>
              </a:prstGeom>
              <a:grp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FB2E1508-A55E-4953-9FC9-CCF5D9C45B0F}"/>
                </a:ext>
              </a:extLst>
            </p:cNvPr>
            <p:cNvSpPr/>
            <p:nvPr/>
          </p:nvSpPr>
          <p:spPr>
            <a:xfrm flipH="1">
              <a:off x="10185446" y="6095820"/>
              <a:ext cx="72830" cy="72830"/>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0A7DF3E9-A771-4519-8D15-F12196B0A945}"/>
              </a:ext>
            </a:extLst>
          </p:cNvPr>
          <p:cNvSpPr txBox="1"/>
          <p:nvPr/>
        </p:nvSpPr>
        <p:spPr>
          <a:xfrm>
            <a:off x="1933724" y="6409282"/>
            <a:ext cx="8443990"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a:t>
            </a:r>
            <a:r>
              <a:rPr lang="en-US" sz="2400" dirty="0" err="1">
                <a:solidFill>
                  <a:schemeClr val="bg1"/>
                </a:solidFill>
                <a:latin typeface="Century Gothic" panose="020B0502020202020204" pitchFamily="34" charset="0"/>
              </a:rPr>
              <a:t>CourtHelp</a:t>
            </a:r>
            <a:r>
              <a:rPr lang="en-US" sz="2400" dirty="0">
                <a:solidFill>
                  <a:schemeClr val="bg1"/>
                </a:solidFill>
                <a:latin typeface="Century Gothic" panose="020B0502020202020204" pitchFamily="34" charset="0"/>
              </a:rPr>
              <a:t>/</a:t>
            </a:r>
            <a:r>
              <a:rPr lang="en-US" sz="2400" dirty="0" err="1">
                <a:solidFill>
                  <a:schemeClr val="bg1"/>
                </a:solidFill>
                <a:latin typeface="Century Gothic" panose="020B0502020202020204" pitchFamily="34" charset="0"/>
              </a:rPr>
              <a:t>GoingToCourt</a:t>
            </a:r>
            <a:r>
              <a:rPr lang="en-US" sz="2400" dirty="0">
                <a:solidFill>
                  <a:schemeClr val="bg1"/>
                </a:solidFill>
                <a:latin typeface="Century Gothic" panose="020B0502020202020204" pitchFamily="34" charset="0"/>
              </a:rPr>
              <a:t>/</a:t>
            </a:r>
            <a:r>
              <a:rPr lang="en-US" sz="2400" dirty="0" err="1">
                <a:solidFill>
                  <a:schemeClr val="bg1"/>
                </a:solidFill>
                <a:latin typeface="Century Gothic" panose="020B0502020202020204" pitchFamily="34" charset="0"/>
              </a:rPr>
              <a:t>helpcenters</a:t>
            </a:r>
            <a:endParaRPr lang="en-US" sz="2400" dirty="0">
              <a:solidFill>
                <a:schemeClr val="bg1"/>
              </a:solidFill>
              <a:latin typeface="Century Gothic" panose="020B0502020202020204" pitchFamily="34" charset="0"/>
            </a:endParaRPr>
          </a:p>
        </p:txBody>
      </p:sp>
      <p:sp>
        <p:nvSpPr>
          <p:cNvPr id="59" name="Title 6">
            <a:extLst>
              <a:ext uri="{FF2B5EF4-FFF2-40B4-BE49-F238E27FC236}">
                <a16:creationId xmlns:a16="http://schemas.microsoft.com/office/drawing/2014/main" id="{1379DB33-1937-458B-8E58-0F2835B3F691}"/>
              </a:ext>
            </a:extLst>
          </p:cNvPr>
          <p:cNvSpPr>
            <a:spLocks noGrp="1"/>
          </p:cNvSpPr>
          <p:nvPr>
            <p:ph type="title"/>
          </p:nvPr>
        </p:nvSpPr>
        <p:spPr>
          <a:xfrm>
            <a:off x="294639" y="65404"/>
            <a:ext cx="10419863" cy="828675"/>
          </a:xfrm>
        </p:spPr>
        <p:txBody>
          <a:bodyPr>
            <a:normAutofit fontScale="90000"/>
          </a:bodyPr>
          <a:lstStyle/>
          <a:p>
            <a:r>
              <a:rPr lang="en-US" sz="5400" dirty="0"/>
              <a:t>COURT HELP CENTERS</a:t>
            </a:r>
          </a:p>
        </p:txBody>
      </p:sp>
      <p:pic>
        <p:nvPicPr>
          <p:cNvPr id="66" name="Graphic 65" descr="Social network">
            <a:extLst>
              <a:ext uri="{FF2B5EF4-FFF2-40B4-BE49-F238E27FC236}">
                <a16:creationId xmlns:a16="http://schemas.microsoft.com/office/drawing/2014/main" id="{901EF2E1-E907-46C4-BAE5-6E55E4224F2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68526" y="6468405"/>
            <a:ext cx="365125" cy="365125"/>
          </a:xfrm>
          <a:prstGeom prst="rect">
            <a:avLst/>
          </a:prstGeom>
          <a:effectLst/>
        </p:spPr>
      </p:pic>
      <p:grpSp>
        <p:nvGrpSpPr>
          <p:cNvPr id="67" name="Group 66">
            <a:extLst>
              <a:ext uri="{FF2B5EF4-FFF2-40B4-BE49-F238E27FC236}">
                <a16:creationId xmlns:a16="http://schemas.microsoft.com/office/drawing/2014/main" id="{4A331E0C-C730-4AE3-A14B-24AC97D4E290}"/>
              </a:ext>
            </a:extLst>
          </p:cNvPr>
          <p:cNvGrpSpPr/>
          <p:nvPr/>
        </p:nvGrpSpPr>
        <p:grpSpPr>
          <a:xfrm>
            <a:off x="1101356" y="6468110"/>
            <a:ext cx="251396" cy="365125"/>
            <a:chOff x="7907153" y="3711346"/>
            <a:chExt cx="1092490" cy="1624264"/>
          </a:xfrm>
          <a:solidFill>
            <a:srgbClr val="11489C"/>
          </a:solidFill>
          <a:effectLst/>
        </p:grpSpPr>
        <p:pic>
          <p:nvPicPr>
            <p:cNvPr id="68" name="Graphic 67" descr="Child with balloon">
              <a:extLst>
                <a:ext uri="{FF2B5EF4-FFF2-40B4-BE49-F238E27FC236}">
                  <a16:creationId xmlns:a16="http://schemas.microsoft.com/office/drawing/2014/main" id="{0114B7FE-D218-4D1D-A80B-A2EBF53B7C3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07153" y="3711346"/>
              <a:ext cx="914400" cy="914400"/>
            </a:xfrm>
            <a:prstGeom prst="rect">
              <a:avLst/>
            </a:prstGeom>
            <a:effectLst/>
          </p:spPr>
        </p:pic>
        <p:pic>
          <p:nvPicPr>
            <p:cNvPr id="69" name="Graphic 68" descr="Scales of justice">
              <a:extLst>
                <a:ext uri="{FF2B5EF4-FFF2-40B4-BE49-F238E27FC236}">
                  <a16:creationId xmlns:a16="http://schemas.microsoft.com/office/drawing/2014/main" id="{98CB9431-F3AB-4A46-B0EB-A7609DE449C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032294" y="4421210"/>
              <a:ext cx="914400" cy="914400"/>
            </a:xfrm>
            <a:prstGeom prst="rect">
              <a:avLst/>
            </a:prstGeom>
            <a:effectLst/>
          </p:spPr>
        </p:pic>
        <p:pic>
          <p:nvPicPr>
            <p:cNvPr id="70" name="Graphic 69" descr="Gavel">
              <a:extLst>
                <a:ext uri="{FF2B5EF4-FFF2-40B4-BE49-F238E27FC236}">
                  <a16:creationId xmlns:a16="http://schemas.microsoft.com/office/drawing/2014/main" id="{A0F40498-E828-49B7-8B94-F541FB54C2E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542443" y="4192610"/>
              <a:ext cx="457200" cy="457200"/>
            </a:xfrm>
            <a:prstGeom prst="rect">
              <a:avLst/>
            </a:prstGeom>
            <a:effectLst/>
          </p:spPr>
        </p:pic>
      </p:grpSp>
    </p:spTree>
    <p:extLst>
      <p:ext uri="{BB962C8B-B14F-4D97-AF65-F5344CB8AC3E}">
        <p14:creationId xmlns:p14="http://schemas.microsoft.com/office/powerpoint/2010/main" val="1556497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Court">
            <a:extLst>
              <a:ext uri="{FF2B5EF4-FFF2-40B4-BE49-F238E27FC236}">
                <a16:creationId xmlns:a16="http://schemas.microsoft.com/office/drawing/2014/main" id="{BB454A33-05D9-4F43-8D29-F8D38C04F6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79" y="6473313"/>
            <a:ext cx="365125" cy="365125"/>
          </a:xfrm>
          <a:prstGeom prst="rect">
            <a:avLst/>
          </a:prstGeom>
          <a:effectLst/>
        </p:spPr>
      </p:pic>
      <p:sp>
        <p:nvSpPr>
          <p:cNvPr id="26" name="Rectangle 16">
            <a:extLst>
              <a:ext uri="{FF2B5EF4-FFF2-40B4-BE49-F238E27FC236}">
                <a16:creationId xmlns:a16="http://schemas.microsoft.com/office/drawing/2014/main" id="{D9D437ED-FF97-430C-A35B-8C7FF30A4F4E}"/>
              </a:ext>
            </a:extLst>
          </p:cNvPr>
          <p:cNvSpPr/>
          <p:nvPr/>
        </p:nvSpPr>
        <p:spPr>
          <a:xfrm>
            <a:off x="4963391" y="1739872"/>
            <a:ext cx="6825486" cy="4239774"/>
          </a:xfrm>
          <a:custGeom>
            <a:avLst/>
            <a:gdLst>
              <a:gd name="connsiteX0" fmla="*/ 0 w 4552043"/>
              <a:gd name="connsiteY0" fmla="*/ 0 h 4239774"/>
              <a:gd name="connsiteX1" fmla="*/ 4552043 w 4552043"/>
              <a:gd name="connsiteY1" fmla="*/ 0 h 4239774"/>
              <a:gd name="connsiteX2" fmla="*/ 4552043 w 4552043"/>
              <a:gd name="connsiteY2" fmla="*/ 4239774 h 4239774"/>
              <a:gd name="connsiteX3" fmla="*/ 0 w 4552043"/>
              <a:gd name="connsiteY3" fmla="*/ 4239774 h 4239774"/>
              <a:gd name="connsiteX4" fmla="*/ 0 w 4552043"/>
              <a:gd name="connsiteY4" fmla="*/ 0 h 4239774"/>
              <a:gd name="connsiteX0" fmla="*/ 0 w 4552043"/>
              <a:gd name="connsiteY0" fmla="*/ 0 h 4239774"/>
              <a:gd name="connsiteX1" fmla="*/ 4552043 w 4552043"/>
              <a:gd name="connsiteY1" fmla="*/ 0 h 4239774"/>
              <a:gd name="connsiteX2" fmla="*/ 4552043 w 4552043"/>
              <a:gd name="connsiteY2" fmla="*/ 4239774 h 4239774"/>
              <a:gd name="connsiteX3" fmla="*/ 2159907 w 4552043"/>
              <a:gd name="connsiteY3" fmla="*/ 4222778 h 4239774"/>
              <a:gd name="connsiteX4" fmla="*/ 0 w 4552043"/>
              <a:gd name="connsiteY4" fmla="*/ 4239774 h 4239774"/>
              <a:gd name="connsiteX5" fmla="*/ 0 w 4552043"/>
              <a:gd name="connsiteY5" fmla="*/ 0 h 42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043" h="4239774">
                <a:moveTo>
                  <a:pt x="0" y="0"/>
                </a:moveTo>
                <a:lnTo>
                  <a:pt x="4552043" y="0"/>
                </a:lnTo>
                <a:lnTo>
                  <a:pt x="4552043" y="4239774"/>
                </a:lnTo>
                <a:lnTo>
                  <a:pt x="2159907" y="4222778"/>
                </a:lnTo>
                <a:lnTo>
                  <a:pt x="0" y="4239774"/>
                </a:lnTo>
                <a:lnTo>
                  <a:pt x="0" y="0"/>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98C191-6378-4716-8995-E65348D88291}"/>
              </a:ext>
            </a:extLst>
          </p:cNvPr>
          <p:cNvSpPr/>
          <p:nvPr/>
        </p:nvSpPr>
        <p:spPr>
          <a:xfrm>
            <a:off x="368300" y="1739872"/>
            <a:ext cx="4552043" cy="4239774"/>
          </a:xfrm>
          <a:prstGeom prst="rect">
            <a:avLst/>
          </a:pr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39</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109331" y="65404"/>
            <a:ext cx="10605172" cy="828675"/>
          </a:xfrm>
          <a:effectLst>
            <a:outerShdw blurRad="63500" sx="102000" sy="102000" algn="ctr" rotWithShape="0">
              <a:prstClr val="black">
                <a:alpha val="40000"/>
              </a:prstClr>
            </a:outerShdw>
          </a:effectLst>
        </p:spPr>
        <p:txBody>
          <a:bodyPr/>
          <a:lstStyle/>
          <a:p>
            <a:r>
              <a:rPr lang="en-US" dirty="0"/>
              <a:t>PRO BONO PROGRAMS</a:t>
            </a:r>
          </a:p>
        </p:txBody>
      </p:sp>
      <p:pic>
        <p:nvPicPr>
          <p:cNvPr id="19" name="Picture 18">
            <a:extLst>
              <a:ext uri="{FF2B5EF4-FFF2-40B4-BE49-F238E27FC236}">
                <a16:creationId xmlns:a16="http://schemas.microsoft.com/office/drawing/2014/main" id="{2C5A611F-5291-453B-8EF2-1A473816584F}"/>
              </a:ext>
            </a:extLst>
          </p:cNvPr>
          <p:cNvPicPr>
            <a:picLocks noChangeAspect="1"/>
          </p:cNvPicPr>
          <p:nvPr/>
        </p:nvPicPr>
        <p:blipFill>
          <a:blip r:embed="rId5"/>
          <a:stretch>
            <a:fillRect/>
          </a:stretch>
        </p:blipFill>
        <p:spPr>
          <a:xfrm>
            <a:off x="2399471" y="3760589"/>
            <a:ext cx="1224414" cy="2051873"/>
          </a:xfrm>
          <a:prstGeom prst="rect">
            <a:avLst/>
          </a:prstGeom>
          <a:effectLst>
            <a:outerShdw dist="38100" dir="2700000" algn="tl" rotWithShape="0">
              <a:srgbClr val="3B9945"/>
            </a:outerShdw>
          </a:effectLst>
        </p:spPr>
      </p:pic>
      <p:sp>
        <p:nvSpPr>
          <p:cNvPr id="20" name="Thought Bubble: Cloud 19">
            <a:extLst>
              <a:ext uri="{FF2B5EF4-FFF2-40B4-BE49-F238E27FC236}">
                <a16:creationId xmlns:a16="http://schemas.microsoft.com/office/drawing/2014/main" id="{E1C9B08F-051F-461E-8157-D74BD18D1109}"/>
              </a:ext>
            </a:extLst>
          </p:cNvPr>
          <p:cNvSpPr/>
          <p:nvPr/>
        </p:nvSpPr>
        <p:spPr>
          <a:xfrm rot="1065986">
            <a:off x="2737480" y="2115253"/>
            <a:ext cx="1880517" cy="1422561"/>
          </a:xfrm>
          <a:prstGeom prst="cloudCallout">
            <a:avLst>
              <a:gd name="adj1" fmla="val -9405"/>
              <a:gd name="adj2" fmla="val 78582"/>
            </a:avLst>
          </a:prstGeom>
          <a:solidFill>
            <a:schemeClr val="bg1"/>
          </a:solidFill>
          <a:ln w="28575">
            <a:solidFill>
              <a:srgbClr val="11489C"/>
            </a:solidFill>
          </a:ln>
          <a:effectLst>
            <a:outerShdw dist="38100" dir="2700000" algn="tl" rotWithShape="0">
              <a:srgbClr val="3B994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MV Boli" panose="02000500030200090000" pitchFamily="2" charset="0"/>
                <a:cs typeface="MV Boli" panose="02000500030200090000" pitchFamily="2" charset="0"/>
              </a:rPr>
              <a:t>What do I say to the Judge?</a:t>
            </a:r>
          </a:p>
        </p:txBody>
      </p:sp>
      <p:sp>
        <p:nvSpPr>
          <p:cNvPr id="25" name="Thought Bubble: Cloud 24">
            <a:extLst>
              <a:ext uri="{FF2B5EF4-FFF2-40B4-BE49-F238E27FC236}">
                <a16:creationId xmlns:a16="http://schemas.microsoft.com/office/drawing/2014/main" id="{299169BB-D666-4C12-8442-63039C2FC656}"/>
              </a:ext>
            </a:extLst>
          </p:cNvPr>
          <p:cNvSpPr/>
          <p:nvPr/>
        </p:nvSpPr>
        <p:spPr>
          <a:xfrm rot="21091331">
            <a:off x="598017" y="2110495"/>
            <a:ext cx="2073779" cy="1309242"/>
          </a:xfrm>
          <a:prstGeom prst="cloudCallout">
            <a:avLst>
              <a:gd name="adj1" fmla="val 41769"/>
              <a:gd name="adj2" fmla="val 97803"/>
            </a:avLst>
          </a:prstGeom>
          <a:solidFill>
            <a:schemeClr val="bg1"/>
          </a:solidFill>
          <a:ln w="28575">
            <a:solidFill>
              <a:srgbClr val="11489C"/>
            </a:solidFill>
          </a:ln>
          <a:effectLst>
            <a:outerShdw dist="38100" dir="2700000" algn="tl" rotWithShape="0">
              <a:srgbClr val="3B994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latin typeface="MV Boli" panose="02000500030200090000" pitchFamily="2" charset="0"/>
                <a:cs typeface="MV Boli" panose="02000500030200090000" pitchFamily="2" charset="0"/>
              </a:rPr>
              <a:t>I need legal advice!</a:t>
            </a:r>
          </a:p>
        </p:txBody>
      </p:sp>
      <p:pic>
        <p:nvPicPr>
          <p:cNvPr id="24" name="Picture 23">
            <a:extLst>
              <a:ext uri="{FF2B5EF4-FFF2-40B4-BE49-F238E27FC236}">
                <a16:creationId xmlns:a16="http://schemas.microsoft.com/office/drawing/2014/main" id="{8CB033EF-3818-4FAA-8985-3882F61EC411}"/>
              </a:ext>
            </a:extLst>
          </p:cNvPr>
          <p:cNvPicPr>
            <a:picLocks noChangeAspect="1"/>
          </p:cNvPicPr>
          <p:nvPr/>
        </p:nvPicPr>
        <p:blipFill>
          <a:blip r:embed="rId6"/>
          <a:stretch>
            <a:fillRect/>
          </a:stretch>
        </p:blipFill>
        <p:spPr>
          <a:xfrm>
            <a:off x="359580" y="3117313"/>
            <a:ext cx="2025085" cy="2886824"/>
          </a:xfrm>
          <a:prstGeom prst="rect">
            <a:avLst/>
          </a:prstGeom>
          <a:effectLst>
            <a:outerShdw dist="38100" dir="2700000" algn="tl" rotWithShape="0">
              <a:srgbClr val="11489C"/>
            </a:outerShdw>
          </a:effectLst>
        </p:spPr>
      </p:pic>
      <p:sp>
        <p:nvSpPr>
          <p:cNvPr id="27" name="Thought Bubble: Cloud 26">
            <a:extLst>
              <a:ext uri="{FF2B5EF4-FFF2-40B4-BE49-F238E27FC236}">
                <a16:creationId xmlns:a16="http://schemas.microsoft.com/office/drawing/2014/main" id="{4D374B94-78D8-4B4F-8959-35AF940AD77B}"/>
              </a:ext>
            </a:extLst>
          </p:cNvPr>
          <p:cNvSpPr/>
          <p:nvPr/>
        </p:nvSpPr>
        <p:spPr>
          <a:xfrm rot="355753">
            <a:off x="2181251" y="1826688"/>
            <a:ext cx="2440047" cy="1603592"/>
          </a:xfrm>
          <a:prstGeom prst="cloudCallout">
            <a:avLst>
              <a:gd name="adj1" fmla="val -46434"/>
              <a:gd name="adj2" fmla="val 88018"/>
            </a:avLst>
          </a:prstGeom>
          <a:solidFill>
            <a:schemeClr val="tx1">
              <a:lumMod val="75000"/>
              <a:lumOff val="25000"/>
            </a:schemeClr>
          </a:solidFill>
          <a:ln w="28575">
            <a:solidFill>
              <a:srgbClr val="3B9945"/>
            </a:solidFill>
          </a:ln>
          <a:effectLst>
            <a:outerShdw dist="38100" dir="2700000" algn="tl" rotWithShape="0">
              <a:srgbClr val="11489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MV Boli" panose="02000500030200090000" pitchFamily="2" charset="0"/>
                <a:cs typeface="MV Boli" panose="02000500030200090000" pitchFamily="2" charset="0"/>
              </a:rPr>
              <a:t>I </a:t>
            </a:r>
            <a:r>
              <a:rPr lang="en-US" sz="4000">
                <a:solidFill>
                  <a:schemeClr val="bg1"/>
                </a:solidFill>
                <a:latin typeface="MV Boli" panose="02000500030200090000" pitchFamily="2" charset="0"/>
                <a:cs typeface="MV Boli" panose="02000500030200090000" pitchFamily="2" charset="0"/>
              </a:rPr>
              <a:t>Can Help!</a:t>
            </a:r>
            <a:endParaRPr lang="en-US" sz="4000" dirty="0">
              <a:solidFill>
                <a:schemeClr val="bg1"/>
              </a:solidFill>
              <a:latin typeface="MV Boli" panose="02000500030200090000" pitchFamily="2" charset="0"/>
              <a:cs typeface="MV Boli" panose="02000500030200090000" pitchFamily="2" charset="0"/>
            </a:endParaRPr>
          </a:p>
        </p:txBody>
      </p:sp>
      <p:sp>
        <p:nvSpPr>
          <p:cNvPr id="21" name="TextBox 20">
            <a:extLst>
              <a:ext uri="{FF2B5EF4-FFF2-40B4-BE49-F238E27FC236}">
                <a16:creationId xmlns:a16="http://schemas.microsoft.com/office/drawing/2014/main" id="{F0AEF350-6B79-420A-9F1F-BCC324E56594}"/>
              </a:ext>
            </a:extLst>
          </p:cNvPr>
          <p:cNvSpPr txBox="1"/>
          <p:nvPr/>
        </p:nvSpPr>
        <p:spPr>
          <a:xfrm>
            <a:off x="109330" y="740023"/>
            <a:ext cx="11981070" cy="954107"/>
          </a:xfrm>
          <a:prstGeom prst="rect">
            <a:avLst/>
          </a:prstGeom>
          <a:noFill/>
        </p:spPr>
        <p:txBody>
          <a:bodyPr wrap="square" rtlCol="0">
            <a:spAutoFit/>
          </a:bodyPr>
          <a:lstStyle/>
          <a:p>
            <a:r>
              <a:rPr lang="en-US" sz="2800" i="1" dirty="0">
                <a:solidFill>
                  <a:schemeClr val="tx1">
                    <a:lumMod val="75000"/>
                    <a:lumOff val="25000"/>
                  </a:schemeClr>
                </a:solidFill>
                <a:latin typeface="Century Gothic" panose="020B0502020202020204" pitchFamily="34" charset="0"/>
              </a:rPr>
              <a:t>Lack of access to legal assistance deeply hurts our communities and adversely impacts the functioning and operations of our courts.</a:t>
            </a:r>
          </a:p>
        </p:txBody>
      </p:sp>
      <p:sp>
        <p:nvSpPr>
          <p:cNvPr id="3" name="TextBox 2">
            <a:extLst>
              <a:ext uri="{FF2B5EF4-FFF2-40B4-BE49-F238E27FC236}">
                <a16:creationId xmlns:a16="http://schemas.microsoft.com/office/drawing/2014/main" id="{33B7020E-BE7D-47CA-BD05-EC3369D8001B}"/>
              </a:ext>
            </a:extLst>
          </p:cNvPr>
          <p:cNvSpPr txBox="1"/>
          <p:nvPr/>
        </p:nvSpPr>
        <p:spPr>
          <a:xfrm>
            <a:off x="5157929" y="1886246"/>
            <a:ext cx="6674490" cy="4431983"/>
          </a:xfrm>
          <a:prstGeom prst="rect">
            <a:avLst/>
          </a:prstGeom>
          <a:noFill/>
        </p:spPr>
        <p:txBody>
          <a:bodyPr wrap="square" rtlCol="0">
            <a:spAutoFit/>
          </a:bodyPr>
          <a:lstStyle/>
          <a:p>
            <a:r>
              <a:rPr lang="en-US" sz="2800" b="1" dirty="0">
                <a:latin typeface="Century Gothic" panose="020B0502020202020204" pitchFamily="34" charset="0"/>
              </a:rPr>
              <a:t>OJI operates and supports several court-based pro bono programs providing limited scope advice or representation to unrepresented court users:</a:t>
            </a:r>
          </a:p>
          <a:p>
            <a:endParaRPr lang="en-US" sz="1000" b="1"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Volunteer Attorney Programs</a:t>
            </a:r>
          </a:p>
          <a:p>
            <a:pPr marL="466725" indent="-242888">
              <a:buFont typeface="Arial" panose="020B0604020202020204" pitchFamily="34" charset="0"/>
              <a:buChar char="•"/>
            </a:pPr>
            <a:endParaRPr lang="en-US" sz="1000"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Law Students Programs</a:t>
            </a:r>
            <a:endParaRPr lang="en-US" sz="2000" dirty="0">
              <a:latin typeface="Century Gothic" panose="020B0502020202020204" pitchFamily="34" charset="0"/>
            </a:endParaRPr>
          </a:p>
          <a:p>
            <a:pPr marL="466725" indent="-242888">
              <a:buFont typeface="Arial" panose="020B0604020202020204" pitchFamily="34" charset="0"/>
              <a:buChar char="•"/>
            </a:pPr>
            <a:endParaRPr lang="en-US" sz="1000"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Attorney Emeritus Program</a:t>
            </a:r>
          </a:p>
          <a:p>
            <a:pPr marL="466725" indent="-242888">
              <a:buFont typeface="Arial" panose="020B0604020202020204" pitchFamily="34" charset="0"/>
              <a:buChar char="•"/>
            </a:pPr>
            <a:endParaRPr lang="en-US" sz="2800" dirty="0">
              <a:latin typeface="Century Gothic" panose="020B0502020202020204" pitchFamily="34" charset="0"/>
            </a:endParaRPr>
          </a:p>
        </p:txBody>
      </p:sp>
      <p:sp>
        <p:nvSpPr>
          <p:cNvPr id="32" name="TextBox 31">
            <a:extLst>
              <a:ext uri="{FF2B5EF4-FFF2-40B4-BE49-F238E27FC236}">
                <a16:creationId xmlns:a16="http://schemas.microsoft.com/office/drawing/2014/main" id="{1C4F14C1-4663-43D9-825B-8A679C7521E3}"/>
              </a:ext>
            </a:extLst>
          </p:cNvPr>
          <p:cNvSpPr txBox="1"/>
          <p:nvPr/>
        </p:nvSpPr>
        <p:spPr>
          <a:xfrm>
            <a:off x="2756975" y="6409282"/>
            <a:ext cx="7644325"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nycourts.gov/attorneys/volunteer</a:t>
            </a:r>
          </a:p>
        </p:txBody>
      </p:sp>
      <p:pic>
        <p:nvPicPr>
          <p:cNvPr id="31" name="Graphic 30" descr="Social network">
            <a:extLst>
              <a:ext uri="{FF2B5EF4-FFF2-40B4-BE49-F238E27FC236}">
                <a16:creationId xmlns:a16="http://schemas.microsoft.com/office/drawing/2014/main" id="{DB30B172-0EDA-4951-A575-3DD74D305B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526" y="6468405"/>
            <a:ext cx="365125" cy="365125"/>
          </a:xfrm>
          <a:prstGeom prst="rect">
            <a:avLst/>
          </a:prstGeom>
          <a:effectLst/>
        </p:spPr>
      </p:pic>
      <p:grpSp>
        <p:nvGrpSpPr>
          <p:cNvPr id="35" name="Group 34">
            <a:extLst>
              <a:ext uri="{FF2B5EF4-FFF2-40B4-BE49-F238E27FC236}">
                <a16:creationId xmlns:a16="http://schemas.microsoft.com/office/drawing/2014/main" id="{3BE610B6-7FC9-4C71-B899-1F5FCF7730E5}"/>
              </a:ext>
            </a:extLst>
          </p:cNvPr>
          <p:cNvGrpSpPr/>
          <p:nvPr/>
        </p:nvGrpSpPr>
        <p:grpSpPr>
          <a:xfrm>
            <a:off x="1101356" y="6468110"/>
            <a:ext cx="251396" cy="365125"/>
            <a:chOff x="7907153" y="3711346"/>
            <a:chExt cx="1092490" cy="1624264"/>
          </a:xfrm>
          <a:solidFill>
            <a:srgbClr val="11489C"/>
          </a:solidFill>
          <a:effectLst/>
        </p:grpSpPr>
        <p:pic>
          <p:nvPicPr>
            <p:cNvPr id="36" name="Graphic 35" descr="Child with balloon">
              <a:extLst>
                <a:ext uri="{FF2B5EF4-FFF2-40B4-BE49-F238E27FC236}">
                  <a16:creationId xmlns:a16="http://schemas.microsoft.com/office/drawing/2014/main" id="{C564E54A-F63C-4E3A-BE2A-3B42CFD624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7153" y="3711346"/>
              <a:ext cx="914400" cy="914400"/>
            </a:xfrm>
            <a:prstGeom prst="rect">
              <a:avLst/>
            </a:prstGeom>
            <a:effectLst/>
          </p:spPr>
        </p:pic>
        <p:pic>
          <p:nvPicPr>
            <p:cNvPr id="37" name="Graphic 36" descr="Scales of justice">
              <a:extLst>
                <a:ext uri="{FF2B5EF4-FFF2-40B4-BE49-F238E27FC236}">
                  <a16:creationId xmlns:a16="http://schemas.microsoft.com/office/drawing/2014/main" id="{509EAD0B-1BE4-4B0E-B320-DC52F5834B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32294" y="4421210"/>
              <a:ext cx="914400" cy="914400"/>
            </a:xfrm>
            <a:prstGeom prst="rect">
              <a:avLst/>
            </a:prstGeom>
            <a:effectLst/>
          </p:spPr>
        </p:pic>
        <p:pic>
          <p:nvPicPr>
            <p:cNvPr id="38" name="Graphic 37" descr="Gavel">
              <a:extLst>
                <a:ext uri="{FF2B5EF4-FFF2-40B4-BE49-F238E27FC236}">
                  <a16:creationId xmlns:a16="http://schemas.microsoft.com/office/drawing/2014/main" id="{C4910135-4108-44D7-9977-9C0602EEDE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42443" y="4192610"/>
              <a:ext cx="457200" cy="457200"/>
            </a:xfrm>
            <a:prstGeom prst="rect">
              <a:avLst/>
            </a:prstGeom>
            <a:effectLst/>
          </p:spPr>
        </p:pic>
      </p:grpSp>
      <p:sp>
        <p:nvSpPr>
          <p:cNvPr id="28" name="Rectangle 22">
            <a:extLst>
              <a:ext uri="{FF2B5EF4-FFF2-40B4-BE49-F238E27FC236}">
                <a16:creationId xmlns:a16="http://schemas.microsoft.com/office/drawing/2014/main" id="{EC187FC5-5E20-4EEC-AFE9-49446D4864DC}"/>
              </a:ext>
            </a:extLst>
          </p:cNvPr>
          <p:cNvSpPr/>
          <p:nvPr/>
        </p:nvSpPr>
        <p:spPr>
          <a:xfrm>
            <a:off x="13479015" y="1824663"/>
            <a:ext cx="5523712" cy="4552988"/>
          </a:xfrm>
          <a:custGeom>
            <a:avLst/>
            <a:gdLst>
              <a:gd name="connsiteX0" fmla="*/ 0 w 6435820"/>
              <a:gd name="connsiteY0" fmla="*/ 0 h 4239775"/>
              <a:gd name="connsiteX1" fmla="*/ 6435820 w 6435820"/>
              <a:gd name="connsiteY1" fmla="*/ 0 h 4239775"/>
              <a:gd name="connsiteX2" fmla="*/ 6435820 w 6435820"/>
              <a:gd name="connsiteY2" fmla="*/ 4239775 h 4239775"/>
              <a:gd name="connsiteX3" fmla="*/ 0 w 6435820"/>
              <a:gd name="connsiteY3" fmla="*/ 4239775 h 4239775"/>
              <a:gd name="connsiteX4" fmla="*/ 0 w 6435820"/>
              <a:gd name="connsiteY4" fmla="*/ 0 h 4239775"/>
              <a:gd name="connsiteX0" fmla="*/ 0 w 6435820"/>
              <a:gd name="connsiteY0" fmla="*/ 0 h 4239775"/>
              <a:gd name="connsiteX1" fmla="*/ 6435820 w 6435820"/>
              <a:gd name="connsiteY1" fmla="*/ 0 h 4239775"/>
              <a:gd name="connsiteX2" fmla="*/ 6435820 w 6435820"/>
              <a:gd name="connsiteY2" fmla="*/ 4239775 h 4239775"/>
              <a:gd name="connsiteX3" fmla="*/ 5062763 w 6435820"/>
              <a:gd name="connsiteY3" fmla="*/ 4230035 h 4239775"/>
              <a:gd name="connsiteX4" fmla="*/ 0 w 6435820"/>
              <a:gd name="connsiteY4" fmla="*/ 4239775 h 4239775"/>
              <a:gd name="connsiteX5" fmla="*/ 0 w 6435820"/>
              <a:gd name="connsiteY5" fmla="*/ 0 h 4239775"/>
              <a:gd name="connsiteX0" fmla="*/ 0 w 6435820"/>
              <a:gd name="connsiteY0" fmla="*/ 0 h 4239775"/>
              <a:gd name="connsiteX1" fmla="*/ 6435820 w 6435820"/>
              <a:gd name="connsiteY1" fmla="*/ 0 h 4239775"/>
              <a:gd name="connsiteX2" fmla="*/ 6435820 w 6435820"/>
              <a:gd name="connsiteY2" fmla="*/ 4239775 h 4239775"/>
              <a:gd name="connsiteX3" fmla="*/ 5715906 w 6435820"/>
              <a:gd name="connsiteY3" fmla="*/ 4230035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5820 w 6435820"/>
              <a:gd name="connsiteY2" fmla="*/ 423977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77947 w 6435820"/>
              <a:gd name="connsiteY2" fmla="*/ 386938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01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28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023441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13533 h 4253308"/>
              <a:gd name="connsiteX1" fmla="*/ 3481847 w 6435820"/>
              <a:gd name="connsiteY1" fmla="*/ 0 h 4253308"/>
              <a:gd name="connsiteX2" fmla="*/ 6435820 w 6435820"/>
              <a:gd name="connsiteY2" fmla="*/ 13533 h 4253308"/>
              <a:gd name="connsiteX3" fmla="*/ 6426496 w 6435820"/>
              <a:gd name="connsiteY3" fmla="*/ 4015464 h 4253308"/>
              <a:gd name="connsiteX4" fmla="*/ 5023441 w 6435820"/>
              <a:gd name="connsiteY4" fmla="*/ 4011339 h 4253308"/>
              <a:gd name="connsiteX5" fmla="*/ 4799749 w 6435820"/>
              <a:gd name="connsiteY5" fmla="*/ 4243568 h 4253308"/>
              <a:gd name="connsiteX6" fmla="*/ 0 w 6435820"/>
              <a:gd name="connsiteY6" fmla="*/ 4253308 h 4253308"/>
              <a:gd name="connsiteX7" fmla="*/ 0 w 6435820"/>
              <a:gd name="connsiteY7" fmla="*/ 13533 h 4253308"/>
              <a:gd name="connsiteX0" fmla="*/ 0 w 6435820"/>
              <a:gd name="connsiteY0" fmla="*/ 13533 h 4253308"/>
              <a:gd name="connsiteX1" fmla="*/ 3481847 w 6435820"/>
              <a:gd name="connsiteY1" fmla="*/ 0 h 4253308"/>
              <a:gd name="connsiteX2" fmla="*/ 6435820 w 6435820"/>
              <a:gd name="connsiteY2" fmla="*/ 13533 h 4253308"/>
              <a:gd name="connsiteX3" fmla="*/ 6426496 w 6435820"/>
              <a:gd name="connsiteY3" fmla="*/ 4015464 h 4253308"/>
              <a:gd name="connsiteX4" fmla="*/ 4799749 w 6435820"/>
              <a:gd name="connsiteY4" fmla="*/ 4243568 h 4253308"/>
              <a:gd name="connsiteX5" fmla="*/ 0 w 6435820"/>
              <a:gd name="connsiteY5" fmla="*/ 4253308 h 4253308"/>
              <a:gd name="connsiteX6" fmla="*/ 0 w 6435820"/>
              <a:gd name="connsiteY6" fmla="*/ 13533 h 4253308"/>
              <a:gd name="connsiteX0" fmla="*/ 0 w 6435820"/>
              <a:gd name="connsiteY0" fmla="*/ 13533 h 4253308"/>
              <a:gd name="connsiteX1" fmla="*/ 3481847 w 6435820"/>
              <a:gd name="connsiteY1" fmla="*/ 0 h 4253308"/>
              <a:gd name="connsiteX2" fmla="*/ 6435820 w 6435820"/>
              <a:gd name="connsiteY2" fmla="*/ 13533 h 4253308"/>
              <a:gd name="connsiteX3" fmla="*/ 6419546 w 6435820"/>
              <a:gd name="connsiteY3" fmla="*/ 4242534 h 4253308"/>
              <a:gd name="connsiteX4" fmla="*/ 4799749 w 6435820"/>
              <a:gd name="connsiteY4" fmla="*/ 4243568 h 4253308"/>
              <a:gd name="connsiteX5" fmla="*/ 0 w 6435820"/>
              <a:gd name="connsiteY5" fmla="*/ 4253308 h 4253308"/>
              <a:gd name="connsiteX6" fmla="*/ 0 w 6435820"/>
              <a:gd name="connsiteY6" fmla="*/ 13533 h 4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5820" h="4253308">
                <a:moveTo>
                  <a:pt x="0" y="13533"/>
                </a:moveTo>
                <a:lnTo>
                  <a:pt x="3481847" y="0"/>
                </a:lnTo>
                <a:lnTo>
                  <a:pt x="6435820" y="13533"/>
                </a:lnTo>
                <a:cubicBezTo>
                  <a:pt x="6430595" y="1347510"/>
                  <a:pt x="6424771" y="2908557"/>
                  <a:pt x="6419546" y="4242534"/>
                </a:cubicBezTo>
                <a:lnTo>
                  <a:pt x="4799749" y="4243568"/>
                </a:lnTo>
                <a:lnTo>
                  <a:pt x="0" y="4253308"/>
                </a:lnTo>
                <a:lnTo>
                  <a:pt x="0" y="13533"/>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2">
            <a:extLst>
              <a:ext uri="{FF2B5EF4-FFF2-40B4-BE49-F238E27FC236}">
                <a16:creationId xmlns:a16="http://schemas.microsoft.com/office/drawing/2014/main" id="{F08EF13C-D07A-44B3-B56D-5FCF962DFEDE}"/>
              </a:ext>
            </a:extLst>
          </p:cNvPr>
          <p:cNvSpPr/>
          <p:nvPr/>
        </p:nvSpPr>
        <p:spPr>
          <a:xfrm>
            <a:off x="19002727" y="1837363"/>
            <a:ext cx="7098034" cy="4280613"/>
          </a:xfrm>
          <a:custGeom>
            <a:avLst/>
            <a:gdLst>
              <a:gd name="connsiteX0" fmla="*/ 0 w 6435820"/>
              <a:gd name="connsiteY0" fmla="*/ 0 h 4239775"/>
              <a:gd name="connsiteX1" fmla="*/ 6435820 w 6435820"/>
              <a:gd name="connsiteY1" fmla="*/ 0 h 4239775"/>
              <a:gd name="connsiteX2" fmla="*/ 6435820 w 6435820"/>
              <a:gd name="connsiteY2" fmla="*/ 4239775 h 4239775"/>
              <a:gd name="connsiteX3" fmla="*/ 0 w 6435820"/>
              <a:gd name="connsiteY3" fmla="*/ 4239775 h 4239775"/>
              <a:gd name="connsiteX4" fmla="*/ 0 w 6435820"/>
              <a:gd name="connsiteY4" fmla="*/ 0 h 4239775"/>
              <a:gd name="connsiteX0" fmla="*/ 0 w 6435820"/>
              <a:gd name="connsiteY0" fmla="*/ 0 h 4239775"/>
              <a:gd name="connsiteX1" fmla="*/ 6435820 w 6435820"/>
              <a:gd name="connsiteY1" fmla="*/ 0 h 4239775"/>
              <a:gd name="connsiteX2" fmla="*/ 6435820 w 6435820"/>
              <a:gd name="connsiteY2" fmla="*/ 4239775 h 4239775"/>
              <a:gd name="connsiteX3" fmla="*/ 5062763 w 6435820"/>
              <a:gd name="connsiteY3" fmla="*/ 4230035 h 4239775"/>
              <a:gd name="connsiteX4" fmla="*/ 0 w 6435820"/>
              <a:gd name="connsiteY4" fmla="*/ 4239775 h 4239775"/>
              <a:gd name="connsiteX5" fmla="*/ 0 w 6435820"/>
              <a:gd name="connsiteY5" fmla="*/ 0 h 4239775"/>
              <a:gd name="connsiteX0" fmla="*/ 0 w 6435820"/>
              <a:gd name="connsiteY0" fmla="*/ 0 h 4239775"/>
              <a:gd name="connsiteX1" fmla="*/ 6435820 w 6435820"/>
              <a:gd name="connsiteY1" fmla="*/ 0 h 4239775"/>
              <a:gd name="connsiteX2" fmla="*/ 6435820 w 6435820"/>
              <a:gd name="connsiteY2" fmla="*/ 4239775 h 4239775"/>
              <a:gd name="connsiteX3" fmla="*/ 5715906 w 6435820"/>
              <a:gd name="connsiteY3" fmla="*/ 4230035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5820 w 6435820"/>
              <a:gd name="connsiteY2" fmla="*/ 423977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77947 w 6435820"/>
              <a:gd name="connsiteY2" fmla="*/ 386938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01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28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023441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4974632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5820" h="4239775">
                <a:moveTo>
                  <a:pt x="0" y="0"/>
                </a:moveTo>
                <a:lnTo>
                  <a:pt x="6435820" y="0"/>
                </a:lnTo>
                <a:cubicBezTo>
                  <a:pt x="6430595" y="1333977"/>
                  <a:pt x="6431721" y="2667954"/>
                  <a:pt x="6426496" y="4001931"/>
                </a:cubicBezTo>
                <a:lnTo>
                  <a:pt x="4974632" y="3997806"/>
                </a:lnTo>
                <a:lnTo>
                  <a:pt x="4799749" y="4230035"/>
                </a:lnTo>
                <a:lnTo>
                  <a:pt x="0" y="4239775"/>
                </a:lnTo>
                <a:lnTo>
                  <a:pt x="0" y="0"/>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A193329-E82A-439D-BFB5-7F9339B84265}"/>
              </a:ext>
            </a:extLst>
          </p:cNvPr>
          <p:cNvPicPr>
            <a:picLocks noChangeAspect="1"/>
          </p:cNvPicPr>
          <p:nvPr/>
        </p:nvPicPr>
        <p:blipFill>
          <a:blip r:embed="rId15">
            <a:duotone>
              <a:schemeClr val="bg2">
                <a:shade val="45000"/>
                <a:satMod val="135000"/>
              </a:schemeClr>
              <a:prstClr val="white"/>
            </a:duotone>
          </a:blip>
          <a:stretch>
            <a:fillRect/>
          </a:stretch>
        </p:blipFill>
        <p:spPr>
          <a:xfrm>
            <a:off x="14046190" y="1739872"/>
            <a:ext cx="5523712" cy="4151414"/>
          </a:xfrm>
          <a:prstGeom prst="rect">
            <a:avLst/>
          </a:prstGeom>
          <a:effectLst>
            <a:outerShdw dist="38100" dir="12600000" algn="tl" rotWithShape="0">
              <a:schemeClr val="tx1">
                <a:lumMod val="75000"/>
                <a:lumOff val="25000"/>
              </a:schemeClr>
            </a:outerShdw>
          </a:effectLst>
        </p:spPr>
      </p:pic>
      <p:grpSp>
        <p:nvGrpSpPr>
          <p:cNvPr id="39" name="Group 38">
            <a:extLst>
              <a:ext uri="{FF2B5EF4-FFF2-40B4-BE49-F238E27FC236}">
                <a16:creationId xmlns:a16="http://schemas.microsoft.com/office/drawing/2014/main" id="{CBCAB34B-47B4-4F74-8464-B9DF691200E4}"/>
              </a:ext>
            </a:extLst>
          </p:cNvPr>
          <p:cNvGrpSpPr/>
          <p:nvPr/>
        </p:nvGrpSpPr>
        <p:grpSpPr>
          <a:xfrm>
            <a:off x="14614389" y="3350489"/>
            <a:ext cx="3697300" cy="2515132"/>
            <a:chOff x="6381602" y="4122707"/>
            <a:chExt cx="3697300" cy="2515132"/>
          </a:xfrm>
        </p:grpSpPr>
        <p:sp>
          <p:nvSpPr>
            <p:cNvPr id="40" name="Oval 39">
              <a:extLst>
                <a:ext uri="{FF2B5EF4-FFF2-40B4-BE49-F238E27FC236}">
                  <a16:creationId xmlns:a16="http://schemas.microsoft.com/office/drawing/2014/main" id="{90875B75-577B-4780-A71A-901584F2A570}"/>
                </a:ext>
              </a:extLst>
            </p:cNvPr>
            <p:cNvSpPr/>
            <p:nvPr/>
          </p:nvSpPr>
          <p:spPr>
            <a:xfrm flipH="1">
              <a:off x="9886099" y="6279183"/>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F15439D-AB7B-4F3B-A3C9-DBB14D5CB784}"/>
                </a:ext>
              </a:extLst>
            </p:cNvPr>
            <p:cNvSpPr/>
            <p:nvPr/>
          </p:nvSpPr>
          <p:spPr>
            <a:xfrm flipH="1">
              <a:off x="9813128" y="646551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CAF4FE4-F950-48E4-A9A0-66B7B61171B8}"/>
                </a:ext>
              </a:extLst>
            </p:cNvPr>
            <p:cNvSpPr/>
            <p:nvPr/>
          </p:nvSpPr>
          <p:spPr>
            <a:xfrm flipH="1">
              <a:off x="9783204" y="640263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50E9B5F-09F0-41F6-879B-3F5271187CA9}"/>
                </a:ext>
              </a:extLst>
            </p:cNvPr>
            <p:cNvSpPr/>
            <p:nvPr/>
          </p:nvSpPr>
          <p:spPr>
            <a:xfrm flipH="1">
              <a:off x="9929755" y="6405165"/>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8F2E30-D3BD-47F6-B63F-CD4A034C996A}"/>
                </a:ext>
              </a:extLst>
            </p:cNvPr>
            <p:cNvSpPr/>
            <p:nvPr/>
          </p:nvSpPr>
          <p:spPr>
            <a:xfrm flipH="1">
              <a:off x="9684699" y="650136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A1A2C69-D885-44E1-A803-895D0B04E7F1}"/>
                </a:ext>
              </a:extLst>
            </p:cNvPr>
            <p:cNvSpPr/>
            <p:nvPr/>
          </p:nvSpPr>
          <p:spPr>
            <a:xfrm flipH="1">
              <a:off x="6381602" y="439336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223B8C7-DF9A-4C3B-AF92-7503067F1FE9}"/>
                </a:ext>
              </a:extLst>
            </p:cNvPr>
            <p:cNvSpPr/>
            <p:nvPr/>
          </p:nvSpPr>
          <p:spPr>
            <a:xfrm flipH="1">
              <a:off x="7280314" y="4122707"/>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9797A09-7081-4EF7-8521-F37EF52F0BC6}"/>
                </a:ext>
              </a:extLst>
            </p:cNvPr>
            <p:cNvSpPr/>
            <p:nvPr/>
          </p:nvSpPr>
          <p:spPr>
            <a:xfrm flipH="1">
              <a:off x="9925189" y="4650824"/>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8322B79-47E5-4EE3-BC72-FE95AA04D630}"/>
                </a:ext>
              </a:extLst>
            </p:cNvPr>
            <p:cNvSpPr/>
            <p:nvPr/>
          </p:nvSpPr>
          <p:spPr>
            <a:xfrm flipH="1">
              <a:off x="9942424" y="6007062"/>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ectangle 49">
            <a:extLst>
              <a:ext uri="{FF2B5EF4-FFF2-40B4-BE49-F238E27FC236}">
                <a16:creationId xmlns:a16="http://schemas.microsoft.com/office/drawing/2014/main" id="{DF229BEC-557B-4ECE-8958-30364B5B5A63}"/>
              </a:ext>
            </a:extLst>
          </p:cNvPr>
          <p:cNvSpPr/>
          <p:nvPr/>
        </p:nvSpPr>
        <p:spPr>
          <a:xfrm>
            <a:off x="19090862" y="1875463"/>
            <a:ext cx="6944128" cy="4185761"/>
          </a:xfrm>
          <a:prstGeom prst="rect">
            <a:avLst/>
          </a:prstGeom>
          <a:noFill/>
        </p:spPr>
        <p:txBody>
          <a:bodyPr wrap="square" rtlCol="0">
            <a:spAutoFit/>
          </a:bodyPr>
          <a:lstStyle/>
          <a:p>
            <a:pPr marL="231775" indent="-231775">
              <a:buFont typeface="Arial" panose="020B0604020202020204" pitchFamily="34" charset="0"/>
              <a:buChar char="•"/>
            </a:pPr>
            <a:r>
              <a:rPr lang="en-US" sz="2800" dirty="0">
                <a:latin typeface="Century Gothic" panose="020B0502020202020204" pitchFamily="34" charset="0"/>
              </a:rPr>
              <a:t>Court Help Centers can connect unrepresented litigants to Pro Bono Programs</a:t>
            </a:r>
          </a:p>
          <a:p>
            <a:pPr marL="231775" indent="-231775">
              <a:buFont typeface="Arial" panose="020B0604020202020204" pitchFamily="34" charset="0"/>
              <a:buChar char="•"/>
            </a:pPr>
            <a:endParaRPr lang="en-US" sz="700" dirty="0">
              <a:latin typeface="Century Gothic" panose="020B0502020202020204" pitchFamily="34" charset="0"/>
            </a:endParaRPr>
          </a:p>
          <a:p>
            <a:pPr marL="231775" indent="-231775">
              <a:buFont typeface="Arial" panose="020B0604020202020204" pitchFamily="34" charset="0"/>
              <a:buChar char="•"/>
            </a:pPr>
            <a:r>
              <a:rPr lang="en-US" sz="2800" dirty="0">
                <a:latin typeface="Century Gothic" panose="020B0502020202020204" pitchFamily="34" charset="0"/>
              </a:rPr>
              <a:t>Legal Information for Families Today (LIFT) Family Court programs</a:t>
            </a:r>
          </a:p>
          <a:p>
            <a:pPr marL="231775" indent="-231775">
              <a:buFont typeface="Arial" panose="020B0604020202020204" pitchFamily="34" charset="0"/>
              <a:buChar char="•"/>
            </a:pPr>
            <a:endParaRPr lang="en-US" sz="700" dirty="0">
              <a:latin typeface="Century Gothic" panose="020B0502020202020204" pitchFamily="34" charset="0"/>
            </a:endParaRPr>
          </a:p>
          <a:p>
            <a:pPr marL="231775" indent="-231775">
              <a:buFont typeface="Arial" panose="020B0604020202020204" pitchFamily="34" charset="0"/>
              <a:buChar char="•"/>
            </a:pPr>
            <a:r>
              <a:rPr lang="en-US" sz="2800" b="1" dirty="0">
                <a:latin typeface="Century Gothic" panose="020B0502020202020204" pitchFamily="34" charset="0"/>
              </a:rPr>
              <a:t>If your jurisdiction does not have a Court Help Center or Pro Bono Program, OJI can help facilitate the development of them</a:t>
            </a:r>
          </a:p>
        </p:txBody>
      </p:sp>
      <p:sp>
        <p:nvSpPr>
          <p:cNvPr id="51" name="Rectangle 50">
            <a:extLst>
              <a:ext uri="{FF2B5EF4-FFF2-40B4-BE49-F238E27FC236}">
                <a16:creationId xmlns:a16="http://schemas.microsoft.com/office/drawing/2014/main" id="{04C984E2-A980-4C38-BFD0-A62593CB77C8}"/>
              </a:ext>
            </a:extLst>
          </p:cNvPr>
          <p:cNvSpPr/>
          <p:nvPr/>
        </p:nvSpPr>
        <p:spPr>
          <a:xfrm>
            <a:off x="13916040" y="2275060"/>
            <a:ext cx="2741361" cy="830997"/>
          </a:xfrm>
          <a:prstGeom prst="rect">
            <a:avLst/>
          </a:prstGeom>
        </p:spPr>
        <p:txBody>
          <a:bodyPr wrap="square">
            <a:spAutoFit/>
          </a:bodyPr>
          <a:lstStyle/>
          <a:p>
            <a:r>
              <a:rPr lang="en-US" sz="2400" b="1" dirty="0">
                <a:latin typeface="Century Gothic" panose="020B0502020202020204" pitchFamily="34" charset="0"/>
              </a:rPr>
              <a:t>Pro Bono Programs are in:</a:t>
            </a:r>
          </a:p>
        </p:txBody>
      </p:sp>
      <p:grpSp>
        <p:nvGrpSpPr>
          <p:cNvPr id="52" name="Group 51">
            <a:extLst>
              <a:ext uri="{FF2B5EF4-FFF2-40B4-BE49-F238E27FC236}">
                <a16:creationId xmlns:a16="http://schemas.microsoft.com/office/drawing/2014/main" id="{1718F86B-72B4-4358-BB90-4EB40037B070}"/>
              </a:ext>
            </a:extLst>
          </p:cNvPr>
          <p:cNvGrpSpPr/>
          <p:nvPr/>
        </p:nvGrpSpPr>
        <p:grpSpPr>
          <a:xfrm>
            <a:off x="14647275" y="3375970"/>
            <a:ext cx="3690044" cy="2529320"/>
            <a:chOff x="702685" y="3375970"/>
            <a:chExt cx="3690044" cy="2529320"/>
          </a:xfrm>
        </p:grpSpPr>
        <p:grpSp>
          <p:nvGrpSpPr>
            <p:cNvPr id="53" name="Group 52">
              <a:extLst>
                <a:ext uri="{FF2B5EF4-FFF2-40B4-BE49-F238E27FC236}">
                  <a16:creationId xmlns:a16="http://schemas.microsoft.com/office/drawing/2014/main" id="{7159F0B1-F064-435E-A67C-CFFAF97E094E}"/>
                </a:ext>
              </a:extLst>
            </p:cNvPr>
            <p:cNvGrpSpPr/>
            <p:nvPr/>
          </p:nvGrpSpPr>
          <p:grpSpPr>
            <a:xfrm>
              <a:off x="3991344" y="5264017"/>
              <a:ext cx="401385" cy="641273"/>
              <a:chOff x="10351121" y="6093464"/>
              <a:chExt cx="401385" cy="641273"/>
            </a:xfrm>
          </p:grpSpPr>
          <p:sp>
            <p:nvSpPr>
              <p:cNvPr id="56" name="Oval 55">
                <a:extLst>
                  <a:ext uri="{FF2B5EF4-FFF2-40B4-BE49-F238E27FC236}">
                    <a16:creationId xmlns:a16="http://schemas.microsoft.com/office/drawing/2014/main" id="{FFB4EDB2-8C61-4C6D-A297-CBA9ECCC0093}"/>
                  </a:ext>
                </a:extLst>
              </p:cNvPr>
              <p:cNvSpPr/>
              <p:nvPr/>
            </p:nvSpPr>
            <p:spPr>
              <a:xfrm flipH="1">
                <a:off x="10616028" y="6093464"/>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07345030-CC96-41B1-B626-37C2D142CCDB}"/>
                  </a:ext>
                </a:extLst>
              </p:cNvPr>
              <p:cNvGrpSpPr/>
              <p:nvPr/>
            </p:nvGrpSpPr>
            <p:grpSpPr>
              <a:xfrm>
                <a:off x="10351121" y="6376081"/>
                <a:ext cx="381534" cy="358656"/>
                <a:chOff x="9746662" y="6291062"/>
                <a:chExt cx="381534" cy="358656"/>
              </a:xfrm>
            </p:grpSpPr>
            <p:sp>
              <p:nvSpPr>
                <p:cNvPr id="58" name="Oval 57">
                  <a:extLst>
                    <a:ext uri="{FF2B5EF4-FFF2-40B4-BE49-F238E27FC236}">
                      <a16:creationId xmlns:a16="http://schemas.microsoft.com/office/drawing/2014/main" id="{3401B878-F357-4133-A399-2F2B2E571D14}"/>
                    </a:ext>
                  </a:extLst>
                </p:cNvPr>
                <p:cNvSpPr/>
                <p:nvPr/>
              </p:nvSpPr>
              <p:spPr>
                <a:xfrm flipH="1">
                  <a:off x="9948062" y="6291062"/>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9" name="Oval 58">
                  <a:extLst>
                    <a:ext uri="{FF2B5EF4-FFF2-40B4-BE49-F238E27FC236}">
                      <a16:creationId xmlns:a16="http://schemas.microsoft.com/office/drawing/2014/main" id="{B2BD9F52-06EE-4442-9D47-5D982D17D714}"/>
                    </a:ext>
                  </a:extLst>
                </p:cNvPr>
                <p:cNvSpPr/>
                <p:nvPr/>
              </p:nvSpPr>
              <p:spPr>
                <a:xfrm flipH="1">
                  <a:off x="9875091" y="647739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0" name="Oval 59">
                  <a:extLst>
                    <a:ext uri="{FF2B5EF4-FFF2-40B4-BE49-F238E27FC236}">
                      <a16:creationId xmlns:a16="http://schemas.microsoft.com/office/drawing/2014/main" id="{60A24CB8-CAAE-4239-8A8E-A24AA8DF0D36}"/>
                    </a:ext>
                  </a:extLst>
                </p:cNvPr>
                <p:cNvSpPr/>
                <p:nvPr/>
              </p:nvSpPr>
              <p:spPr>
                <a:xfrm flipH="1">
                  <a:off x="9845167" y="641451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1" name="Oval 60">
                  <a:extLst>
                    <a:ext uri="{FF2B5EF4-FFF2-40B4-BE49-F238E27FC236}">
                      <a16:creationId xmlns:a16="http://schemas.microsoft.com/office/drawing/2014/main" id="{F9E4469D-695C-426B-819D-1B9EF47718F5}"/>
                    </a:ext>
                  </a:extLst>
                </p:cNvPr>
                <p:cNvSpPr/>
                <p:nvPr/>
              </p:nvSpPr>
              <p:spPr>
                <a:xfrm flipH="1">
                  <a:off x="9991718" y="6417044"/>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2" name="Oval 61">
                  <a:extLst>
                    <a:ext uri="{FF2B5EF4-FFF2-40B4-BE49-F238E27FC236}">
                      <a16:creationId xmlns:a16="http://schemas.microsoft.com/office/drawing/2014/main" id="{2BFAEDC8-06A9-4C57-B1D8-2148190B1D0E}"/>
                    </a:ext>
                  </a:extLst>
                </p:cNvPr>
                <p:cNvSpPr/>
                <p:nvPr/>
              </p:nvSpPr>
              <p:spPr>
                <a:xfrm flipH="1">
                  <a:off x="9746662" y="651324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54" name="Oval 53">
              <a:extLst>
                <a:ext uri="{FF2B5EF4-FFF2-40B4-BE49-F238E27FC236}">
                  <a16:creationId xmlns:a16="http://schemas.microsoft.com/office/drawing/2014/main" id="{D3F6C5AE-69A7-49B3-953C-88E4D8371AFB}"/>
                </a:ext>
              </a:extLst>
            </p:cNvPr>
            <p:cNvSpPr/>
            <p:nvPr/>
          </p:nvSpPr>
          <p:spPr>
            <a:xfrm flipH="1">
              <a:off x="702685" y="3643317"/>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F8471B6F-8F88-4831-A30C-D127FE1CF2F6}"/>
                </a:ext>
              </a:extLst>
            </p:cNvPr>
            <p:cNvSpPr/>
            <p:nvPr/>
          </p:nvSpPr>
          <p:spPr>
            <a:xfrm flipH="1">
              <a:off x="1594107" y="337597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BF12E378-610A-4266-968C-F0F767216797}"/>
              </a:ext>
            </a:extLst>
          </p:cNvPr>
          <p:cNvGrpSpPr/>
          <p:nvPr/>
        </p:nvGrpSpPr>
        <p:grpSpPr>
          <a:xfrm>
            <a:off x="14674170" y="3398144"/>
            <a:ext cx="3689380" cy="2532576"/>
            <a:chOff x="729580" y="3407380"/>
            <a:chExt cx="3689380" cy="2532576"/>
          </a:xfrm>
        </p:grpSpPr>
        <p:grpSp>
          <p:nvGrpSpPr>
            <p:cNvPr id="64" name="Group 63">
              <a:extLst>
                <a:ext uri="{FF2B5EF4-FFF2-40B4-BE49-F238E27FC236}">
                  <a16:creationId xmlns:a16="http://schemas.microsoft.com/office/drawing/2014/main" id="{224977FC-8238-43A6-B29F-42DA32C4D3F4}"/>
                </a:ext>
              </a:extLst>
            </p:cNvPr>
            <p:cNvGrpSpPr/>
            <p:nvPr/>
          </p:nvGrpSpPr>
          <p:grpSpPr>
            <a:xfrm>
              <a:off x="4037426" y="5581300"/>
              <a:ext cx="381534" cy="358656"/>
              <a:chOff x="9746662" y="6291062"/>
              <a:chExt cx="381534" cy="358656"/>
            </a:xfrm>
          </p:grpSpPr>
          <p:sp>
            <p:nvSpPr>
              <p:cNvPr id="67" name="Oval 66">
                <a:extLst>
                  <a:ext uri="{FF2B5EF4-FFF2-40B4-BE49-F238E27FC236}">
                    <a16:creationId xmlns:a16="http://schemas.microsoft.com/office/drawing/2014/main" id="{596E6D68-FFC0-46A0-97D7-01DC5763D513}"/>
                  </a:ext>
                </a:extLst>
              </p:cNvPr>
              <p:cNvSpPr/>
              <p:nvPr/>
            </p:nvSpPr>
            <p:spPr>
              <a:xfrm flipH="1">
                <a:off x="9948062" y="6291062"/>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8" name="Oval 67">
                <a:extLst>
                  <a:ext uri="{FF2B5EF4-FFF2-40B4-BE49-F238E27FC236}">
                    <a16:creationId xmlns:a16="http://schemas.microsoft.com/office/drawing/2014/main" id="{3B0E6DCE-6ABF-49CC-8E19-4023C42E3453}"/>
                  </a:ext>
                </a:extLst>
              </p:cNvPr>
              <p:cNvSpPr/>
              <p:nvPr/>
            </p:nvSpPr>
            <p:spPr>
              <a:xfrm flipH="1">
                <a:off x="9875091" y="647739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68">
                <a:extLst>
                  <a:ext uri="{FF2B5EF4-FFF2-40B4-BE49-F238E27FC236}">
                    <a16:creationId xmlns:a16="http://schemas.microsoft.com/office/drawing/2014/main" id="{B179B7CB-059B-4469-A7B5-CBC060A5FB93}"/>
                  </a:ext>
                </a:extLst>
              </p:cNvPr>
              <p:cNvSpPr/>
              <p:nvPr/>
            </p:nvSpPr>
            <p:spPr>
              <a:xfrm flipH="1">
                <a:off x="9845167" y="641451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Oval 69">
                <a:extLst>
                  <a:ext uri="{FF2B5EF4-FFF2-40B4-BE49-F238E27FC236}">
                    <a16:creationId xmlns:a16="http://schemas.microsoft.com/office/drawing/2014/main" id="{74EA64BF-6B18-4AFE-A46A-67950A185D29}"/>
                  </a:ext>
                </a:extLst>
              </p:cNvPr>
              <p:cNvSpPr/>
              <p:nvPr/>
            </p:nvSpPr>
            <p:spPr>
              <a:xfrm flipH="1">
                <a:off x="9991718" y="6417044"/>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1" name="Oval 70">
                <a:extLst>
                  <a:ext uri="{FF2B5EF4-FFF2-40B4-BE49-F238E27FC236}">
                    <a16:creationId xmlns:a16="http://schemas.microsoft.com/office/drawing/2014/main" id="{2686B0B7-38ED-4735-8BFA-3C5BB095AD35}"/>
                  </a:ext>
                </a:extLst>
              </p:cNvPr>
              <p:cNvSpPr/>
              <p:nvPr/>
            </p:nvSpPr>
            <p:spPr>
              <a:xfrm flipH="1">
                <a:off x="9746662" y="651324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5" name="Oval 64">
              <a:extLst>
                <a:ext uri="{FF2B5EF4-FFF2-40B4-BE49-F238E27FC236}">
                  <a16:creationId xmlns:a16="http://schemas.microsoft.com/office/drawing/2014/main" id="{72D81346-1080-4C26-BB8C-0CEA7DCC902D}"/>
                </a:ext>
              </a:extLst>
            </p:cNvPr>
            <p:cNvSpPr/>
            <p:nvPr/>
          </p:nvSpPr>
          <p:spPr>
            <a:xfrm flipH="1">
              <a:off x="729580" y="3668865"/>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6" name="Oval 65">
              <a:extLst>
                <a:ext uri="{FF2B5EF4-FFF2-40B4-BE49-F238E27FC236}">
                  <a16:creationId xmlns:a16="http://schemas.microsoft.com/office/drawing/2014/main" id="{3D3DA16C-6BFD-40E9-8C54-BE19517377F6}"/>
                </a:ext>
              </a:extLst>
            </p:cNvPr>
            <p:cNvSpPr/>
            <p:nvPr/>
          </p:nvSpPr>
          <p:spPr>
            <a:xfrm flipH="1">
              <a:off x="1628939" y="340738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2" name="Oval 71">
            <a:extLst>
              <a:ext uri="{FF2B5EF4-FFF2-40B4-BE49-F238E27FC236}">
                <a16:creationId xmlns:a16="http://schemas.microsoft.com/office/drawing/2014/main" id="{EE25CEE7-54BC-4798-B15D-892BF2B92F7E}"/>
              </a:ext>
            </a:extLst>
          </p:cNvPr>
          <p:cNvSpPr/>
          <p:nvPr/>
        </p:nvSpPr>
        <p:spPr>
          <a:xfrm flipH="1">
            <a:off x="14707702" y="3698212"/>
            <a:ext cx="136478" cy="136478"/>
          </a:xfrm>
          <a:prstGeom prst="ellipse">
            <a:avLst/>
          </a:prstGeom>
          <a:solidFill>
            <a:schemeClr val="tx1">
              <a:lumMod val="75000"/>
              <a:lumOff val="25000"/>
              <a:alpha val="75000"/>
            </a:schemeClr>
          </a:solidFill>
          <a:ln w="19050">
            <a:solidFill>
              <a:srgbClr val="FFD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53DCEAE-6ACF-491E-8AC1-6DB03E564EB2}"/>
              </a:ext>
            </a:extLst>
          </p:cNvPr>
          <p:cNvSpPr txBox="1"/>
          <p:nvPr/>
        </p:nvSpPr>
        <p:spPr>
          <a:xfrm>
            <a:off x="14130734" y="4549052"/>
            <a:ext cx="5216138" cy="2246769"/>
          </a:xfrm>
          <a:prstGeom prst="rect">
            <a:avLst/>
          </a:prstGeom>
          <a:noFill/>
        </p:spPr>
        <p:txBody>
          <a:bodyPr wrap="square" rtlCol="0">
            <a:spAutoFit/>
          </a:bodyPr>
          <a:lstStyle/>
          <a:p>
            <a:r>
              <a:rPr lang="en-US" sz="2800" dirty="0">
                <a:solidFill>
                  <a:srgbClr val="3B9945"/>
                </a:solidFill>
                <a:latin typeface="Century Gothic" panose="020B0502020202020204" pitchFamily="34" charset="0"/>
              </a:rPr>
              <a:t>Family Court</a:t>
            </a:r>
          </a:p>
          <a:p>
            <a:r>
              <a:rPr lang="en-US" sz="2800" dirty="0">
                <a:solidFill>
                  <a:srgbClr val="660066"/>
                </a:solidFill>
                <a:latin typeface="Century Gothic" panose="020B0502020202020204" pitchFamily="34" charset="0"/>
              </a:rPr>
              <a:t>Supreme Court</a:t>
            </a:r>
          </a:p>
          <a:p>
            <a:r>
              <a:rPr lang="en-US" sz="2800" dirty="0">
                <a:solidFill>
                  <a:srgbClr val="11489C"/>
                </a:solidFill>
                <a:latin typeface="Century Gothic" panose="020B0502020202020204" pitchFamily="34" charset="0"/>
              </a:rPr>
              <a:t>Housing &amp; Civil Court</a:t>
            </a:r>
          </a:p>
          <a:p>
            <a:r>
              <a:rPr lang="en-US" sz="2800" dirty="0">
                <a:solidFill>
                  <a:schemeClr val="tx1">
                    <a:lumMod val="75000"/>
                    <a:lumOff val="25000"/>
                  </a:schemeClr>
                </a:solidFill>
                <a:latin typeface="Century Gothic" panose="020B0502020202020204" pitchFamily="34" charset="0"/>
              </a:rPr>
              <a:t>Surrogates Court</a:t>
            </a:r>
          </a:p>
          <a:p>
            <a:endParaRPr lang="en-US" sz="2800" dirty="0">
              <a:solidFill>
                <a:srgbClr val="11489C"/>
              </a:solidFill>
              <a:latin typeface="Century Gothic" panose="020B0502020202020204" pitchFamily="34" charset="0"/>
            </a:endParaRPr>
          </a:p>
        </p:txBody>
      </p:sp>
    </p:spTree>
    <p:extLst>
      <p:ext uri="{BB962C8B-B14F-4D97-AF65-F5344CB8AC3E}">
        <p14:creationId xmlns:p14="http://schemas.microsoft.com/office/powerpoint/2010/main" val="2294562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2" presetClass="entr" presetSubtype="4" fill="hold" grpId="0" nodeType="withEffect">
                                  <p:stCondLst>
                                    <p:cond delay="75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31" presetClass="exit" presetSubtype="0" fill="hold" grpId="1" nodeType="withEffect">
                                  <p:stCondLst>
                                    <p:cond delay="40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 calcmode="lin" valueType="num">
                                      <p:cBhvr>
                                        <p:cTn id="30" dur="500"/>
                                        <p:tgtEl>
                                          <p:spTgt spid="20"/>
                                        </p:tgtEl>
                                        <p:attrNameLst>
                                          <p:attrName>style.rotation</p:attrName>
                                        </p:attrNameLst>
                                      </p:cBhvr>
                                      <p:tavLst>
                                        <p:tav tm="0">
                                          <p:val>
                                            <p:fltVal val="0"/>
                                          </p:val>
                                        </p:tav>
                                        <p:tav tm="100000">
                                          <p:val>
                                            <p:fltVal val="9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31" presetClass="exit" presetSubtype="0" fill="hold" grpId="1" nodeType="withEffect">
                                  <p:stCondLst>
                                    <p:cond delay="400"/>
                                  </p:stCondLst>
                                  <p:childTnLst>
                                    <p:anim calcmode="lin" valueType="num">
                                      <p:cBhvr>
                                        <p:cTn id="34" dur="500"/>
                                        <p:tgtEl>
                                          <p:spTgt spid="25"/>
                                        </p:tgtEl>
                                        <p:attrNameLst>
                                          <p:attrName>ppt_w</p:attrName>
                                        </p:attrNameLst>
                                      </p:cBhvr>
                                      <p:tavLst>
                                        <p:tav tm="0">
                                          <p:val>
                                            <p:strVal val="ppt_w"/>
                                          </p:val>
                                        </p:tav>
                                        <p:tav tm="100000">
                                          <p:val>
                                            <p:fltVal val="0"/>
                                          </p:val>
                                        </p:tav>
                                      </p:tavLst>
                                    </p:anim>
                                    <p:anim calcmode="lin" valueType="num">
                                      <p:cBhvr>
                                        <p:cTn id="35" dur="500"/>
                                        <p:tgtEl>
                                          <p:spTgt spid="25"/>
                                        </p:tgtEl>
                                        <p:attrNameLst>
                                          <p:attrName>ppt_h</p:attrName>
                                        </p:attrNameLst>
                                      </p:cBhvr>
                                      <p:tavLst>
                                        <p:tav tm="0">
                                          <p:val>
                                            <p:strVal val="ppt_h"/>
                                          </p:val>
                                        </p:tav>
                                        <p:tav tm="100000">
                                          <p:val>
                                            <p:fltVal val="0"/>
                                          </p:val>
                                        </p:tav>
                                      </p:tavLst>
                                    </p:anim>
                                    <p:anim calcmode="lin" valueType="num">
                                      <p:cBhvr>
                                        <p:cTn id="36" dur="500"/>
                                        <p:tgtEl>
                                          <p:spTgt spid="25"/>
                                        </p:tgtEl>
                                        <p:attrNameLst>
                                          <p:attrName>style.rotation</p:attrName>
                                        </p:attrNameLst>
                                      </p:cBhvr>
                                      <p:tavLst>
                                        <p:tav tm="0">
                                          <p:val>
                                            <p:fltVal val="0"/>
                                          </p:val>
                                        </p:tav>
                                        <p:tav tm="100000">
                                          <p:val>
                                            <p:fltVal val="90"/>
                                          </p:val>
                                        </p:tav>
                                      </p:tavLst>
                                    </p:anim>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childTnLst>
                          </p:cTn>
                        </p:par>
                        <p:par>
                          <p:cTn id="41" fill="hold">
                            <p:stCondLst>
                              <p:cond delay="125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20" grpId="0" animBg="1"/>
      <p:bldP spid="20" grpId="1" animBg="1"/>
      <p:bldP spid="25" grpId="0" animBg="1"/>
      <p:bldP spid="25" grpId="1" animBg="1"/>
      <p:bldP spid="27" grpId="0" animBg="1"/>
      <p:bldP spid="27" grpId="1" animBg="1"/>
      <p:bldP spid="21" grpId="0"/>
      <p:bldP spid="3" grpId="0"/>
      <p:bldP spid="28" grpId="0" animBg="1"/>
      <p:bldP spid="29" grpId="0" animBg="1"/>
      <p:bldP spid="50" grpId="0"/>
      <p:bldP spid="51" grpId="0"/>
      <p:bldP spid="72" grpId="0" animBg="1"/>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490AF-12DD-4A05-A775-2E999E61AF31}"/>
              </a:ext>
            </a:extLst>
          </p:cNvPr>
          <p:cNvSpPr>
            <a:spLocks noGrp="1"/>
          </p:cNvSpPr>
          <p:nvPr>
            <p:ph type="title"/>
          </p:nvPr>
        </p:nvSpPr>
        <p:spPr/>
        <p:txBody>
          <a:bodyPr/>
          <a:lstStyle/>
          <a:p>
            <a:r>
              <a:rPr lang="en-US" dirty="0"/>
              <a:t>COURT ACCESS</a:t>
            </a:r>
          </a:p>
        </p:txBody>
      </p:sp>
      <p:sp>
        <p:nvSpPr>
          <p:cNvPr id="2" name="Slide Number Placeholder 1">
            <a:extLst>
              <a:ext uri="{FF2B5EF4-FFF2-40B4-BE49-F238E27FC236}">
                <a16:creationId xmlns:a16="http://schemas.microsoft.com/office/drawing/2014/main" id="{F015BDB6-52A6-486E-A021-DF359071A5C2}"/>
              </a:ext>
            </a:extLst>
          </p:cNvPr>
          <p:cNvSpPr>
            <a:spLocks noGrp="1"/>
          </p:cNvSpPr>
          <p:nvPr>
            <p:ph type="sldNum" sz="quarter" idx="12"/>
          </p:nvPr>
        </p:nvSpPr>
        <p:spPr/>
        <p:txBody>
          <a:bodyPr/>
          <a:lstStyle/>
          <a:p>
            <a:pPr algn="ctr"/>
            <a:fld id="{E04F1C5D-E716-43E5-89FA-D15EEF2EE82D}" type="slidenum">
              <a:rPr lang="en-US" smtClean="0"/>
              <a:pPr algn="ctr"/>
              <a:t>4</a:t>
            </a:fld>
            <a:endParaRPr lang="en-US" dirty="0"/>
          </a:p>
        </p:txBody>
      </p:sp>
      <p:sp>
        <p:nvSpPr>
          <p:cNvPr id="4" name="Rectangle 3">
            <a:extLst>
              <a:ext uri="{FF2B5EF4-FFF2-40B4-BE49-F238E27FC236}">
                <a16:creationId xmlns:a16="http://schemas.microsoft.com/office/drawing/2014/main" id="{226139BF-4A26-406A-BCB0-D04B15285FB4}"/>
              </a:ext>
            </a:extLst>
          </p:cNvPr>
          <p:cNvSpPr/>
          <p:nvPr/>
        </p:nvSpPr>
        <p:spPr>
          <a:xfrm>
            <a:off x="432704" y="1693565"/>
            <a:ext cx="11400867" cy="3108543"/>
          </a:xfrm>
          <a:prstGeom prst="rect">
            <a:avLst/>
          </a:prstGeom>
        </p:spPr>
        <p:txBody>
          <a:bodyPr wrap="square">
            <a:spAutoFit/>
          </a:bodyPr>
          <a:lstStyle/>
          <a:p>
            <a:r>
              <a:rPr lang="en-US" sz="3200" dirty="0">
                <a:latin typeface="Tw Cen MT" panose="020B0602020104020603" pitchFamily="34" charset="0"/>
                <a:ea typeface="Calibri" panose="020F0502020204030204" pitchFamily="34" charset="0"/>
                <a:cs typeface="Times New Roman" panose="02020603050405020304" pitchFamily="18" charset="0"/>
              </a:rPr>
              <a:t>Chief Judge Janet DiFiore: “[Over] the last decade, New York State has become the undisputed leader in the nation when it comes to meeting the civil legal needs of low-income people, and we will continue to work to maintain our prominence and excellence in the field.” </a:t>
            </a:r>
          </a:p>
          <a:p>
            <a:pPr algn="r"/>
            <a:r>
              <a:rPr lang="en-US" sz="2800" i="1" dirty="0">
                <a:latin typeface="Tw Cen MT" panose="020B0602020104020603" pitchFamily="34" charset="0"/>
                <a:ea typeface="Calibri" panose="020F0502020204030204" pitchFamily="34" charset="0"/>
                <a:cs typeface="Times New Roman" panose="02020603050405020304" pitchFamily="18" charset="0"/>
              </a:rPr>
              <a:t>-2020 Civil Legal Services Hearing </a:t>
            </a:r>
          </a:p>
          <a:p>
            <a:pPr algn="r"/>
            <a:endParaRPr lang="en-US" sz="800" i="1" dirty="0">
              <a:latin typeface="Tw Cen MT" panose="020B0602020104020603"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E7AA994-F097-47EB-9F12-5504694F04D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3" name="Rectangle 22">
            <a:extLst>
              <a:ext uri="{FF2B5EF4-FFF2-40B4-BE49-F238E27FC236}">
                <a16:creationId xmlns:a16="http://schemas.microsoft.com/office/drawing/2014/main" id="{302DF356-D0FF-4BDF-B027-1251DBA15D9A}"/>
              </a:ext>
            </a:extLst>
          </p:cNvPr>
          <p:cNvSpPr/>
          <p:nvPr/>
        </p:nvSpPr>
        <p:spPr>
          <a:xfrm>
            <a:off x="403696" y="955294"/>
            <a:ext cx="5367184" cy="923330"/>
          </a:xfrm>
          <a:prstGeom prst="rect">
            <a:avLst/>
          </a:prstGeom>
        </p:spPr>
        <p:txBody>
          <a:bodyPr wrap="square">
            <a:spAutoFit/>
          </a:bodyPr>
          <a:lstStyle/>
          <a:p>
            <a:r>
              <a:rPr lang="en-US" sz="5400" u="sng" dirty="0">
                <a:solidFill>
                  <a:schemeClr val="accent1">
                    <a:lumMod val="75000"/>
                  </a:schemeClr>
                </a:solidFill>
                <a:latin typeface="Tw Cen MT" panose="020B0602020104020603" pitchFamily="34" charset="0"/>
              </a:rPr>
              <a:t>Access to Justice</a:t>
            </a:r>
          </a:p>
        </p:txBody>
      </p:sp>
      <p:pic>
        <p:nvPicPr>
          <p:cNvPr id="29" name="Graphic 28" descr="Social network">
            <a:extLst>
              <a:ext uri="{FF2B5EF4-FFF2-40B4-BE49-F238E27FC236}">
                <a16:creationId xmlns:a16="http://schemas.microsoft.com/office/drawing/2014/main" id="{0BF42861-F864-4104-84CC-DE430945D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30" name="Group 29">
            <a:extLst>
              <a:ext uri="{FF2B5EF4-FFF2-40B4-BE49-F238E27FC236}">
                <a16:creationId xmlns:a16="http://schemas.microsoft.com/office/drawing/2014/main" id="{4FAE116F-8190-430F-8317-2AAA7DF91A63}"/>
              </a:ext>
            </a:extLst>
          </p:cNvPr>
          <p:cNvGrpSpPr/>
          <p:nvPr/>
        </p:nvGrpSpPr>
        <p:grpSpPr>
          <a:xfrm>
            <a:off x="1101356" y="6468110"/>
            <a:ext cx="251396" cy="365125"/>
            <a:chOff x="7907153" y="3711346"/>
            <a:chExt cx="1092490" cy="1624264"/>
          </a:xfrm>
          <a:solidFill>
            <a:srgbClr val="11489C"/>
          </a:solidFill>
          <a:effectLst/>
        </p:grpSpPr>
        <p:pic>
          <p:nvPicPr>
            <p:cNvPr id="31" name="Graphic 30" descr="Child with balloon">
              <a:extLst>
                <a:ext uri="{FF2B5EF4-FFF2-40B4-BE49-F238E27FC236}">
                  <a16:creationId xmlns:a16="http://schemas.microsoft.com/office/drawing/2014/main" id="{B69D9565-5802-4232-A08A-3CDC8E911C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32" name="Graphic 31" descr="Scales of justice">
              <a:extLst>
                <a:ext uri="{FF2B5EF4-FFF2-40B4-BE49-F238E27FC236}">
                  <a16:creationId xmlns:a16="http://schemas.microsoft.com/office/drawing/2014/main" id="{173C232E-C630-47DC-933B-E16087B02E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33" name="Graphic 32" descr="Gavel">
              <a:extLst>
                <a:ext uri="{FF2B5EF4-FFF2-40B4-BE49-F238E27FC236}">
                  <a16:creationId xmlns:a16="http://schemas.microsoft.com/office/drawing/2014/main" id="{3542F097-E297-4102-BC52-909BB9D7FE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34" name="Graphic 33" descr="Court">
            <a:extLst>
              <a:ext uri="{FF2B5EF4-FFF2-40B4-BE49-F238E27FC236}">
                <a16:creationId xmlns:a16="http://schemas.microsoft.com/office/drawing/2014/main" id="{E1765C9E-0A8C-458B-953E-086086A9BB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13" name="Rectangle: Rounded Corners 12">
            <a:extLst>
              <a:ext uri="{FF2B5EF4-FFF2-40B4-BE49-F238E27FC236}">
                <a16:creationId xmlns:a16="http://schemas.microsoft.com/office/drawing/2014/main" id="{289F7657-7EC9-436D-8C12-C69F03007A31}"/>
              </a:ext>
            </a:extLst>
          </p:cNvPr>
          <p:cNvSpPr/>
          <p:nvPr/>
        </p:nvSpPr>
        <p:spPr>
          <a:xfrm>
            <a:off x="246793" y="4764008"/>
            <a:ext cx="11772687" cy="1377672"/>
          </a:xfrm>
          <a:prstGeom prst="roundRect">
            <a:avLst>
              <a:gd name="adj" fmla="val 5664"/>
            </a:avLst>
          </a:prstGeom>
          <a:solidFill>
            <a:schemeClr val="bg1"/>
          </a:solidFill>
        </p:spPr>
        <p:txBody>
          <a:bodyPr wrap="square">
            <a:spAutoFit/>
          </a:bodyPr>
          <a:lstStyle/>
          <a:p>
            <a:r>
              <a:rPr lang="en-US" sz="2700" dirty="0">
                <a:latin typeface="Tw Cen MT" panose="020B0602020104020603" pitchFamily="34" charset="0"/>
                <a:ea typeface="Calibri" panose="020F0502020204030204" pitchFamily="34" charset="0"/>
                <a:cs typeface="Times New Roman" panose="02020603050405020304" pitchFamily="18" charset="0"/>
              </a:rPr>
              <a:t>OJI has programmatic oversight over the Judicial Civil Legal Services program that enables more New Yorkers to meet their legal needs, resulting in better outcomes in the essentials of life for themselves, their families and their communities.</a:t>
            </a:r>
            <a:endParaRPr lang="en-US" sz="2700" dirty="0">
              <a:latin typeface="Tw Cen MT" panose="020B0602020104020603" pitchFamily="34" charset="0"/>
            </a:endParaRPr>
          </a:p>
        </p:txBody>
      </p:sp>
    </p:spTree>
    <p:extLst>
      <p:ext uri="{BB962C8B-B14F-4D97-AF65-F5344CB8AC3E}">
        <p14:creationId xmlns:p14="http://schemas.microsoft.com/office/powerpoint/2010/main" val="243698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2">
            <a:extLst>
              <a:ext uri="{FF2B5EF4-FFF2-40B4-BE49-F238E27FC236}">
                <a16:creationId xmlns:a16="http://schemas.microsoft.com/office/drawing/2014/main" id="{4212D5E7-FFF3-4B0B-89F4-DF8145E1C522}"/>
              </a:ext>
            </a:extLst>
          </p:cNvPr>
          <p:cNvSpPr/>
          <p:nvPr/>
        </p:nvSpPr>
        <p:spPr>
          <a:xfrm>
            <a:off x="-465575" y="1824663"/>
            <a:ext cx="5523712" cy="4552988"/>
          </a:xfrm>
          <a:custGeom>
            <a:avLst/>
            <a:gdLst>
              <a:gd name="connsiteX0" fmla="*/ 0 w 6435820"/>
              <a:gd name="connsiteY0" fmla="*/ 0 h 4239775"/>
              <a:gd name="connsiteX1" fmla="*/ 6435820 w 6435820"/>
              <a:gd name="connsiteY1" fmla="*/ 0 h 4239775"/>
              <a:gd name="connsiteX2" fmla="*/ 6435820 w 6435820"/>
              <a:gd name="connsiteY2" fmla="*/ 4239775 h 4239775"/>
              <a:gd name="connsiteX3" fmla="*/ 0 w 6435820"/>
              <a:gd name="connsiteY3" fmla="*/ 4239775 h 4239775"/>
              <a:gd name="connsiteX4" fmla="*/ 0 w 6435820"/>
              <a:gd name="connsiteY4" fmla="*/ 0 h 4239775"/>
              <a:gd name="connsiteX0" fmla="*/ 0 w 6435820"/>
              <a:gd name="connsiteY0" fmla="*/ 0 h 4239775"/>
              <a:gd name="connsiteX1" fmla="*/ 6435820 w 6435820"/>
              <a:gd name="connsiteY1" fmla="*/ 0 h 4239775"/>
              <a:gd name="connsiteX2" fmla="*/ 6435820 w 6435820"/>
              <a:gd name="connsiteY2" fmla="*/ 4239775 h 4239775"/>
              <a:gd name="connsiteX3" fmla="*/ 5062763 w 6435820"/>
              <a:gd name="connsiteY3" fmla="*/ 4230035 h 4239775"/>
              <a:gd name="connsiteX4" fmla="*/ 0 w 6435820"/>
              <a:gd name="connsiteY4" fmla="*/ 4239775 h 4239775"/>
              <a:gd name="connsiteX5" fmla="*/ 0 w 6435820"/>
              <a:gd name="connsiteY5" fmla="*/ 0 h 4239775"/>
              <a:gd name="connsiteX0" fmla="*/ 0 w 6435820"/>
              <a:gd name="connsiteY0" fmla="*/ 0 h 4239775"/>
              <a:gd name="connsiteX1" fmla="*/ 6435820 w 6435820"/>
              <a:gd name="connsiteY1" fmla="*/ 0 h 4239775"/>
              <a:gd name="connsiteX2" fmla="*/ 6435820 w 6435820"/>
              <a:gd name="connsiteY2" fmla="*/ 4239775 h 4239775"/>
              <a:gd name="connsiteX3" fmla="*/ 5715906 w 6435820"/>
              <a:gd name="connsiteY3" fmla="*/ 4230035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5820 w 6435820"/>
              <a:gd name="connsiteY2" fmla="*/ 423977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77947 w 6435820"/>
              <a:gd name="connsiteY2" fmla="*/ 386938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01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28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023441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13533 h 4253308"/>
              <a:gd name="connsiteX1" fmla="*/ 3481847 w 6435820"/>
              <a:gd name="connsiteY1" fmla="*/ 0 h 4253308"/>
              <a:gd name="connsiteX2" fmla="*/ 6435820 w 6435820"/>
              <a:gd name="connsiteY2" fmla="*/ 13533 h 4253308"/>
              <a:gd name="connsiteX3" fmla="*/ 6426496 w 6435820"/>
              <a:gd name="connsiteY3" fmla="*/ 4015464 h 4253308"/>
              <a:gd name="connsiteX4" fmla="*/ 5023441 w 6435820"/>
              <a:gd name="connsiteY4" fmla="*/ 4011339 h 4253308"/>
              <a:gd name="connsiteX5" fmla="*/ 4799749 w 6435820"/>
              <a:gd name="connsiteY5" fmla="*/ 4243568 h 4253308"/>
              <a:gd name="connsiteX6" fmla="*/ 0 w 6435820"/>
              <a:gd name="connsiteY6" fmla="*/ 4253308 h 4253308"/>
              <a:gd name="connsiteX7" fmla="*/ 0 w 6435820"/>
              <a:gd name="connsiteY7" fmla="*/ 13533 h 4253308"/>
              <a:gd name="connsiteX0" fmla="*/ 0 w 6435820"/>
              <a:gd name="connsiteY0" fmla="*/ 13533 h 4253308"/>
              <a:gd name="connsiteX1" fmla="*/ 3481847 w 6435820"/>
              <a:gd name="connsiteY1" fmla="*/ 0 h 4253308"/>
              <a:gd name="connsiteX2" fmla="*/ 6435820 w 6435820"/>
              <a:gd name="connsiteY2" fmla="*/ 13533 h 4253308"/>
              <a:gd name="connsiteX3" fmla="*/ 6426496 w 6435820"/>
              <a:gd name="connsiteY3" fmla="*/ 4015464 h 4253308"/>
              <a:gd name="connsiteX4" fmla="*/ 4799749 w 6435820"/>
              <a:gd name="connsiteY4" fmla="*/ 4243568 h 4253308"/>
              <a:gd name="connsiteX5" fmla="*/ 0 w 6435820"/>
              <a:gd name="connsiteY5" fmla="*/ 4253308 h 4253308"/>
              <a:gd name="connsiteX6" fmla="*/ 0 w 6435820"/>
              <a:gd name="connsiteY6" fmla="*/ 13533 h 4253308"/>
              <a:gd name="connsiteX0" fmla="*/ 0 w 6435820"/>
              <a:gd name="connsiteY0" fmla="*/ 13533 h 4253308"/>
              <a:gd name="connsiteX1" fmla="*/ 3481847 w 6435820"/>
              <a:gd name="connsiteY1" fmla="*/ 0 h 4253308"/>
              <a:gd name="connsiteX2" fmla="*/ 6435820 w 6435820"/>
              <a:gd name="connsiteY2" fmla="*/ 13533 h 4253308"/>
              <a:gd name="connsiteX3" fmla="*/ 6419546 w 6435820"/>
              <a:gd name="connsiteY3" fmla="*/ 4242534 h 4253308"/>
              <a:gd name="connsiteX4" fmla="*/ 4799749 w 6435820"/>
              <a:gd name="connsiteY4" fmla="*/ 4243568 h 4253308"/>
              <a:gd name="connsiteX5" fmla="*/ 0 w 6435820"/>
              <a:gd name="connsiteY5" fmla="*/ 4253308 h 4253308"/>
              <a:gd name="connsiteX6" fmla="*/ 0 w 6435820"/>
              <a:gd name="connsiteY6" fmla="*/ 13533 h 42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5820" h="4253308">
                <a:moveTo>
                  <a:pt x="0" y="13533"/>
                </a:moveTo>
                <a:lnTo>
                  <a:pt x="3481847" y="0"/>
                </a:lnTo>
                <a:lnTo>
                  <a:pt x="6435820" y="13533"/>
                </a:lnTo>
                <a:cubicBezTo>
                  <a:pt x="6430595" y="1347510"/>
                  <a:pt x="6424771" y="2908557"/>
                  <a:pt x="6419546" y="4242534"/>
                </a:cubicBezTo>
                <a:lnTo>
                  <a:pt x="4799749" y="4243568"/>
                </a:lnTo>
                <a:lnTo>
                  <a:pt x="0" y="4253308"/>
                </a:lnTo>
                <a:lnTo>
                  <a:pt x="0" y="13533"/>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CAC067-C086-4C55-AA9F-5A3B2568F065}"/>
              </a:ext>
            </a:extLst>
          </p:cNvPr>
          <p:cNvSpPr/>
          <p:nvPr/>
        </p:nvSpPr>
        <p:spPr>
          <a:xfrm>
            <a:off x="5058137" y="1837363"/>
            <a:ext cx="7098034" cy="4280613"/>
          </a:xfrm>
          <a:custGeom>
            <a:avLst/>
            <a:gdLst>
              <a:gd name="connsiteX0" fmla="*/ 0 w 6435820"/>
              <a:gd name="connsiteY0" fmla="*/ 0 h 4239775"/>
              <a:gd name="connsiteX1" fmla="*/ 6435820 w 6435820"/>
              <a:gd name="connsiteY1" fmla="*/ 0 h 4239775"/>
              <a:gd name="connsiteX2" fmla="*/ 6435820 w 6435820"/>
              <a:gd name="connsiteY2" fmla="*/ 4239775 h 4239775"/>
              <a:gd name="connsiteX3" fmla="*/ 0 w 6435820"/>
              <a:gd name="connsiteY3" fmla="*/ 4239775 h 4239775"/>
              <a:gd name="connsiteX4" fmla="*/ 0 w 6435820"/>
              <a:gd name="connsiteY4" fmla="*/ 0 h 4239775"/>
              <a:gd name="connsiteX0" fmla="*/ 0 w 6435820"/>
              <a:gd name="connsiteY0" fmla="*/ 0 h 4239775"/>
              <a:gd name="connsiteX1" fmla="*/ 6435820 w 6435820"/>
              <a:gd name="connsiteY1" fmla="*/ 0 h 4239775"/>
              <a:gd name="connsiteX2" fmla="*/ 6435820 w 6435820"/>
              <a:gd name="connsiteY2" fmla="*/ 4239775 h 4239775"/>
              <a:gd name="connsiteX3" fmla="*/ 5062763 w 6435820"/>
              <a:gd name="connsiteY3" fmla="*/ 4230035 h 4239775"/>
              <a:gd name="connsiteX4" fmla="*/ 0 w 6435820"/>
              <a:gd name="connsiteY4" fmla="*/ 4239775 h 4239775"/>
              <a:gd name="connsiteX5" fmla="*/ 0 w 6435820"/>
              <a:gd name="connsiteY5" fmla="*/ 0 h 4239775"/>
              <a:gd name="connsiteX0" fmla="*/ 0 w 6435820"/>
              <a:gd name="connsiteY0" fmla="*/ 0 h 4239775"/>
              <a:gd name="connsiteX1" fmla="*/ 6435820 w 6435820"/>
              <a:gd name="connsiteY1" fmla="*/ 0 h 4239775"/>
              <a:gd name="connsiteX2" fmla="*/ 6435820 w 6435820"/>
              <a:gd name="connsiteY2" fmla="*/ 4239775 h 4239775"/>
              <a:gd name="connsiteX3" fmla="*/ 5715906 w 6435820"/>
              <a:gd name="connsiteY3" fmla="*/ 4230035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5820 w 6435820"/>
              <a:gd name="connsiteY2" fmla="*/ 423977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77947 w 6435820"/>
              <a:gd name="connsiteY2" fmla="*/ 3869385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8839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828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3947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010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01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3284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5062763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280477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5023441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 name="connsiteX0" fmla="*/ 0 w 6435820"/>
              <a:gd name="connsiteY0" fmla="*/ 0 h 4239775"/>
              <a:gd name="connsiteX1" fmla="*/ 6435820 w 6435820"/>
              <a:gd name="connsiteY1" fmla="*/ 0 h 4239775"/>
              <a:gd name="connsiteX2" fmla="*/ 6426496 w 6435820"/>
              <a:gd name="connsiteY2" fmla="*/ 4001931 h 4239775"/>
              <a:gd name="connsiteX3" fmla="*/ 4974632 w 6435820"/>
              <a:gd name="connsiteY3" fmla="*/ 3997806 h 4239775"/>
              <a:gd name="connsiteX4" fmla="*/ 4799749 w 6435820"/>
              <a:gd name="connsiteY4" fmla="*/ 4230035 h 4239775"/>
              <a:gd name="connsiteX5" fmla="*/ 0 w 6435820"/>
              <a:gd name="connsiteY5" fmla="*/ 4239775 h 4239775"/>
              <a:gd name="connsiteX6" fmla="*/ 0 w 6435820"/>
              <a:gd name="connsiteY6" fmla="*/ 0 h 42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5820" h="4239775">
                <a:moveTo>
                  <a:pt x="0" y="0"/>
                </a:moveTo>
                <a:lnTo>
                  <a:pt x="6435820" y="0"/>
                </a:lnTo>
                <a:cubicBezTo>
                  <a:pt x="6430595" y="1333977"/>
                  <a:pt x="6431721" y="2667954"/>
                  <a:pt x="6426496" y="4001931"/>
                </a:cubicBezTo>
                <a:lnTo>
                  <a:pt x="4974632" y="3997806"/>
                </a:lnTo>
                <a:lnTo>
                  <a:pt x="4799749" y="4230035"/>
                </a:lnTo>
                <a:lnTo>
                  <a:pt x="0" y="4239775"/>
                </a:lnTo>
                <a:lnTo>
                  <a:pt x="0" y="0"/>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BA43465-1491-4D3A-BE76-6430EEAF69D8}"/>
              </a:ext>
            </a:extLst>
          </p:cNvPr>
          <p:cNvPicPr>
            <a:picLocks noChangeAspect="1"/>
          </p:cNvPicPr>
          <p:nvPr/>
        </p:nvPicPr>
        <p:blipFill>
          <a:blip r:embed="rId3">
            <a:duotone>
              <a:schemeClr val="bg2">
                <a:shade val="45000"/>
                <a:satMod val="135000"/>
              </a:schemeClr>
              <a:prstClr val="white"/>
            </a:duotone>
          </a:blip>
          <a:stretch>
            <a:fillRect/>
          </a:stretch>
        </p:blipFill>
        <p:spPr>
          <a:xfrm>
            <a:off x="101600" y="1739872"/>
            <a:ext cx="5523712" cy="4151414"/>
          </a:xfrm>
          <a:prstGeom prst="rect">
            <a:avLst/>
          </a:prstGeom>
          <a:effectLst>
            <a:outerShdw dist="38100" dir="12600000" algn="tl" rotWithShape="0">
              <a:schemeClr val="tx1">
                <a:lumMod val="75000"/>
                <a:lumOff val="25000"/>
              </a:schemeClr>
            </a:outerShdw>
          </a:effectLst>
        </p:spPr>
      </p:pic>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40</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109331" y="65404"/>
            <a:ext cx="10605172" cy="828675"/>
          </a:xfrm>
          <a:effectLst>
            <a:outerShdw blurRad="63500" sx="102000" sy="102000" algn="ctr" rotWithShape="0">
              <a:prstClr val="black">
                <a:alpha val="40000"/>
              </a:prstClr>
            </a:outerShdw>
          </a:effectLst>
        </p:spPr>
        <p:txBody>
          <a:bodyPr/>
          <a:lstStyle/>
          <a:p>
            <a:r>
              <a:rPr lang="en-US" dirty="0"/>
              <a:t>PRO BONO PROGRAMS</a:t>
            </a:r>
          </a:p>
        </p:txBody>
      </p:sp>
      <p:sp>
        <p:nvSpPr>
          <p:cNvPr id="21" name="TextBox 20">
            <a:extLst>
              <a:ext uri="{FF2B5EF4-FFF2-40B4-BE49-F238E27FC236}">
                <a16:creationId xmlns:a16="http://schemas.microsoft.com/office/drawing/2014/main" id="{F0AEF350-6B79-420A-9F1F-BCC324E56594}"/>
              </a:ext>
            </a:extLst>
          </p:cNvPr>
          <p:cNvSpPr txBox="1"/>
          <p:nvPr/>
        </p:nvSpPr>
        <p:spPr>
          <a:xfrm>
            <a:off x="109330" y="740023"/>
            <a:ext cx="11981070" cy="954107"/>
          </a:xfrm>
          <a:prstGeom prst="rect">
            <a:avLst/>
          </a:prstGeom>
          <a:noFill/>
        </p:spPr>
        <p:txBody>
          <a:bodyPr wrap="square" rtlCol="0">
            <a:spAutoFit/>
          </a:bodyPr>
          <a:lstStyle/>
          <a:p>
            <a:r>
              <a:rPr lang="en-US" sz="2800" i="1" dirty="0">
                <a:solidFill>
                  <a:schemeClr val="tx1">
                    <a:lumMod val="75000"/>
                    <a:lumOff val="25000"/>
                  </a:schemeClr>
                </a:solidFill>
                <a:latin typeface="Century Gothic" panose="020B0502020202020204" pitchFamily="34" charset="0"/>
              </a:rPr>
              <a:t>Lack of access to legal assistance deeply hurts our communities and adversely impacts the functioning and operations of our courts.</a:t>
            </a:r>
          </a:p>
        </p:txBody>
      </p:sp>
      <p:grpSp>
        <p:nvGrpSpPr>
          <p:cNvPr id="15" name="Group 14">
            <a:extLst>
              <a:ext uri="{FF2B5EF4-FFF2-40B4-BE49-F238E27FC236}">
                <a16:creationId xmlns:a16="http://schemas.microsoft.com/office/drawing/2014/main" id="{6CD2BA5B-015E-4270-9786-5C2C2AA0B181}"/>
              </a:ext>
            </a:extLst>
          </p:cNvPr>
          <p:cNvGrpSpPr/>
          <p:nvPr/>
        </p:nvGrpSpPr>
        <p:grpSpPr>
          <a:xfrm>
            <a:off x="669799" y="3350489"/>
            <a:ext cx="3697300" cy="2515132"/>
            <a:chOff x="6381602" y="4122707"/>
            <a:chExt cx="3697300" cy="2515132"/>
          </a:xfrm>
        </p:grpSpPr>
        <p:sp>
          <p:nvSpPr>
            <p:cNvPr id="16" name="Oval 15">
              <a:extLst>
                <a:ext uri="{FF2B5EF4-FFF2-40B4-BE49-F238E27FC236}">
                  <a16:creationId xmlns:a16="http://schemas.microsoft.com/office/drawing/2014/main" id="{D5A3825D-75A6-4B36-81CA-FFC7778705F7}"/>
                </a:ext>
              </a:extLst>
            </p:cNvPr>
            <p:cNvSpPr/>
            <p:nvPr/>
          </p:nvSpPr>
          <p:spPr>
            <a:xfrm flipH="1">
              <a:off x="9886099" y="6279183"/>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C4EADD-FA80-4EED-89D7-B757C11B7506}"/>
                </a:ext>
              </a:extLst>
            </p:cNvPr>
            <p:cNvSpPr/>
            <p:nvPr/>
          </p:nvSpPr>
          <p:spPr>
            <a:xfrm flipH="1">
              <a:off x="9813128" y="646551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4BF4BE9-2359-486A-ABA2-05196E6EA12E}"/>
                </a:ext>
              </a:extLst>
            </p:cNvPr>
            <p:cNvSpPr/>
            <p:nvPr/>
          </p:nvSpPr>
          <p:spPr>
            <a:xfrm flipH="1">
              <a:off x="9783204" y="640263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33EF78-42B4-4748-8EC5-91596BF85C54}"/>
                </a:ext>
              </a:extLst>
            </p:cNvPr>
            <p:cNvSpPr/>
            <p:nvPr/>
          </p:nvSpPr>
          <p:spPr>
            <a:xfrm flipH="1">
              <a:off x="9929755" y="6405165"/>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D0BEDB0-EADD-42D4-AF30-8FCB5B906B5E}"/>
                </a:ext>
              </a:extLst>
            </p:cNvPr>
            <p:cNvSpPr/>
            <p:nvPr/>
          </p:nvSpPr>
          <p:spPr>
            <a:xfrm flipH="1">
              <a:off x="9684699" y="650136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E9A0444-53F2-479F-9FC9-B28552143899}"/>
                </a:ext>
              </a:extLst>
            </p:cNvPr>
            <p:cNvSpPr/>
            <p:nvPr/>
          </p:nvSpPr>
          <p:spPr>
            <a:xfrm flipH="1">
              <a:off x="6381602" y="4393361"/>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7587B41-430C-42F2-9AEA-46C096E6B40B}"/>
                </a:ext>
              </a:extLst>
            </p:cNvPr>
            <p:cNvSpPr/>
            <p:nvPr/>
          </p:nvSpPr>
          <p:spPr>
            <a:xfrm flipH="1">
              <a:off x="7280314" y="4122707"/>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EC0639D-900C-4DAF-859E-32834194B69A}"/>
                </a:ext>
              </a:extLst>
            </p:cNvPr>
            <p:cNvSpPr/>
            <p:nvPr/>
          </p:nvSpPr>
          <p:spPr>
            <a:xfrm flipH="1">
              <a:off x="9925189" y="4650824"/>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26C936B-2907-40EF-8C1F-249446AFBA87}"/>
                </a:ext>
              </a:extLst>
            </p:cNvPr>
            <p:cNvSpPr/>
            <p:nvPr/>
          </p:nvSpPr>
          <p:spPr>
            <a:xfrm flipH="1">
              <a:off x="9942424" y="6007062"/>
              <a:ext cx="136478" cy="136478"/>
            </a:xfrm>
            <a:prstGeom prst="ellipse">
              <a:avLst/>
            </a:prstGeom>
            <a:solidFill>
              <a:srgbClr val="3B9945">
                <a:alpha val="75000"/>
              </a:srgbClr>
            </a:solidFill>
            <a:ln w="19050">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127C882D-598B-4A63-930C-8C4D33847829}"/>
              </a:ext>
            </a:extLst>
          </p:cNvPr>
          <p:cNvSpPr txBox="1"/>
          <p:nvPr/>
        </p:nvSpPr>
        <p:spPr>
          <a:xfrm>
            <a:off x="120836" y="4549052"/>
            <a:ext cx="5216138" cy="2246769"/>
          </a:xfrm>
          <a:prstGeom prst="rect">
            <a:avLst/>
          </a:prstGeom>
          <a:noFill/>
        </p:spPr>
        <p:txBody>
          <a:bodyPr wrap="square" rtlCol="0">
            <a:spAutoFit/>
          </a:bodyPr>
          <a:lstStyle/>
          <a:p>
            <a:r>
              <a:rPr lang="en-US" sz="2800" dirty="0">
                <a:solidFill>
                  <a:srgbClr val="3B9945"/>
                </a:solidFill>
                <a:latin typeface="Century Gothic" panose="020B0502020202020204" pitchFamily="34" charset="0"/>
              </a:rPr>
              <a:t>Family Court</a:t>
            </a:r>
          </a:p>
          <a:p>
            <a:r>
              <a:rPr lang="en-US" sz="2800" dirty="0">
                <a:solidFill>
                  <a:srgbClr val="660066"/>
                </a:solidFill>
                <a:latin typeface="Century Gothic" panose="020B0502020202020204" pitchFamily="34" charset="0"/>
              </a:rPr>
              <a:t>Supreme Court</a:t>
            </a:r>
          </a:p>
          <a:p>
            <a:r>
              <a:rPr lang="en-US" sz="2800" dirty="0">
                <a:solidFill>
                  <a:srgbClr val="11489C"/>
                </a:solidFill>
                <a:latin typeface="Century Gothic" panose="020B0502020202020204" pitchFamily="34" charset="0"/>
              </a:rPr>
              <a:t>Housing &amp; Civil Court</a:t>
            </a:r>
          </a:p>
          <a:p>
            <a:r>
              <a:rPr lang="en-US" sz="2800" dirty="0">
                <a:solidFill>
                  <a:schemeClr val="tx1">
                    <a:lumMod val="75000"/>
                    <a:lumOff val="25000"/>
                  </a:schemeClr>
                </a:solidFill>
                <a:latin typeface="Century Gothic" panose="020B0502020202020204" pitchFamily="34" charset="0"/>
              </a:rPr>
              <a:t>Surrogates Court</a:t>
            </a:r>
          </a:p>
          <a:p>
            <a:endParaRPr lang="en-US" sz="2800" dirty="0">
              <a:solidFill>
                <a:srgbClr val="11489C"/>
              </a:solidFill>
              <a:latin typeface="Century Gothic" panose="020B0502020202020204" pitchFamily="34" charset="0"/>
            </a:endParaRPr>
          </a:p>
        </p:txBody>
      </p:sp>
      <p:sp>
        <p:nvSpPr>
          <p:cNvPr id="47" name="Rectangle 46">
            <a:extLst>
              <a:ext uri="{FF2B5EF4-FFF2-40B4-BE49-F238E27FC236}">
                <a16:creationId xmlns:a16="http://schemas.microsoft.com/office/drawing/2014/main" id="{55113570-1801-422B-9477-BABFFF0E1302}"/>
              </a:ext>
            </a:extLst>
          </p:cNvPr>
          <p:cNvSpPr/>
          <p:nvPr/>
        </p:nvSpPr>
        <p:spPr>
          <a:xfrm>
            <a:off x="5146272" y="1875463"/>
            <a:ext cx="6944128" cy="4185761"/>
          </a:xfrm>
          <a:prstGeom prst="rect">
            <a:avLst/>
          </a:prstGeom>
          <a:noFill/>
        </p:spPr>
        <p:txBody>
          <a:bodyPr wrap="square" rtlCol="0">
            <a:spAutoFit/>
          </a:bodyPr>
          <a:lstStyle/>
          <a:p>
            <a:pPr marL="231775" indent="-231775">
              <a:buFont typeface="Arial" panose="020B0604020202020204" pitchFamily="34" charset="0"/>
              <a:buChar char="•"/>
            </a:pPr>
            <a:r>
              <a:rPr lang="en-US" sz="2800" dirty="0">
                <a:latin typeface="Century Gothic" panose="020B0502020202020204" pitchFamily="34" charset="0"/>
              </a:rPr>
              <a:t>Court Help Centers can connect unrepresented litigants to Pro Bono Programs</a:t>
            </a:r>
          </a:p>
          <a:p>
            <a:pPr marL="231775" indent="-231775">
              <a:buFont typeface="Arial" panose="020B0604020202020204" pitchFamily="34" charset="0"/>
              <a:buChar char="•"/>
            </a:pPr>
            <a:endParaRPr lang="en-US" sz="700" dirty="0">
              <a:latin typeface="Century Gothic" panose="020B0502020202020204" pitchFamily="34" charset="0"/>
            </a:endParaRPr>
          </a:p>
          <a:p>
            <a:pPr marL="231775" indent="-231775">
              <a:buFont typeface="Arial" panose="020B0604020202020204" pitchFamily="34" charset="0"/>
              <a:buChar char="•"/>
            </a:pPr>
            <a:r>
              <a:rPr lang="en-US" sz="2800" dirty="0">
                <a:latin typeface="Century Gothic" panose="020B0502020202020204" pitchFamily="34" charset="0"/>
              </a:rPr>
              <a:t>Legal Information for Families Today (LIFT) Family Court programs</a:t>
            </a:r>
          </a:p>
          <a:p>
            <a:pPr marL="231775" indent="-231775">
              <a:buFont typeface="Arial" panose="020B0604020202020204" pitchFamily="34" charset="0"/>
              <a:buChar char="•"/>
            </a:pPr>
            <a:endParaRPr lang="en-US" sz="700" dirty="0">
              <a:latin typeface="Century Gothic" panose="020B0502020202020204" pitchFamily="34" charset="0"/>
            </a:endParaRPr>
          </a:p>
          <a:p>
            <a:pPr marL="231775" indent="-231775">
              <a:buFont typeface="Arial" panose="020B0604020202020204" pitchFamily="34" charset="0"/>
              <a:buChar char="•"/>
            </a:pPr>
            <a:r>
              <a:rPr lang="en-US" sz="2800" b="1" dirty="0">
                <a:latin typeface="Century Gothic" panose="020B0502020202020204" pitchFamily="34" charset="0"/>
              </a:rPr>
              <a:t>If your jurisdiction does not have a Court Help Center or Pro Bono Program, OJI can help facilitate the development of them</a:t>
            </a:r>
          </a:p>
        </p:txBody>
      </p:sp>
      <p:sp>
        <p:nvSpPr>
          <p:cNvPr id="55" name="TextBox 54">
            <a:extLst>
              <a:ext uri="{FF2B5EF4-FFF2-40B4-BE49-F238E27FC236}">
                <a16:creationId xmlns:a16="http://schemas.microsoft.com/office/drawing/2014/main" id="{E8571590-D6BA-4529-88D2-628C49CD9B14}"/>
              </a:ext>
            </a:extLst>
          </p:cNvPr>
          <p:cNvSpPr txBox="1"/>
          <p:nvPr/>
        </p:nvSpPr>
        <p:spPr>
          <a:xfrm>
            <a:off x="2756975" y="6409282"/>
            <a:ext cx="7644325" cy="461665"/>
          </a:xfrm>
          <a:prstGeom prst="rect">
            <a:avLst/>
          </a:prstGeom>
          <a:noFill/>
        </p:spPr>
        <p:txBody>
          <a:bodyPr wrap="square" rtlCol="0" anchor="ctr">
            <a:spAutoFit/>
          </a:bodyPr>
          <a:lstStyle/>
          <a:p>
            <a:pPr algn="r"/>
            <a:r>
              <a:rPr lang="en-US" sz="2400">
                <a:solidFill>
                  <a:schemeClr val="bg1"/>
                </a:solidFill>
                <a:latin typeface="Century Gothic" panose="020B0502020202020204" pitchFamily="34" charset="0"/>
              </a:rPr>
              <a:t>nycourts.gov/attorneys/volunteer</a:t>
            </a:r>
            <a:endParaRPr lang="en-US" sz="2400" dirty="0">
              <a:solidFill>
                <a:schemeClr val="bg1"/>
              </a:solidFill>
              <a:latin typeface="Century Gothic" panose="020B0502020202020204" pitchFamily="34" charset="0"/>
            </a:endParaRPr>
          </a:p>
        </p:txBody>
      </p:sp>
      <p:sp>
        <p:nvSpPr>
          <p:cNvPr id="3" name="Rectangle 2">
            <a:extLst>
              <a:ext uri="{FF2B5EF4-FFF2-40B4-BE49-F238E27FC236}">
                <a16:creationId xmlns:a16="http://schemas.microsoft.com/office/drawing/2014/main" id="{F3B996F5-E47E-456A-A525-8578C377CF66}"/>
              </a:ext>
            </a:extLst>
          </p:cNvPr>
          <p:cNvSpPr/>
          <p:nvPr/>
        </p:nvSpPr>
        <p:spPr>
          <a:xfrm>
            <a:off x="-28550" y="2275060"/>
            <a:ext cx="2741361" cy="830997"/>
          </a:xfrm>
          <a:prstGeom prst="rect">
            <a:avLst/>
          </a:prstGeom>
        </p:spPr>
        <p:txBody>
          <a:bodyPr wrap="square">
            <a:spAutoFit/>
          </a:bodyPr>
          <a:lstStyle/>
          <a:p>
            <a:r>
              <a:rPr lang="en-US" sz="2400" b="1" dirty="0">
                <a:latin typeface="Century Gothic" panose="020B0502020202020204" pitchFamily="34" charset="0"/>
              </a:rPr>
              <a:t>Pro Bono Programs are in:</a:t>
            </a:r>
          </a:p>
        </p:txBody>
      </p:sp>
      <p:sp>
        <p:nvSpPr>
          <p:cNvPr id="56" name="Rectangle 16">
            <a:extLst>
              <a:ext uri="{FF2B5EF4-FFF2-40B4-BE49-F238E27FC236}">
                <a16:creationId xmlns:a16="http://schemas.microsoft.com/office/drawing/2014/main" id="{59AD59D8-D5D3-4D0C-9882-21AF2E1AF65F}"/>
              </a:ext>
            </a:extLst>
          </p:cNvPr>
          <p:cNvSpPr/>
          <p:nvPr/>
        </p:nvSpPr>
        <p:spPr>
          <a:xfrm>
            <a:off x="-7343585" y="1825561"/>
            <a:ext cx="6825486" cy="4239774"/>
          </a:xfrm>
          <a:custGeom>
            <a:avLst/>
            <a:gdLst>
              <a:gd name="connsiteX0" fmla="*/ 0 w 4552043"/>
              <a:gd name="connsiteY0" fmla="*/ 0 h 4239774"/>
              <a:gd name="connsiteX1" fmla="*/ 4552043 w 4552043"/>
              <a:gd name="connsiteY1" fmla="*/ 0 h 4239774"/>
              <a:gd name="connsiteX2" fmla="*/ 4552043 w 4552043"/>
              <a:gd name="connsiteY2" fmla="*/ 4239774 h 4239774"/>
              <a:gd name="connsiteX3" fmla="*/ 0 w 4552043"/>
              <a:gd name="connsiteY3" fmla="*/ 4239774 h 4239774"/>
              <a:gd name="connsiteX4" fmla="*/ 0 w 4552043"/>
              <a:gd name="connsiteY4" fmla="*/ 0 h 4239774"/>
              <a:gd name="connsiteX0" fmla="*/ 0 w 4552043"/>
              <a:gd name="connsiteY0" fmla="*/ 0 h 4239774"/>
              <a:gd name="connsiteX1" fmla="*/ 4552043 w 4552043"/>
              <a:gd name="connsiteY1" fmla="*/ 0 h 4239774"/>
              <a:gd name="connsiteX2" fmla="*/ 4552043 w 4552043"/>
              <a:gd name="connsiteY2" fmla="*/ 4239774 h 4239774"/>
              <a:gd name="connsiteX3" fmla="*/ 2159907 w 4552043"/>
              <a:gd name="connsiteY3" fmla="*/ 4222778 h 4239774"/>
              <a:gd name="connsiteX4" fmla="*/ 0 w 4552043"/>
              <a:gd name="connsiteY4" fmla="*/ 4239774 h 4239774"/>
              <a:gd name="connsiteX5" fmla="*/ 0 w 4552043"/>
              <a:gd name="connsiteY5" fmla="*/ 0 h 42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043" h="4239774">
                <a:moveTo>
                  <a:pt x="0" y="0"/>
                </a:moveTo>
                <a:lnTo>
                  <a:pt x="4552043" y="0"/>
                </a:lnTo>
                <a:lnTo>
                  <a:pt x="4552043" y="4239774"/>
                </a:lnTo>
                <a:lnTo>
                  <a:pt x="2159907" y="4222778"/>
                </a:lnTo>
                <a:lnTo>
                  <a:pt x="0" y="4239774"/>
                </a:lnTo>
                <a:lnTo>
                  <a:pt x="0" y="0"/>
                </a:lnTo>
                <a:close/>
              </a:path>
            </a:pathLst>
          </a:cu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34BF8FC-1878-4E74-9970-281AFE4B4E72}"/>
              </a:ext>
            </a:extLst>
          </p:cNvPr>
          <p:cNvSpPr/>
          <p:nvPr/>
        </p:nvSpPr>
        <p:spPr>
          <a:xfrm>
            <a:off x="-11938676" y="1825561"/>
            <a:ext cx="4552043" cy="4239774"/>
          </a:xfrm>
          <a:prstGeom prst="rect">
            <a:avLst/>
          </a:prstGeom>
          <a:solidFill>
            <a:schemeClr val="bg1"/>
          </a:solid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A9B982CE-A2A6-48F2-8ECA-0EF200F27C2F}"/>
              </a:ext>
            </a:extLst>
          </p:cNvPr>
          <p:cNvPicPr>
            <a:picLocks noChangeAspect="1"/>
          </p:cNvPicPr>
          <p:nvPr/>
        </p:nvPicPr>
        <p:blipFill>
          <a:blip r:embed="rId4"/>
          <a:stretch>
            <a:fillRect/>
          </a:stretch>
        </p:blipFill>
        <p:spPr>
          <a:xfrm>
            <a:off x="-9907505" y="3846278"/>
            <a:ext cx="1224414" cy="2051873"/>
          </a:xfrm>
          <a:prstGeom prst="rect">
            <a:avLst/>
          </a:prstGeom>
          <a:effectLst>
            <a:outerShdw dist="38100" dir="2700000" algn="tl" rotWithShape="0">
              <a:srgbClr val="3B9945"/>
            </a:outerShdw>
          </a:effectLst>
        </p:spPr>
      </p:pic>
      <p:sp>
        <p:nvSpPr>
          <p:cNvPr id="59" name="Thought Bubble: Cloud 58">
            <a:extLst>
              <a:ext uri="{FF2B5EF4-FFF2-40B4-BE49-F238E27FC236}">
                <a16:creationId xmlns:a16="http://schemas.microsoft.com/office/drawing/2014/main" id="{BB66DA2F-9105-46AD-9993-F998AE55BE1B}"/>
              </a:ext>
            </a:extLst>
          </p:cNvPr>
          <p:cNvSpPr/>
          <p:nvPr/>
        </p:nvSpPr>
        <p:spPr>
          <a:xfrm rot="1065986">
            <a:off x="-9569496" y="2200942"/>
            <a:ext cx="1880517" cy="1422561"/>
          </a:xfrm>
          <a:prstGeom prst="cloudCallout">
            <a:avLst>
              <a:gd name="adj1" fmla="val -9405"/>
              <a:gd name="adj2" fmla="val 78582"/>
            </a:avLst>
          </a:prstGeom>
          <a:solidFill>
            <a:schemeClr val="bg1"/>
          </a:solidFill>
          <a:ln w="28575">
            <a:solidFill>
              <a:srgbClr val="11489C"/>
            </a:solidFill>
          </a:ln>
          <a:effectLst>
            <a:outerShdw dist="38100" dir="2700000" algn="tl" rotWithShape="0">
              <a:srgbClr val="3B994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MV Boli" panose="02000500030200090000" pitchFamily="2" charset="0"/>
                <a:cs typeface="MV Boli" panose="02000500030200090000" pitchFamily="2" charset="0"/>
              </a:rPr>
              <a:t>What do I say to the Judge?</a:t>
            </a:r>
          </a:p>
        </p:txBody>
      </p:sp>
      <p:sp>
        <p:nvSpPr>
          <p:cNvPr id="60" name="Thought Bubble: Cloud 59">
            <a:extLst>
              <a:ext uri="{FF2B5EF4-FFF2-40B4-BE49-F238E27FC236}">
                <a16:creationId xmlns:a16="http://schemas.microsoft.com/office/drawing/2014/main" id="{371B502A-76D0-424F-8F64-DA0B1CB65948}"/>
              </a:ext>
            </a:extLst>
          </p:cNvPr>
          <p:cNvSpPr/>
          <p:nvPr/>
        </p:nvSpPr>
        <p:spPr>
          <a:xfrm rot="21091331">
            <a:off x="-11708959" y="2196184"/>
            <a:ext cx="2073779" cy="1309242"/>
          </a:xfrm>
          <a:prstGeom prst="cloudCallout">
            <a:avLst>
              <a:gd name="adj1" fmla="val 41769"/>
              <a:gd name="adj2" fmla="val 97803"/>
            </a:avLst>
          </a:prstGeom>
          <a:solidFill>
            <a:schemeClr val="bg1"/>
          </a:solidFill>
          <a:ln w="28575">
            <a:solidFill>
              <a:srgbClr val="11489C"/>
            </a:solidFill>
          </a:ln>
          <a:effectLst>
            <a:outerShdw dist="38100" dir="2700000" algn="tl" rotWithShape="0">
              <a:srgbClr val="3B994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latin typeface="MV Boli" panose="02000500030200090000" pitchFamily="2" charset="0"/>
                <a:cs typeface="MV Boli" panose="02000500030200090000" pitchFamily="2" charset="0"/>
              </a:rPr>
              <a:t>I need legal advice!</a:t>
            </a:r>
          </a:p>
        </p:txBody>
      </p:sp>
      <p:pic>
        <p:nvPicPr>
          <p:cNvPr id="63" name="Picture 62">
            <a:extLst>
              <a:ext uri="{FF2B5EF4-FFF2-40B4-BE49-F238E27FC236}">
                <a16:creationId xmlns:a16="http://schemas.microsoft.com/office/drawing/2014/main" id="{F3D237E1-8865-4BC1-84E1-D633F9F92EAC}"/>
              </a:ext>
            </a:extLst>
          </p:cNvPr>
          <p:cNvPicPr>
            <a:picLocks noChangeAspect="1"/>
          </p:cNvPicPr>
          <p:nvPr/>
        </p:nvPicPr>
        <p:blipFill>
          <a:blip r:embed="rId5"/>
          <a:stretch>
            <a:fillRect/>
          </a:stretch>
        </p:blipFill>
        <p:spPr>
          <a:xfrm>
            <a:off x="-11947396" y="3203002"/>
            <a:ext cx="2025085" cy="2886824"/>
          </a:xfrm>
          <a:prstGeom prst="rect">
            <a:avLst/>
          </a:prstGeom>
          <a:effectLst>
            <a:outerShdw dist="38100" dir="2700000" algn="tl" rotWithShape="0">
              <a:srgbClr val="11489C"/>
            </a:outerShdw>
          </a:effectLst>
        </p:spPr>
      </p:pic>
      <p:sp>
        <p:nvSpPr>
          <p:cNvPr id="64" name="Thought Bubble: Cloud 63">
            <a:extLst>
              <a:ext uri="{FF2B5EF4-FFF2-40B4-BE49-F238E27FC236}">
                <a16:creationId xmlns:a16="http://schemas.microsoft.com/office/drawing/2014/main" id="{6BDDF836-E8C0-4FC9-BF3B-A4E6195437F0}"/>
              </a:ext>
            </a:extLst>
          </p:cNvPr>
          <p:cNvSpPr/>
          <p:nvPr/>
        </p:nvSpPr>
        <p:spPr>
          <a:xfrm rot="355753">
            <a:off x="-10125725" y="1912377"/>
            <a:ext cx="2440047" cy="1603592"/>
          </a:xfrm>
          <a:prstGeom prst="cloudCallout">
            <a:avLst>
              <a:gd name="adj1" fmla="val -46434"/>
              <a:gd name="adj2" fmla="val 88018"/>
            </a:avLst>
          </a:prstGeom>
          <a:solidFill>
            <a:schemeClr val="tx1">
              <a:lumMod val="75000"/>
              <a:lumOff val="25000"/>
            </a:schemeClr>
          </a:solidFill>
          <a:ln w="28575">
            <a:solidFill>
              <a:srgbClr val="3B9945"/>
            </a:solidFill>
          </a:ln>
          <a:effectLst>
            <a:outerShdw dist="38100" dir="2700000" algn="tl" rotWithShape="0">
              <a:srgbClr val="11489C"/>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MV Boli" panose="02000500030200090000" pitchFamily="2" charset="0"/>
                <a:cs typeface="MV Boli" panose="02000500030200090000" pitchFamily="2" charset="0"/>
              </a:rPr>
              <a:t>I </a:t>
            </a:r>
            <a:r>
              <a:rPr lang="en-US" sz="4000">
                <a:solidFill>
                  <a:schemeClr val="bg1"/>
                </a:solidFill>
                <a:latin typeface="MV Boli" panose="02000500030200090000" pitchFamily="2" charset="0"/>
                <a:cs typeface="MV Boli" panose="02000500030200090000" pitchFamily="2" charset="0"/>
              </a:rPr>
              <a:t>Can Help!</a:t>
            </a:r>
            <a:endParaRPr lang="en-US" sz="4000" dirty="0">
              <a:solidFill>
                <a:schemeClr val="bg1"/>
              </a:solidFill>
              <a:latin typeface="MV Boli" panose="02000500030200090000" pitchFamily="2" charset="0"/>
              <a:cs typeface="MV Boli" panose="02000500030200090000" pitchFamily="2" charset="0"/>
            </a:endParaRPr>
          </a:p>
        </p:txBody>
      </p:sp>
      <p:sp>
        <p:nvSpPr>
          <p:cNvPr id="65" name="TextBox 64">
            <a:extLst>
              <a:ext uri="{FF2B5EF4-FFF2-40B4-BE49-F238E27FC236}">
                <a16:creationId xmlns:a16="http://schemas.microsoft.com/office/drawing/2014/main" id="{13ACFD54-386A-4381-B09D-59FCF1580F84}"/>
              </a:ext>
            </a:extLst>
          </p:cNvPr>
          <p:cNvSpPr txBox="1"/>
          <p:nvPr/>
        </p:nvSpPr>
        <p:spPr>
          <a:xfrm>
            <a:off x="-7149047" y="1971935"/>
            <a:ext cx="6674490" cy="4431983"/>
          </a:xfrm>
          <a:prstGeom prst="rect">
            <a:avLst/>
          </a:prstGeom>
          <a:noFill/>
        </p:spPr>
        <p:txBody>
          <a:bodyPr wrap="square" rtlCol="0">
            <a:spAutoFit/>
          </a:bodyPr>
          <a:lstStyle/>
          <a:p>
            <a:r>
              <a:rPr lang="en-US" sz="2800" b="1" dirty="0">
                <a:latin typeface="Century Gothic" panose="020B0502020202020204" pitchFamily="34" charset="0"/>
              </a:rPr>
              <a:t>OJI operates and supports several court-based pro bono programs providing limited scope advice or representation to unrepresented court users:</a:t>
            </a:r>
          </a:p>
          <a:p>
            <a:endParaRPr lang="en-US" sz="1000" b="1"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Volunteer Attorney Programs</a:t>
            </a:r>
          </a:p>
          <a:p>
            <a:pPr marL="466725" indent="-242888">
              <a:buFont typeface="Arial" panose="020B0604020202020204" pitchFamily="34" charset="0"/>
              <a:buChar char="•"/>
            </a:pPr>
            <a:endParaRPr lang="en-US" sz="1000"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Law Students Programs</a:t>
            </a:r>
            <a:endParaRPr lang="en-US" sz="2000" dirty="0">
              <a:latin typeface="Century Gothic" panose="020B0502020202020204" pitchFamily="34" charset="0"/>
            </a:endParaRPr>
          </a:p>
          <a:p>
            <a:pPr marL="466725" indent="-242888">
              <a:buFont typeface="Arial" panose="020B0604020202020204" pitchFamily="34" charset="0"/>
              <a:buChar char="•"/>
            </a:pPr>
            <a:endParaRPr lang="en-US" sz="1000" dirty="0">
              <a:latin typeface="Century Gothic" panose="020B0502020202020204" pitchFamily="34" charset="0"/>
            </a:endParaRPr>
          </a:p>
          <a:p>
            <a:pPr marL="466725" indent="-242888">
              <a:buFont typeface="Arial" panose="020B0604020202020204" pitchFamily="34" charset="0"/>
              <a:buChar char="•"/>
            </a:pPr>
            <a:r>
              <a:rPr lang="en-US" sz="2800" dirty="0">
                <a:latin typeface="Century Gothic" panose="020B0502020202020204" pitchFamily="34" charset="0"/>
              </a:rPr>
              <a:t>Attorney Emeritus Program</a:t>
            </a:r>
          </a:p>
          <a:p>
            <a:pPr marL="466725" indent="-242888">
              <a:buFont typeface="Arial" panose="020B0604020202020204" pitchFamily="34" charset="0"/>
              <a:buChar char="•"/>
            </a:pPr>
            <a:endParaRPr lang="en-US" sz="2800" dirty="0">
              <a:latin typeface="Century Gothic" panose="020B0502020202020204" pitchFamily="34" charset="0"/>
            </a:endParaRPr>
          </a:p>
        </p:txBody>
      </p:sp>
      <p:grpSp>
        <p:nvGrpSpPr>
          <p:cNvPr id="5" name="Group 4">
            <a:extLst>
              <a:ext uri="{FF2B5EF4-FFF2-40B4-BE49-F238E27FC236}">
                <a16:creationId xmlns:a16="http://schemas.microsoft.com/office/drawing/2014/main" id="{2A224B92-B101-4AD9-BD9C-3AAABE46D6E3}"/>
              </a:ext>
            </a:extLst>
          </p:cNvPr>
          <p:cNvGrpSpPr/>
          <p:nvPr/>
        </p:nvGrpSpPr>
        <p:grpSpPr>
          <a:xfrm>
            <a:off x="702685" y="3375970"/>
            <a:ext cx="3690044" cy="2529320"/>
            <a:chOff x="702685" y="3375970"/>
            <a:chExt cx="3690044" cy="2529320"/>
          </a:xfrm>
        </p:grpSpPr>
        <p:grpSp>
          <p:nvGrpSpPr>
            <p:cNvPr id="33" name="Group 32">
              <a:extLst>
                <a:ext uri="{FF2B5EF4-FFF2-40B4-BE49-F238E27FC236}">
                  <a16:creationId xmlns:a16="http://schemas.microsoft.com/office/drawing/2014/main" id="{33002CF9-535D-4619-85DF-AF9A51634F3C}"/>
                </a:ext>
              </a:extLst>
            </p:cNvPr>
            <p:cNvGrpSpPr/>
            <p:nvPr/>
          </p:nvGrpSpPr>
          <p:grpSpPr>
            <a:xfrm>
              <a:off x="3991344" y="5264017"/>
              <a:ext cx="401385" cy="641273"/>
              <a:chOff x="10351121" y="6093464"/>
              <a:chExt cx="401385" cy="641273"/>
            </a:xfrm>
          </p:grpSpPr>
          <p:sp>
            <p:nvSpPr>
              <p:cNvPr id="34" name="Oval 33">
                <a:extLst>
                  <a:ext uri="{FF2B5EF4-FFF2-40B4-BE49-F238E27FC236}">
                    <a16:creationId xmlns:a16="http://schemas.microsoft.com/office/drawing/2014/main" id="{1DD583C1-AE3D-481E-908E-ECCE5AE8B00E}"/>
                  </a:ext>
                </a:extLst>
              </p:cNvPr>
              <p:cNvSpPr/>
              <p:nvPr/>
            </p:nvSpPr>
            <p:spPr>
              <a:xfrm flipH="1">
                <a:off x="10616028" y="6093464"/>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865868D6-D0AB-4D1F-92C5-A073051F7C8D}"/>
                  </a:ext>
                </a:extLst>
              </p:cNvPr>
              <p:cNvGrpSpPr/>
              <p:nvPr/>
            </p:nvGrpSpPr>
            <p:grpSpPr>
              <a:xfrm>
                <a:off x="10351121" y="6376081"/>
                <a:ext cx="381534" cy="358656"/>
                <a:chOff x="9746662" y="6291062"/>
                <a:chExt cx="381534" cy="358656"/>
              </a:xfrm>
            </p:grpSpPr>
            <p:sp>
              <p:nvSpPr>
                <p:cNvPr id="36" name="Oval 35">
                  <a:extLst>
                    <a:ext uri="{FF2B5EF4-FFF2-40B4-BE49-F238E27FC236}">
                      <a16:creationId xmlns:a16="http://schemas.microsoft.com/office/drawing/2014/main" id="{4BF63F14-4D9B-4A18-B185-E22A3501CE85}"/>
                    </a:ext>
                  </a:extLst>
                </p:cNvPr>
                <p:cNvSpPr/>
                <p:nvPr/>
              </p:nvSpPr>
              <p:spPr>
                <a:xfrm flipH="1">
                  <a:off x="9948062" y="6291062"/>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Oval 36">
                  <a:extLst>
                    <a:ext uri="{FF2B5EF4-FFF2-40B4-BE49-F238E27FC236}">
                      <a16:creationId xmlns:a16="http://schemas.microsoft.com/office/drawing/2014/main" id="{06EF2B30-BAF2-46AE-AB12-53F048EA27A0}"/>
                    </a:ext>
                  </a:extLst>
                </p:cNvPr>
                <p:cNvSpPr/>
                <p:nvPr/>
              </p:nvSpPr>
              <p:spPr>
                <a:xfrm flipH="1">
                  <a:off x="9875091" y="647739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 name="Oval 37">
                  <a:extLst>
                    <a:ext uri="{FF2B5EF4-FFF2-40B4-BE49-F238E27FC236}">
                      <a16:creationId xmlns:a16="http://schemas.microsoft.com/office/drawing/2014/main" id="{940BCA4F-102B-45C5-A645-FBBA1C78A197}"/>
                    </a:ext>
                  </a:extLst>
                </p:cNvPr>
                <p:cNvSpPr/>
                <p:nvPr/>
              </p:nvSpPr>
              <p:spPr>
                <a:xfrm flipH="1">
                  <a:off x="9845167" y="641451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Oval 38">
                  <a:extLst>
                    <a:ext uri="{FF2B5EF4-FFF2-40B4-BE49-F238E27FC236}">
                      <a16:creationId xmlns:a16="http://schemas.microsoft.com/office/drawing/2014/main" id="{043CD540-2CBE-45DA-A030-AC8C1D710C26}"/>
                    </a:ext>
                  </a:extLst>
                </p:cNvPr>
                <p:cNvSpPr/>
                <p:nvPr/>
              </p:nvSpPr>
              <p:spPr>
                <a:xfrm flipH="1">
                  <a:off x="9991718" y="6417044"/>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Oval 39">
                  <a:extLst>
                    <a:ext uri="{FF2B5EF4-FFF2-40B4-BE49-F238E27FC236}">
                      <a16:creationId xmlns:a16="http://schemas.microsoft.com/office/drawing/2014/main" id="{5C28BED9-D16F-487E-BFCD-C8967C227F4E}"/>
                    </a:ext>
                  </a:extLst>
                </p:cNvPr>
                <p:cNvSpPr/>
                <p:nvPr/>
              </p:nvSpPr>
              <p:spPr>
                <a:xfrm flipH="1">
                  <a:off x="9746662" y="651324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50" name="Oval 49">
              <a:extLst>
                <a:ext uri="{FF2B5EF4-FFF2-40B4-BE49-F238E27FC236}">
                  <a16:creationId xmlns:a16="http://schemas.microsoft.com/office/drawing/2014/main" id="{DF3A5F53-231F-42F4-8384-F0B6870FFC5F}"/>
                </a:ext>
              </a:extLst>
            </p:cNvPr>
            <p:cNvSpPr/>
            <p:nvPr/>
          </p:nvSpPr>
          <p:spPr>
            <a:xfrm flipH="1">
              <a:off x="702685" y="3643317"/>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DBB37981-9263-441A-8FF2-E1E74ED04896}"/>
                </a:ext>
              </a:extLst>
            </p:cNvPr>
            <p:cNvSpPr/>
            <p:nvPr/>
          </p:nvSpPr>
          <p:spPr>
            <a:xfrm flipH="1">
              <a:off x="1594107" y="3375970"/>
              <a:ext cx="136478" cy="136478"/>
            </a:xfrm>
            <a:prstGeom prst="ellipse">
              <a:avLst/>
            </a:prstGeom>
            <a:solidFill>
              <a:srgbClr val="660066">
                <a:alpha val="75000"/>
              </a:srgbClr>
            </a:solid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E80680D6-CA08-4361-B84D-63B37721ED5C}"/>
              </a:ext>
            </a:extLst>
          </p:cNvPr>
          <p:cNvGrpSpPr/>
          <p:nvPr/>
        </p:nvGrpSpPr>
        <p:grpSpPr>
          <a:xfrm>
            <a:off x="729580" y="3398144"/>
            <a:ext cx="3689380" cy="2532576"/>
            <a:chOff x="729580" y="3407380"/>
            <a:chExt cx="3689380" cy="2532576"/>
          </a:xfrm>
        </p:grpSpPr>
        <p:grpSp>
          <p:nvGrpSpPr>
            <p:cNvPr id="41" name="Group 40">
              <a:extLst>
                <a:ext uri="{FF2B5EF4-FFF2-40B4-BE49-F238E27FC236}">
                  <a16:creationId xmlns:a16="http://schemas.microsoft.com/office/drawing/2014/main" id="{5E3F5642-34FC-4743-A432-15A05D2FF171}"/>
                </a:ext>
              </a:extLst>
            </p:cNvPr>
            <p:cNvGrpSpPr/>
            <p:nvPr/>
          </p:nvGrpSpPr>
          <p:grpSpPr>
            <a:xfrm>
              <a:off x="4037426" y="5581300"/>
              <a:ext cx="381534" cy="358656"/>
              <a:chOff x="9746662" y="6291062"/>
              <a:chExt cx="381534" cy="358656"/>
            </a:xfrm>
          </p:grpSpPr>
          <p:sp>
            <p:nvSpPr>
              <p:cNvPr id="42" name="Oval 41">
                <a:extLst>
                  <a:ext uri="{FF2B5EF4-FFF2-40B4-BE49-F238E27FC236}">
                    <a16:creationId xmlns:a16="http://schemas.microsoft.com/office/drawing/2014/main" id="{FD07ABEF-5BD7-4E2A-8765-8B367ADA2A58}"/>
                  </a:ext>
                </a:extLst>
              </p:cNvPr>
              <p:cNvSpPr/>
              <p:nvPr/>
            </p:nvSpPr>
            <p:spPr>
              <a:xfrm flipH="1">
                <a:off x="9948062" y="6291062"/>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Oval 42">
                <a:extLst>
                  <a:ext uri="{FF2B5EF4-FFF2-40B4-BE49-F238E27FC236}">
                    <a16:creationId xmlns:a16="http://schemas.microsoft.com/office/drawing/2014/main" id="{E36BE4A0-8F8D-4415-8598-CB30F828155F}"/>
                  </a:ext>
                </a:extLst>
              </p:cNvPr>
              <p:cNvSpPr/>
              <p:nvPr/>
            </p:nvSpPr>
            <p:spPr>
              <a:xfrm flipH="1">
                <a:off x="9875091" y="647739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Oval 43">
                <a:extLst>
                  <a:ext uri="{FF2B5EF4-FFF2-40B4-BE49-F238E27FC236}">
                    <a16:creationId xmlns:a16="http://schemas.microsoft.com/office/drawing/2014/main" id="{B591532D-70A7-4207-847E-9186C1606753}"/>
                  </a:ext>
                </a:extLst>
              </p:cNvPr>
              <p:cNvSpPr/>
              <p:nvPr/>
            </p:nvSpPr>
            <p:spPr>
              <a:xfrm flipH="1">
                <a:off x="9845167" y="641451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Oval 44">
                <a:extLst>
                  <a:ext uri="{FF2B5EF4-FFF2-40B4-BE49-F238E27FC236}">
                    <a16:creationId xmlns:a16="http://schemas.microsoft.com/office/drawing/2014/main" id="{DBCC91BE-4937-4138-A02D-CBB5C4A720B6}"/>
                  </a:ext>
                </a:extLst>
              </p:cNvPr>
              <p:cNvSpPr/>
              <p:nvPr/>
            </p:nvSpPr>
            <p:spPr>
              <a:xfrm flipH="1">
                <a:off x="9991718" y="6417044"/>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Oval 45">
                <a:extLst>
                  <a:ext uri="{FF2B5EF4-FFF2-40B4-BE49-F238E27FC236}">
                    <a16:creationId xmlns:a16="http://schemas.microsoft.com/office/drawing/2014/main" id="{7FDE8E64-D879-482C-8A77-EEA3B6CBF000}"/>
                  </a:ext>
                </a:extLst>
              </p:cNvPr>
              <p:cNvSpPr/>
              <p:nvPr/>
            </p:nvSpPr>
            <p:spPr>
              <a:xfrm flipH="1">
                <a:off x="9746662" y="651324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6" name="Oval 65">
              <a:extLst>
                <a:ext uri="{FF2B5EF4-FFF2-40B4-BE49-F238E27FC236}">
                  <a16:creationId xmlns:a16="http://schemas.microsoft.com/office/drawing/2014/main" id="{1D949322-35F5-4A28-8DDB-18D07DEC0FBE}"/>
                </a:ext>
              </a:extLst>
            </p:cNvPr>
            <p:cNvSpPr/>
            <p:nvPr/>
          </p:nvSpPr>
          <p:spPr>
            <a:xfrm flipH="1">
              <a:off x="729580" y="3668865"/>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 name="Oval 66">
              <a:extLst>
                <a:ext uri="{FF2B5EF4-FFF2-40B4-BE49-F238E27FC236}">
                  <a16:creationId xmlns:a16="http://schemas.microsoft.com/office/drawing/2014/main" id="{1F6EFAD0-D68B-4847-A13B-9FAE2FCA3A0D}"/>
                </a:ext>
              </a:extLst>
            </p:cNvPr>
            <p:cNvSpPr/>
            <p:nvPr/>
          </p:nvSpPr>
          <p:spPr>
            <a:xfrm flipH="1">
              <a:off x="1628939" y="3407380"/>
              <a:ext cx="136478" cy="136478"/>
            </a:xfrm>
            <a:prstGeom prst="ellipse">
              <a:avLst/>
            </a:prstGeom>
            <a:solidFill>
              <a:srgbClr val="11489C">
                <a:alpha val="75000"/>
              </a:srgbClr>
            </a:solidFill>
            <a:ln w="19050">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8" name="Oval 67">
            <a:extLst>
              <a:ext uri="{FF2B5EF4-FFF2-40B4-BE49-F238E27FC236}">
                <a16:creationId xmlns:a16="http://schemas.microsoft.com/office/drawing/2014/main" id="{12BC1238-D426-4558-8DD7-C1140177B24F}"/>
              </a:ext>
            </a:extLst>
          </p:cNvPr>
          <p:cNvSpPr/>
          <p:nvPr/>
        </p:nvSpPr>
        <p:spPr>
          <a:xfrm flipH="1">
            <a:off x="763112" y="3698212"/>
            <a:ext cx="136478" cy="136478"/>
          </a:xfrm>
          <a:prstGeom prst="ellipse">
            <a:avLst/>
          </a:prstGeom>
          <a:solidFill>
            <a:schemeClr val="tx1">
              <a:lumMod val="75000"/>
              <a:lumOff val="25000"/>
              <a:alpha val="75000"/>
            </a:schemeClr>
          </a:solidFill>
          <a:ln w="19050">
            <a:solidFill>
              <a:srgbClr val="FFD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descr="Social network">
            <a:extLst>
              <a:ext uri="{FF2B5EF4-FFF2-40B4-BE49-F238E27FC236}">
                <a16:creationId xmlns:a16="http://schemas.microsoft.com/office/drawing/2014/main" id="{EF9FA76C-6F23-48C3-8751-09C7119A1F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26" y="6468405"/>
            <a:ext cx="365125" cy="365125"/>
          </a:xfrm>
          <a:prstGeom prst="rect">
            <a:avLst/>
          </a:prstGeom>
          <a:effectLst/>
        </p:spPr>
      </p:pic>
      <p:grpSp>
        <p:nvGrpSpPr>
          <p:cNvPr id="70" name="Group 69">
            <a:extLst>
              <a:ext uri="{FF2B5EF4-FFF2-40B4-BE49-F238E27FC236}">
                <a16:creationId xmlns:a16="http://schemas.microsoft.com/office/drawing/2014/main" id="{A753C6EF-E9DC-4E55-8236-49D73760779F}"/>
              </a:ext>
            </a:extLst>
          </p:cNvPr>
          <p:cNvGrpSpPr/>
          <p:nvPr/>
        </p:nvGrpSpPr>
        <p:grpSpPr>
          <a:xfrm>
            <a:off x="1101356" y="6468110"/>
            <a:ext cx="251396" cy="365125"/>
            <a:chOff x="7907153" y="3711346"/>
            <a:chExt cx="1092490" cy="1624264"/>
          </a:xfrm>
          <a:solidFill>
            <a:srgbClr val="11489C"/>
          </a:solidFill>
          <a:effectLst/>
        </p:grpSpPr>
        <p:pic>
          <p:nvPicPr>
            <p:cNvPr id="71" name="Graphic 70" descr="Child with balloon">
              <a:extLst>
                <a:ext uri="{FF2B5EF4-FFF2-40B4-BE49-F238E27FC236}">
                  <a16:creationId xmlns:a16="http://schemas.microsoft.com/office/drawing/2014/main" id="{F60F1230-0D40-4A09-8EEF-1A5DA08087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7153" y="3711346"/>
              <a:ext cx="914400" cy="914400"/>
            </a:xfrm>
            <a:prstGeom prst="rect">
              <a:avLst/>
            </a:prstGeom>
            <a:effectLst/>
          </p:spPr>
        </p:pic>
        <p:pic>
          <p:nvPicPr>
            <p:cNvPr id="72" name="Graphic 71" descr="Scales of justice">
              <a:extLst>
                <a:ext uri="{FF2B5EF4-FFF2-40B4-BE49-F238E27FC236}">
                  <a16:creationId xmlns:a16="http://schemas.microsoft.com/office/drawing/2014/main" id="{E2F3C88F-047E-4B90-85E2-5013CEA90A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2294" y="4421210"/>
              <a:ext cx="914400" cy="914400"/>
            </a:xfrm>
            <a:prstGeom prst="rect">
              <a:avLst/>
            </a:prstGeom>
            <a:effectLst/>
          </p:spPr>
        </p:pic>
        <p:pic>
          <p:nvPicPr>
            <p:cNvPr id="73" name="Graphic 72" descr="Gavel">
              <a:extLst>
                <a:ext uri="{FF2B5EF4-FFF2-40B4-BE49-F238E27FC236}">
                  <a16:creationId xmlns:a16="http://schemas.microsoft.com/office/drawing/2014/main" id="{68DDD811-4EAD-4BB7-AD09-3C967398AD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42443" y="4192610"/>
              <a:ext cx="457200" cy="457200"/>
            </a:xfrm>
            <a:prstGeom prst="rect">
              <a:avLst/>
            </a:prstGeom>
            <a:effectLst/>
          </p:spPr>
        </p:pic>
      </p:grpSp>
      <p:pic>
        <p:nvPicPr>
          <p:cNvPr id="74" name="Graphic 73" descr="Court">
            <a:extLst>
              <a:ext uri="{FF2B5EF4-FFF2-40B4-BE49-F238E27FC236}">
                <a16:creationId xmlns:a16="http://schemas.microsoft.com/office/drawing/2014/main" id="{7E358F17-06B3-4338-8AAD-7CAD07008B3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579" y="6473313"/>
            <a:ext cx="365125" cy="365125"/>
          </a:xfrm>
          <a:prstGeom prst="rect">
            <a:avLst/>
          </a:prstGeom>
          <a:effectLst/>
        </p:spPr>
      </p:pic>
      <p:grpSp>
        <p:nvGrpSpPr>
          <p:cNvPr id="61" name="Group 60">
            <a:extLst>
              <a:ext uri="{FF2B5EF4-FFF2-40B4-BE49-F238E27FC236}">
                <a16:creationId xmlns:a16="http://schemas.microsoft.com/office/drawing/2014/main" id="{6B1F6710-7ED4-4634-84FA-7FF5DCF29D0B}"/>
              </a:ext>
            </a:extLst>
          </p:cNvPr>
          <p:cNvGrpSpPr/>
          <p:nvPr/>
        </p:nvGrpSpPr>
        <p:grpSpPr>
          <a:xfrm>
            <a:off x="1630999" y="6545101"/>
            <a:ext cx="290422" cy="231248"/>
            <a:chOff x="1539559" y="6545101"/>
            <a:chExt cx="290422" cy="231248"/>
          </a:xfrm>
        </p:grpSpPr>
        <p:grpSp>
          <p:nvGrpSpPr>
            <p:cNvPr id="62" name="Group 61">
              <a:extLst>
                <a:ext uri="{FF2B5EF4-FFF2-40B4-BE49-F238E27FC236}">
                  <a16:creationId xmlns:a16="http://schemas.microsoft.com/office/drawing/2014/main" id="{4FF4EFD1-5F64-43FA-A082-3C2293797EC2}"/>
                </a:ext>
              </a:extLst>
            </p:cNvPr>
            <p:cNvGrpSpPr/>
            <p:nvPr/>
          </p:nvGrpSpPr>
          <p:grpSpPr>
            <a:xfrm>
              <a:off x="1539559" y="6545101"/>
              <a:ext cx="290422" cy="231248"/>
              <a:chOff x="1566351" y="6527433"/>
              <a:chExt cx="290422" cy="231248"/>
            </a:xfrm>
          </p:grpSpPr>
          <p:cxnSp>
            <p:nvCxnSpPr>
              <p:cNvPr id="77" name="Connector: Curved 76">
                <a:extLst>
                  <a:ext uri="{FF2B5EF4-FFF2-40B4-BE49-F238E27FC236}">
                    <a16:creationId xmlns:a16="http://schemas.microsoft.com/office/drawing/2014/main" id="{33A4EF23-89E7-49B1-BE0D-45B40707B463}"/>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A5C8E8B-F866-4C49-83C6-08A9FBEE2ED9}"/>
                  </a:ext>
                </a:extLst>
              </p:cNvPr>
              <p:cNvGrpSpPr/>
              <p:nvPr/>
            </p:nvGrpSpPr>
            <p:grpSpPr>
              <a:xfrm>
                <a:off x="1566351" y="6527433"/>
                <a:ext cx="290422" cy="231248"/>
                <a:chOff x="1566351" y="6527433"/>
                <a:chExt cx="290422" cy="231248"/>
              </a:xfrm>
            </p:grpSpPr>
            <p:cxnSp>
              <p:nvCxnSpPr>
                <p:cNvPr id="79" name="Connector: Curved 78">
                  <a:extLst>
                    <a:ext uri="{FF2B5EF4-FFF2-40B4-BE49-F238E27FC236}">
                      <a16:creationId xmlns:a16="http://schemas.microsoft.com/office/drawing/2014/main" id="{01744CB1-37BE-4BB9-ABA5-1F18592B66A9}"/>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Pentagon 79">
                  <a:extLst>
                    <a:ext uri="{FF2B5EF4-FFF2-40B4-BE49-F238E27FC236}">
                      <a16:creationId xmlns:a16="http://schemas.microsoft.com/office/drawing/2014/main" id="{46C0FF7B-4601-4963-96A1-A204261F0D0E}"/>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Freeform: Shape 74">
              <a:extLst>
                <a:ext uri="{FF2B5EF4-FFF2-40B4-BE49-F238E27FC236}">
                  <a16:creationId xmlns:a16="http://schemas.microsoft.com/office/drawing/2014/main" id="{E30F3490-CDA9-4562-9197-4DC10D8F1064}"/>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DC349A01-5F0A-4DE3-961F-C052A379B663}"/>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7305246-17A7-4E65-9C9D-962F51AC68BD}"/>
              </a:ext>
            </a:extLst>
          </p:cNvPr>
          <p:cNvGrpSpPr/>
          <p:nvPr/>
        </p:nvGrpSpPr>
        <p:grpSpPr>
          <a:xfrm>
            <a:off x="1634681" y="6545101"/>
            <a:ext cx="290422" cy="231248"/>
            <a:chOff x="1539559" y="6545101"/>
            <a:chExt cx="290422" cy="231248"/>
          </a:xfrm>
          <a:solidFill>
            <a:schemeClr val="bg1"/>
          </a:solidFill>
        </p:grpSpPr>
        <p:grpSp>
          <p:nvGrpSpPr>
            <p:cNvPr id="82" name="Group 81">
              <a:extLst>
                <a:ext uri="{FF2B5EF4-FFF2-40B4-BE49-F238E27FC236}">
                  <a16:creationId xmlns:a16="http://schemas.microsoft.com/office/drawing/2014/main" id="{5CCB7AB9-2927-417A-A4EF-47149D08472F}"/>
                </a:ext>
              </a:extLst>
            </p:cNvPr>
            <p:cNvGrpSpPr/>
            <p:nvPr/>
          </p:nvGrpSpPr>
          <p:grpSpPr>
            <a:xfrm>
              <a:off x="1539559" y="6545101"/>
              <a:ext cx="290422" cy="231248"/>
              <a:chOff x="1566351" y="6527433"/>
              <a:chExt cx="290422" cy="231248"/>
            </a:xfrm>
            <a:grpFill/>
          </p:grpSpPr>
          <p:cxnSp>
            <p:nvCxnSpPr>
              <p:cNvPr id="85" name="Connector: Curved 84">
                <a:extLst>
                  <a:ext uri="{FF2B5EF4-FFF2-40B4-BE49-F238E27FC236}">
                    <a16:creationId xmlns:a16="http://schemas.microsoft.com/office/drawing/2014/main" id="{5DD89415-3C41-4E74-B510-E9F1E6E4B40C}"/>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88494E15-0926-454F-A986-2D4657461137}"/>
                  </a:ext>
                </a:extLst>
              </p:cNvPr>
              <p:cNvGrpSpPr/>
              <p:nvPr/>
            </p:nvGrpSpPr>
            <p:grpSpPr>
              <a:xfrm>
                <a:off x="1566351" y="6527433"/>
                <a:ext cx="290422" cy="231248"/>
                <a:chOff x="1566351" y="6527433"/>
                <a:chExt cx="290422" cy="231248"/>
              </a:xfrm>
              <a:grpFill/>
            </p:grpSpPr>
            <p:cxnSp>
              <p:nvCxnSpPr>
                <p:cNvPr id="87" name="Connector: Curved 86">
                  <a:extLst>
                    <a:ext uri="{FF2B5EF4-FFF2-40B4-BE49-F238E27FC236}">
                      <a16:creationId xmlns:a16="http://schemas.microsoft.com/office/drawing/2014/main" id="{5FE322C3-92AF-4F9B-A9FE-48CD01BFA100}"/>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8" name="Pentagon 87">
                  <a:extLst>
                    <a:ext uri="{FF2B5EF4-FFF2-40B4-BE49-F238E27FC236}">
                      <a16:creationId xmlns:a16="http://schemas.microsoft.com/office/drawing/2014/main" id="{C7EA5C2B-44AC-4F5B-8297-C0F91BB769EF}"/>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Freeform: Shape 82">
              <a:extLst>
                <a:ext uri="{FF2B5EF4-FFF2-40B4-BE49-F238E27FC236}">
                  <a16:creationId xmlns:a16="http://schemas.microsoft.com/office/drawing/2014/main" id="{EF64E1D4-82BB-4E10-9758-893E060981ED}"/>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53BF7D49-5FB5-4930-A656-8BD4EE719895}"/>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9" name="Picture 88">
            <a:extLst>
              <a:ext uri="{FF2B5EF4-FFF2-40B4-BE49-F238E27FC236}">
                <a16:creationId xmlns:a16="http://schemas.microsoft.com/office/drawing/2014/main" id="{A8AC069F-D156-4290-9862-5CC647272A8D}"/>
              </a:ext>
            </a:extLst>
          </p:cNvPr>
          <p:cNvPicPr>
            <a:picLocks noChangeAspect="1"/>
          </p:cNvPicPr>
          <p:nvPr/>
        </p:nvPicPr>
        <p:blipFill>
          <a:blip r:embed="rId16"/>
          <a:stretch>
            <a:fillRect/>
          </a:stretch>
        </p:blipFill>
        <p:spPr>
          <a:xfrm rot="5400000">
            <a:off x="1306962" y="6411598"/>
            <a:ext cx="429338" cy="483270"/>
          </a:xfrm>
          <a:prstGeom prst="rect">
            <a:avLst/>
          </a:prstGeom>
        </p:spPr>
      </p:pic>
      <p:sp>
        <p:nvSpPr>
          <p:cNvPr id="90" name="Rectangle 89">
            <a:extLst>
              <a:ext uri="{FF2B5EF4-FFF2-40B4-BE49-F238E27FC236}">
                <a16:creationId xmlns:a16="http://schemas.microsoft.com/office/drawing/2014/main" id="{FEF65567-D4E0-400C-8881-4854DEAF9600}"/>
              </a:ext>
            </a:extLst>
          </p:cNvPr>
          <p:cNvSpPr/>
          <p:nvPr/>
        </p:nvSpPr>
        <p:spPr>
          <a:xfrm>
            <a:off x="0" y="764836"/>
            <a:ext cx="12192000" cy="5639037"/>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91" name="Rectangle 90">
            <a:extLst>
              <a:ext uri="{FF2B5EF4-FFF2-40B4-BE49-F238E27FC236}">
                <a16:creationId xmlns:a16="http://schemas.microsoft.com/office/drawing/2014/main" id="{82474AC5-1EEC-49E8-9A8B-B7C4B4502686}"/>
              </a:ext>
            </a:extLst>
          </p:cNvPr>
          <p:cNvSpPr/>
          <p:nvPr/>
        </p:nvSpPr>
        <p:spPr>
          <a:xfrm>
            <a:off x="172940" y="642677"/>
            <a:ext cx="11349262" cy="5288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dirty="0">
                <a:solidFill>
                  <a:schemeClr val="tx1">
                    <a:lumMod val="75000"/>
                    <a:lumOff val="25000"/>
                  </a:schemeClr>
                </a:solidFill>
                <a:latin typeface="Tw Cen MT" panose="020B0602020104020603" pitchFamily="34" charset="0"/>
              </a:rPr>
              <a:t>OJI, UCS, and Bar Associations across the state are stepping up to provide free legal services to court users</a:t>
            </a:r>
            <a:endParaRPr lang="en-US" sz="3200" u="sng" dirty="0">
              <a:solidFill>
                <a:schemeClr val="accent1">
                  <a:lumMod val="75000"/>
                </a:schemeClr>
              </a:solidFill>
              <a:latin typeface="Tw Cen MT" panose="020B0602020104020603" pitchFamily="34" charset="0"/>
            </a:endParaRPr>
          </a:p>
          <a:p>
            <a:endParaRPr lang="en-US" sz="1000" u="sng" dirty="0">
              <a:solidFill>
                <a:schemeClr val="accent1">
                  <a:lumMod val="75000"/>
                </a:schemeClr>
              </a:solidFill>
              <a:latin typeface="Tw Cen MT" panose="020B0602020104020603" pitchFamily="34" charset="0"/>
            </a:endParaRPr>
          </a:p>
          <a:p>
            <a:pPr lvl="1"/>
            <a:r>
              <a:rPr lang="en-US" sz="3200" u="sng" dirty="0">
                <a:solidFill>
                  <a:schemeClr val="accent1">
                    <a:lumMod val="75000"/>
                  </a:schemeClr>
                </a:solidFill>
                <a:latin typeface="Tw Cen MT" panose="020B0602020104020603" pitchFamily="34" charset="0"/>
              </a:rPr>
              <a:t>OJI</a:t>
            </a:r>
            <a:r>
              <a:rPr lang="en-US" sz="3200" dirty="0">
                <a:solidFill>
                  <a:schemeClr val="tx1">
                    <a:lumMod val="75000"/>
                    <a:lumOff val="25000"/>
                  </a:schemeClr>
                </a:solidFill>
                <a:latin typeface="Tw Cen MT" panose="020B0602020104020603" pitchFamily="34" charset="0"/>
              </a:rPr>
              <a:t> </a:t>
            </a:r>
          </a:p>
          <a:p>
            <a:pPr lvl="1"/>
            <a:r>
              <a:rPr lang="en-US" sz="2800" dirty="0">
                <a:solidFill>
                  <a:schemeClr val="tx1">
                    <a:lumMod val="75000"/>
                    <a:lumOff val="25000"/>
                  </a:schemeClr>
                </a:solidFill>
                <a:latin typeface="Tw Cen MT" panose="020B0602020104020603" pitchFamily="34" charset="0"/>
              </a:rPr>
              <a:t>Developing new virtual Pro Bono attorney and law student programs to better serve unrepresented court users in the current environment.</a:t>
            </a:r>
          </a:p>
          <a:p>
            <a:pPr lvl="1"/>
            <a:endParaRPr lang="en-US" sz="1000" dirty="0">
              <a:solidFill>
                <a:schemeClr val="tx1">
                  <a:lumMod val="75000"/>
                  <a:lumOff val="25000"/>
                </a:schemeClr>
              </a:solidFill>
              <a:latin typeface="Tw Cen MT" panose="020B0602020104020603" pitchFamily="34" charset="0"/>
            </a:endParaRPr>
          </a:p>
          <a:p>
            <a:pPr lvl="1"/>
            <a:r>
              <a:rPr lang="en-US" sz="3200" u="sng" dirty="0">
                <a:solidFill>
                  <a:schemeClr val="accent1">
                    <a:lumMod val="75000"/>
                  </a:schemeClr>
                </a:solidFill>
                <a:latin typeface="Tw Cen MT" panose="020B0602020104020603" pitchFamily="34" charset="0"/>
              </a:rPr>
              <a:t>Volunteer Lawyer Networks</a:t>
            </a:r>
          </a:p>
          <a:p>
            <a:pPr lvl="1"/>
            <a:r>
              <a:rPr lang="en-US" sz="2800" dirty="0">
                <a:solidFill>
                  <a:schemeClr val="tx1">
                    <a:lumMod val="75000"/>
                    <a:lumOff val="25000"/>
                  </a:schemeClr>
                </a:solidFill>
                <a:latin typeface="Tw Cen MT" panose="020B0602020104020603" pitchFamily="34" charset="0"/>
              </a:rPr>
              <a:t>Bar Associations are developing networks providing free legal representation to court users in need.</a:t>
            </a:r>
          </a:p>
          <a:p>
            <a:pPr lvl="1"/>
            <a:endParaRPr lang="en-US" sz="1000" dirty="0">
              <a:solidFill>
                <a:schemeClr val="tx1">
                  <a:lumMod val="75000"/>
                  <a:lumOff val="25000"/>
                </a:schemeClr>
              </a:solidFill>
              <a:latin typeface="Tw Cen MT" panose="020B0602020104020603" pitchFamily="34" charset="0"/>
            </a:endParaRPr>
          </a:p>
          <a:p>
            <a:pPr lvl="1"/>
            <a:r>
              <a:rPr lang="en-US" sz="3200" u="sng" dirty="0">
                <a:solidFill>
                  <a:schemeClr val="accent1">
                    <a:lumMod val="75000"/>
                  </a:schemeClr>
                </a:solidFill>
                <a:latin typeface="Tw Cen MT" panose="020B0602020104020603" pitchFamily="34" charset="0"/>
              </a:rPr>
              <a:t>Pro Bono Network &amp; COVID-19 Recovery Task Force </a:t>
            </a:r>
          </a:p>
          <a:p>
            <a:pPr lvl="1"/>
            <a:r>
              <a:rPr lang="en-US" sz="2800" dirty="0">
                <a:solidFill>
                  <a:schemeClr val="tx1">
                    <a:lumMod val="75000"/>
                    <a:lumOff val="25000"/>
                  </a:schemeClr>
                </a:solidFill>
                <a:latin typeface="Tw Cen MT" panose="020B0602020104020603" pitchFamily="34" charset="0"/>
              </a:rPr>
              <a:t>Chief Judge DiFiore in partnership with the New York State Bar Association.</a:t>
            </a:r>
          </a:p>
          <a:p>
            <a:pPr lvl="1"/>
            <a:endParaRPr lang="en-US" sz="2800" dirty="0">
              <a:solidFill>
                <a:schemeClr val="tx1">
                  <a:lumMod val="75000"/>
                  <a:lumOff val="25000"/>
                </a:schemeClr>
              </a:solidFill>
              <a:latin typeface="Tw Cen MT" panose="020B0602020104020603" pitchFamily="34" charset="0"/>
            </a:endParaRPr>
          </a:p>
          <a:p>
            <a:pPr lvl="1"/>
            <a:endParaRPr lang="en-US" sz="2800" dirty="0">
              <a:solidFill>
                <a:schemeClr val="tx1">
                  <a:lumMod val="75000"/>
                  <a:lumOff val="25000"/>
                </a:schemeClr>
              </a:solidFill>
              <a:latin typeface="Tw Cen MT" panose="020B0602020104020603" pitchFamily="34" charset="0"/>
            </a:endParaRPr>
          </a:p>
        </p:txBody>
      </p:sp>
      <p:sp>
        <p:nvSpPr>
          <p:cNvPr id="6" name="Rectangle 5">
            <a:extLst>
              <a:ext uri="{FF2B5EF4-FFF2-40B4-BE49-F238E27FC236}">
                <a16:creationId xmlns:a16="http://schemas.microsoft.com/office/drawing/2014/main" id="{DA3FDA4D-0FCB-4191-AA33-5711135CB09D}"/>
              </a:ext>
            </a:extLst>
          </p:cNvPr>
          <p:cNvSpPr/>
          <p:nvPr/>
        </p:nvSpPr>
        <p:spPr>
          <a:xfrm>
            <a:off x="170326" y="4758836"/>
            <a:ext cx="9150303" cy="584775"/>
          </a:xfrm>
          <a:prstGeom prst="rect">
            <a:avLst/>
          </a:prstGeom>
        </p:spPr>
        <p:txBody>
          <a:bodyPr wrap="square">
            <a:spAutoFit/>
          </a:bodyPr>
          <a:lstStyle/>
          <a:p>
            <a:pPr lvl="1"/>
            <a:r>
              <a:rPr lang="en-US" sz="3200" u="sng" dirty="0">
                <a:solidFill>
                  <a:schemeClr val="accent1">
                    <a:lumMod val="75000"/>
                  </a:schemeClr>
                </a:solidFill>
                <a:latin typeface="Tw Cen MT" panose="020B0602020104020603" pitchFamily="34" charset="0"/>
              </a:rPr>
              <a:t>Pro Bono Network &amp; COVID-19 Recovery Task Force </a:t>
            </a:r>
          </a:p>
        </p:txBody>
      </p:sp>
    </p:spTree>
    <p:extLst>
      <p:ext uri="{BB962C8B-B14F-4D97-AF65-F5344CB8AC3E}">
        <p14:creationId xmlns:p14="http://schemas.microsoft.com/office/powerpoint/2010/main" val="193753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par>
                          <p:cTn id="12" fill="hold">
                            <p:stCondLst>
                              <p:cond delay="500"/>
                            </p:stCondLst>
                            <p:childTnLst>
                              <p:par>
                                <p:cTn id="13" presetID="10" presetClass="exit" presetSubtype="0" fill="hold" nodeType="afterEffect">
                                  <p:stCondLst>
                                    <p:cond delay="0"/>
                                  </p:stCondLst>
                                  <p:childTnLst>
                                    <p:animEffect transition="out" filter="fade">
                                      <p:cBhvr>
                                        <p:cTn id="14" dur="500"/>
                                        <p:tgtEl>
                                          <p:spTgt spid="81"/>
                                        </p:tgtEl>
                                      </p:cBhvr>
                                    </p:animEffect>
                                    <p:set>
                                      <p:cBhvr>
                                        <p:cTn id="15" dur="1" fill="hold">
                                          <p:stCondLst>
                                            <p:cond delay="499"/>
                                          </p:stCondLst>
                                        </p:cTn>
                                        <p:tgtEl>
                                          <p:spTgt spid="81"/>
                                        </p:tgtEl>
                                        <p:attrNameLst>
                                          <p:attrName>style.visibility</p:attrName>
                                        </p:attrNameLst>
                                      </p:cBhvr>
                                      <p:to>
                                        <p:strVal val="hidden"/>
                                      </p:to>
                                    </p:set>
                                  </p:childTnLst>
                                </p:cTn>
                              </p:par>
                              <p:par>
                                <p:cTn id="16" presetID="53" presetClass="entr" presetSubtype="16"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p:cTn id="18" dur="1000" fill="hold"/>
                                        <p:tgtEl>
                                          <p:spTgt spid="90"/>
                                        </p:tgtEl>
                                        <p:attrNameLst>
                                          <p:attrName>ppt_w</p:attrName>
                                        </p:attrNameLst>
                                      </p:cBhvr>
                                      <p:tavLst>
                                        <p:tav tm="0">
                                          <p:val>
                                            <p:fltVal val="0"/>
                                          </p:val>
                                        </p:tav>
                                        <p:tav tm="100000">
                                          <p:val>
                                            <p:strVal val="#ppt_w"/>
                                          </p:val>
                                        </p:tav>
                                      </p:tavLst>
                                    </p:anim>
                                    <p:anim calcmode="lin" valueType="num">
                                      <p:cBhvr>
                                        <p:cTn id="19" dur="1000" fill="hold"/>
                                        <p:tgtEl>
                                          <p:spTgt spid="90"/>
                                        </p:tgtEl>
                                        <p:attrNameLst>
                                          <p:attrName>ppt_h</p:attrName>
                                        </p:attrNameLst>
                                      </p:cBhvr>
                                      <p:tavLst>
                                        <p:tav tm="0">
                                          <p:val>
                                            <p:fltVal val="0"/>
                                          </p:val>
                                        </p:tav>
                                        <p:tav tm="100000">
                                          <p:val>
                                            <p:strVal val="#ppt_h"/>
                                          </p:val>
                                        </p:tav>
                                      </p:tavLst>
                                    </p:anim>
                                    <p:animEffect transition="in" filter="fade">
                                      <p:cBhvr>
                                        <p:cTn id="20" dur="1000"/>
                                        <p:tgtEl>
                                          <p:spTgt spid="90"/>
                                        </p:tgtEl>
                                      </p:cBhvr>
                                    </p:animEffect>
                                  </p:childTnLst>
                                </p:cTn>
                              </p:par>
                              <p:par>
                                <p:cTn id="21" presetID="42" presetClass="path" presetSubtype="0" accel="50000" decel="50000" fill="hold" grpId="1" nodeType="withEffect">
                                  <p:stCondLst>
                                    <p:cond delay="0"/>
                                  </p:stCondLst>
                                  <p:childTnLst>
                                    <p:animMotion origin="layout" path="M 0 4.81481E-6 L -0.35625 0.43032 " pathEditMode="relative" rAng="0" ptsTypes="AA">
                                      <p:cBhvr>
                                        <p:cTn id="22" dur="1000" spd="-100000" fill="hold"/>
                                        <p:tgtEl>
                                          <p:spTgt spid="90"/>
                                        </p:tgtEl>
                                        <p:attrNameLst>
                                          <p:attrName>ppt_x</p:attrName>
                                          <p:attrName>ppt_y</p:attrName>
                                        </p:attrNameLst>
                                      </p:cBhvr>
                                      <p:rCtr x="-17812" y="21505"/>
                                    </p:animMotion>
                                  </p:childTnLst>
                                </p:cTn>
                              </p:par>
                              <p:par>
                                <p:cTn id="23" presetID="10" presetClass="exit" presetSubtype="0" fill="hold" nodeType="withEffect">
                                  <p:stCondLst>
                                    <p:cond delay="0"/>
                                  </p:stCondLst>
                                  <p:childTnLst>
                                    <p:animEffect transition="out" filter="fade">
                                      <p:cBhvr>
                                        <p:cTn id="24" dur="500"/>
                                        <p:tgtEl>
                                          <p:spTgt spid="89"/>
                                        </p:tgtEl>
                                      </p:cBhvr>
                                    </p:animEffect>
                                    <p:set>
                                      <p:cBhvr>
                                        <p:cTn id="25" dur="1" fill="hold">
                                          <p:stCondLst>
                                            <p:cond delay="499"/>
                                          </p:stCondLst>
                                        </p:cTn>
                                        <p:tgtEl>
                                          <p:spTgt spid="89"/>
                                        </p:tgtEl>
                                        <p:attrNameLst>
                                          <p:attrName>style.visibility</p:attrName>
                                        </p:attrNameLst>
                                      </p:cBhvr>
                                      <p:to>
                                        <p:strVal val="hidden"/>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1"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12D4867-380F-48E3-92E8-740ACD6399CC}"/>
              </a:ext>
            </a:extLst>
          </p:cNvPr>
          <p:cNvGrpSpPr/>
          <p:nvPr/>
        </p:nvGrpSpPr>
        <p:grpSpPr>
          <a:xfrm>
            <a:off x="1634681" y="6545101"/>
            <a:ext cx="290422" cy="231248"/>
            <a:chOff x="1539559" y="6545101"/>
            <a:chExt cx="290422" cy="231248"/>
          </a:xfrm>
          <a:solidFill>
            <a:schemeClr val="bg1"/>
          </a:solidFill>
        </p:grpSpPr>
        <p:grpSp>
          <p:nvGrpSpPr>
            <p:cNvPr id="24" name="Group 23">
              <a:extLst>
                <a:ext uri="{FF2B5EF4-FFF2-40B4-BE49-F238E27FC236}">
                  <a16:creationId xmlns:a16="http://schemas.microsoft.com/office/drawing/2014/main" id="{D104B2F1-3F0E-402C-95B1-167493A0492A}"/>
                </a:ext>
              </a:extLst>
            </p:cNvPr>
            <p:cNvGrpSpPr/>
            <p:nvPr/>
          </p:nvGrpSpPr>
          <p:grpSpPr>
            <a:xfrm>
              <a:off x="1539559" y="6545101"/>
              <a:ext cx="290422" cy="231248"/>
              <a:chOff x="1566351" y="6527433"/>
              <a:chExt cx="290422" cy="231248"/>
            </a:xfrm>
            <a:grpFill/>
          </p:grpSpPr>
          <p:cxnSp>
            <p:nvCxnSpPr>
              <p:cNvPr id="27" name="Connector: Curved 26">
                <a:extLst>
                  <a:ext uri="{FF2B5EF4-FFF2-40B4-BE49-F238E27FC236}">
                    <a16:creationId xmlns:a16="http://schemas.microsoft.com/office/drawing/2014/main" id="{96D51886-5F60-4B1E-AFAE-422732BEF320}"/>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5DF1211-CFE0-4A1E-8B99-5B7A1D274845}"/>
                  </a:ext>
                </a:extLst>
              </p:cNvPr>
              <p:cNvGrpSpPr/>
              <p:nvPr/>
            </p:nvGrpSpPr>
            <p:grpSpPr>
              <a:xfrm>
                <a:off x="1566351" y="6527433"/>
                <a:ext cx="290422" cy="231248"/>
                <a:chOff x="1566351" y="6527433"/>
                <a:chExt cx="290422" cy="231248"/>
              </a:xfrm>
              <a:grpFill/>
            </p:grpSpPr>
            <p:cxnSp>
              <p:nvCxnSpPr>
                <p:cNvPr id="29" name="Connector: Curved 28">
                  <a:extLst>
                    <a:ext uri="{FF2B5EF4-FFF2-40B4-BE49-F238E27FC236}">
                      <a16:creationId xmlns:a16="http://schemas.microsoft.com/office/drawing/2014/main" id="{EB9CD970-967F-4B26-9D7C-EE125C14E420}"/>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0" name="Pentagon 29">
                  <a:extLst>
                    <a:ext uri="{FF2B5EF4-FFF2-40B4-BE49-F238E27FC236}">
                      <a16:creationId xmlns:a16="http://schemas.microsoft.com/office/drawing/2014/main" id="{43C33AC5-8759-4C8B-B072-274C2BE1B2BB}"/>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reeform: Shape 24">
              <a:extLst>
                <a:ext uri="{FF2B5EF4-FFF2-40B4-BE49-F238E27FC236}">
                  <a16:creationId xmlns:a16="http://schemas.microsoft.com/office/drawing/2014/main" id="{B61A69CC-AB9C-4BC5-9211-8BC6E532F6F5}"/>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581BD87-D418-4723-A109-77B4D48DFD5E}"/>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52136D05-10AC-4A71-ADB4-08CABE456B9D}"/>
              </a:ext>
            </a:extLst>
          </p:cNvPr>
          <p:cNvSpPr/>
          <p:nvPr/>
        </p:nvSpPr>
        <p:spPr>
          <a:xfrm>
            <a:off x="106243" y="1336340"/>
            <a:ext cx="11991092" cy="1367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a:solidFill>
                  <a:schemeClr val="tx1">
                    <a:lumMod val="75000"/>
                    <a:lumOff val="25000"/>
                  </a:schemeClr>
                </a:solidFill>
                <a:latin typeface="Tw Cen MT" panose="020B0602020104020603" pitchFamily="34" charset="0"/>
              </a:rPr>
              <a:t>The mission of the Task Force is to facilitate the delivery of effective, comprehensive and efficient pro bono legal services, in urgent civil and criminal matters, to all New Yorkers in need during and in the wake of the COVID-19 pandemic and beyond.</a:t>
            </a:r>
          </a:p>
          <a:p>
            <a:endParaRPr lang="en-US" sz="2400" dirty="0">
              <a:solidFill>
                <a:schemeClr val="tx1">
                  <a:lumMod val="75000"/>
                  <a:lumOff val="25000"/>
                </a:schemeClr>
              </a:solidFill>
              <a:latin typeface="Tw Cen MT" panose="020B0602020104020603" pitchFamily="34" charset="0"/>
            </a:endParaRPr>
          </a:p>
        </p:txBody>
      </p:sp>
      <p:sp>
        <p:nvSpPr>
          <p:cNvPr id="5" name="Title 6">
            <a:extLst>
              <a:ext uri="{FF2B5EF4-FFF2-40B4-BE49-F238E27FC236}">
                <a16:creationId xmlns:a16="http://schemas.microsoft.com/office/drawing/2014/main" id="{BD578808-137E-4178-BC85-8B2835080C33}"/>
              </a:ext>
            </a:extLst>
          </p:cNvPr>
          <p:cNvSpPr txBox="1">
            <a:spLocks/>
          </p:cNvSpPr>
          <p:nvPr/>
        </p:nvSpPr>
        <p:spPr>
          <a:xfrm>
            <a:off x="106243" y="747859"/>
            <a:ext cx="11646553" cy="799300"/>
          </a:xfrm>
          <a:prstGeom prst="rect">
            <a:avLst/>
          </a:prstGeom>
          <a:effectLst>
            <a:outerShdw blurRad="63500" sx="102000" sy="102000" algn="ctr" rotWithShape="0">
              <a:prstClr val="black">
                <a:alpha val="40000"/>
              </a:prstClr>
            </a:outerShdw>
          </a:effectLst>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cap="small" baseline="0">
                <a:solidFill>
                  <a:srgbClr val="11489C"/>
                </a:solidFill>
                <a:effectLst/>
                <a:latin typeface="Century Gothic" panose="020B0502020202020204" pitchFamily="34" charset="0"/>
                <a:ea typeface="+mj-ea"/>
                <a:cs typeface="+mj-cs"/>
              </a:defRPr>
            </a:lvl1pPr>
          </a:lstStyle>
          <a:p>
            <a:r>
              <a:rPr lang="en-US" sz="4000" u="sng" cap="none"/>
              <a:t>Pro Bono Network &amp; COVID-19 Recovery Task Force</a:t>
            </a:r>
            <a:endParaRPr lang="en-US" sz="4000" u="sng" cap="none" dirty="0"/>
          </a:p>
        </p:txBody>
      </p:sp>
      <p:sp>
        <p:nvSpPr>
          <p:cNvPr id="6" name="Title 6">
            <a:extLst>
              <a:ext uri="{FF2B5EF4-FFF2-40B4-BE49-F238E27FC236}">
                <a16:creationId xmlns:a16="http://schemas.microsoft.com/office/drawing/2014/main" id="{2731B9C6-D237-46CA-AF73-D6DC5FA35CF7}"/>
              </a:ext>
            </a:extLst>
          </p:cNvPr>
          <p:cNvSpPr>
            <a:spLocks noGrp="1"/>
          </p:cNvSpPr>
          <p:nvPr>
            <p:ph type="title"/>
          </p:nvPr>
        </p:nvSpPr>
        <p:spPr>
          <a:xfrm>
            <a:off x="109331" y="65404"/>
            <a:ext cx="10605172" cy="828675"/>
          </a:xfrm>
          <a:effectLst>
            <a:outerShdw blurRad="63500" sx="102000" sy="102000" algn="ctr" rotWithShape="0">
              <a:prstClr val="black">
                <a:alpha val="40000"/>
              </a:prstClr>
            </a:outerShdw>
          </a:effectLst>
        </p:spPr>
        <p:txBody>
          <a:bodyPr/>
          <a:lstStyle/>
          <a:p>
            <a:r>
              <a:rPr lang="en-US" dirty="0"/>
              <a:t>PRO BONO PROGRAMS</a:t>
            </a:r>
          </a:p>
        </p:txBody>
      </p:sp>
      <p:sp>
        <p:nvSpPr>
          <p:cNvPr id="7" name="Slide Number Placeholder 1">
            <a:extLst>
              <a:ext uri="{FF2B5EF4-FFF2-40B4-BE49-F238E27FC236}">
                <a16:creationId xmlns:a16="http://schemas.microsoft.com/office/drawing/2014/main" id="{2FBFF756-9188-4ADD-BACB-850211F42646}"/>
              </a:ext>
            </a:extLst>
          </p:cNvPr>
          <p:cNvSpPr>
            <a:spLocks noGrp="1"/>
          </p:cNvSpPr>
          <p:nvPr>
            <p:ph type="sldNum" sz="quarter" idx="12"/>
          </p:nvPr>
        </p:nvSpPr>
        <p:spPr>
          <a:xfrm>
            <a:off x="11494061" y="6457553"/>
            <a:ext cx="662110" cy="365125"/>
          </a:xfrm>
          <a:prstGeom prst="rect">
            <a:avLst/>
          </a:prstGeom>
        </p:spPr>
        <p:txBody>
          <a:bodyPr/>
          <a:lstStyle/>
          <a:p>
            <a:pPr algn="ctr"/>
            <a:fld id="{E04F1C5D-E716-43E5-89FA-D15EEF2EE82D}" type="slidenum">
              <a:rPr lang="en-US" smtClean="0"/>
              <a:pPr algn="ctr"/>
              <a:t>41</a:t>
            </a:fld>
            <a:endParaRPr lang="en-US" dirty="0"/>
          </a:p>
        </p:txBody>
      </p:sp>
      <p:sp>
        <p:nvSpPr>
          <p:cNvPr id="8" name="TextBox 7">
            <a:extLst>
              <a:ext uri="{FF2B5EF4-FFF2-40B4-BE49-F238E27FC236}">
                <a16:creationId xmlns:a16="http://schemas.microsoft.com/office/drawing/2014/main" id="{11BD4C3D-813B-4338-A4EA-639AC3304E9A}"/>
              </a:ext>
            </a:extLst>
          </p:cNvPr>
          <p:cNvSpPr txBox="1"/>
          <p:nvPr/>
        </p:nvSpPr>
        <p:spPr>
          <a:xfrm>
            <a:off x="2756975" y="6409282"/>
            <a:ext cx="7644325" cy="461665"/>
          </a:xfrm>
          <a:prstGeom prst="rect">
            <a:avLst/>
          </a:prstGeom>
          <a:noFill/>
        </p:spPr>
        <p:txBody>
          <a:bodyPr wrap="square" rtlCol="0" anchor="ctr">
            <a:spAutoFit/>
          </a:bodyPr>
          <a:lstStyle/>
          <a:p>
            <a:pPr algn="r"/>
            <a:r>
              <a:rPr lang="en-US" sz="2400">
                <a:solidFill>
                  <a:schemeClr val="bg1"/>
                </a:solidFill>
                <a:latin typeface="Century Gothic" panose="020B0502020202020204" pitchFamily="34" charset="0"/>
              </a:rPr>
              <a:t>nycourts.gov/attorneys/volunteer</a:t>
            </a:r>
            <a:endParaRPr lang="en-US" sz="2400" dirty="0">
              <a:solidFill>
                <a:schemeClr val="bg1"/>
              </a:solidFill>
              <a:latin typeface="Century Gothic" panose="020B0502020202020204" pitchFamily="34" charset="0"/>
            </a:endParaRPr>
          </a:p>
        </p:txBody>
      </p:sp>
      <p:pic>
        <p:nvPicPr>
          <p:cNvPr id="9" name="Graphic 8" descr="Social network">
            <a:extLst>
              <a:ext uri="{FF2B5EF4-FFF2-40B4-BE49-F238E27FC236}">
                <a16:creationId xmlns:a16="http://schemas.microsoft.com/office/drawing/2014/main" id="{E4B913A0-07B8-4D0D-8829-D49F4CF9D4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8526" y="6468405"/>
            <a:ext cx="365125" cy="365125"/>
          </a:xfrm>
          <a:prstGeom prst="rect">
            <a:avLst/>
          </a:prstGeom>
          <a:effectLst/>
        </p:spPr>
      </p:pic>
      <p:grpSp>
        <p:nvGrpSpPr>
          <p:cNvPr id="10" name="Group 9">
            <a:extLst>
              <a:ext uri="{FF2B5EF4-FFF2-40B4-BE49-F238E27FC236}">
                <a16:creationId xmlns:a16="http://schemas.microsoft.com/office/drawing/2014/main" id="{D3DCBB46-ECC9-4D9A-AF86-FC1044B553A0}"/>
              </a:ext>
            </a:extLst>
          </p:cNvPr>
          <p:cNvGrpSpPr/>
          <p:nvPr/>
        </p:nvGrpSpPr>
        <p:grpSpPr>
          <a:xfrm>
            <a:off x="1101356" y="6468110"/>
            <a:ext cx="251396" cy="365125"/>
            <a:chOff x="7907153" y="3711346"/>
            <a:chExt cx="1092490" cy="1624264"/>
          </a:xfrm>
          <a:solidFill>
            <a:srgbClr val="11489C"/>
          </a:solidFill>
          <a:effectLst/>
        </p:grpSpPr>
        <p:pic>
          <p:nvPicPr>
            <p:cNvPr id="11" name="Graphic 10" descr="Child with balloon">
              <a:extLst>
                <a:ext uri="{FF2B5EF4-FFF2-40B4-BE49-F238E27FC236}">
                  <a16:creationId xmlns:a16="http://schemas.microsoft.com/office/drawing/2014/main" id="{7867B994-44E6-485A-AE9A-88E2F00D95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7153" y="3711346"/>
              <a:ext cx="914400" cy="914400"/>
            </a:xfrm>
            <a:prstGeom prst="rect">
              <a:avLst/>
            </a:prstGeom>
            <a:effectLst/>
          </p:spPr>
        </p:pic>
        <p:pic>
          <p:nvPicPr>
            <p:cNvPr id="12" name="Graphic 11" descr="Scales of justice">
              <a:extLst>
                <a:ext uri="{FF2B5EF4-FFF2-40B4-BE49-F238E27FC236}">
                  <a16:creationId xmlns:a16="http://schemas.microsoft.com/office/drawing/2014/main" id="{DB4A4A1D-17AB-422C-8B83-88D3BEB3E2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2294" y="4421210"/>
              <a:ext cx="914400" cy="914400"/>
            </a:xfrm>
            <a:prstGeom prst="rect">
              <a:avLst/>
            </a:prstGeom>
            <a:effectLst/>
          </p:spPr>
        </p:pic>
        <p:pic>
          <p:nvPicPr>
            <p:cNvPr id="13" name="Graphic 12" descr="Gavel">
              <a:extLst>
                <a:ext uri="{FF2B5EF4-FFF2-40B4-BE49-F238E27FC236}">
                  <a16:creationId xmlns:a16="http://schemas.microsoft.com/office/drawing/2014/main" id="{7ED814DF-4DDC-4967-B43C-DFD01C318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42443" y="4192610"/>
              <a:ext cx="457200" cy="457200"/>
            </a:xfrm>
            <a:prstGeom prst="rect">
              <a:avLst/>
            </a:prstGeom>
            <a:effectLst/>
          </p:spPr>
        </p:pic>
      </p:grpSp>
      <p:pic>
        <p:nvPicPr>
          <p:cNvPr id="14" name="Graphic 13" descr="Court">
            <a:extLst>
              <a:ext uri="{FF2B5EF4-FFF2-40B4-BE49-F238E27FC236}">
                <a16:creationId xmlns:a16="http://schemas.microsoft.com/office/drawing/2014/main" id="{3C500322-08A5-4DFB-8BAD-71572A6E14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
        <p:nvSpPr>
          <p:cNvPr id="32" name="Rectangle: Rounded Corners 31">
            <a:extLst>
              <a:ext uri="{FF2B5EF4-FFF2-40B4-BE49-F238E27FC236}">
                <a16:creationId xmlns:a16="http://schemas.microsoft.com/office/drawing/2014/main" id="{F9FA13CA-18DD-4168-AB56-C6E3995866A2}"/>
              </a:ext>
            </a:extLst>
          </p:cNvPr>
          <p:cNvSpPr/>
          <p:nvPr/>
        </p:nvSpPr>
        <p:spPr>
          <a:xfrm>
            <a:off x="360877" y="2560910"/>
            <a:ext cx="3728401" cy="3747627"/>
          </a:xfrm>
          <a:prstGeom prst="roundRect">
            <a:avLst>
              <a:gd name="adj" fmla="val 42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u="sng" dirty="0">
                <a:solidFill>
                  <a:schemeClr val="accent1">
                    <a:lumMod val="75000"/>
                  </a:schemeClr>
                </a:solidFill>
                <a:latin typeface="Tw Cen MT" panose="020B0602020104020603" pitchFamily="34" charset="0"/>
              </a:rPr>
              <a:t>Working Groups</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Criminal Justice</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Child Guardianship</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Child Support</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Domestic Violence</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Diversity and Inclusion</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Family Law</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Healthcare</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Housing</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Immigration</a:t>
            </a:r>
          </a:p>
          <a:p>
            <a:pPr marL="342900" indent="-342900">
              <a:buFont typeface="Arial" panose="020B0604020202020204" pitchFamily="34" charset="0"/>
              <a:buChar char="•"/>
            </a:pPr>
            <a:r>
              <a:rPr lang="en-US" sz="2100" dirty="0">
                <a:solidFill>
                  <a:schemeClr val="tx1">
                    <a:lumMod val="75000"/>
                    <a:lumOff val="25000"/>
                  </a:schemeClr>
                </a:solidFill>
                <a:latin typeface="Tw Cen MT" panose="020B0602020104020603" pitchFamily="34" charset="0"/>
              </a:rPr>
              <a:t>Unemployment.</a:t>
            </a:r>
          </a:p>
          <a:p>
            <a:endParaRPr lang="en-US" sz="2400" dirty="0">
              <a:solidFill>
                <a:schemeClr val="tx1">
                  <a:lumMod val="75000"/>
                  <a:lumOff val="25000"/>
                </a:schemeClr>
              </a:solidFill>
              <a:latin typeface="Tw Cen MT" panose="020B0602020104020603" pitchFamily="34" charset="0"/>
            </a:endParaRPr>
          </a:p>
        </p:txBody>
      </p:sp>
      <p:sp>
        <p:nvSpPr>
          <p:cNvPr id="33" name="Rectangle: Rounded Corners 32">
            <a:extLst>
              <a:ext uri="{FF2B5EF4-FFF2-40B4-BE49-F238E27FC236}">
                <a16:creationId xmlns:a16="http://schemas.microsoft.com/office/drawing/2014/main" id="{5A0FA06C-268F-4633-B32B-65BAFA5C233F}"/>
              </a:ext>
            </a:extLst>
          </p:cNvPr>
          <p:cNvSpPr/>
          <p:nvPr/>
        </p:nvSpPr>
        <p:spPr>
          <a:xfrm>
            <a:off x="8260739" y="2482467"/>
            <a:ext cx="3728401" cy="1785934"/>
          </a:xfrm>
          <a:prstGeom prst="roundRect">
            <a:avLst>
              <a:gd name="adj" fmla="val 90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u="sng" dirty="0">
                <a:solidFill>
                  <a:schemeClr val="accent1">
                    <a:lumMod val="75000"/>
                  </a:schemeClr>
                </a:solidFill>
                <a:latin typeface="Tw Cen MT" panose="020B0602020104020603" pitchFamily="34" charset="0"/>
              </a:rPr>
              <a:t>Current Programs</a:t>
            </a:r>
          </a:p>
          <a:p>
            <a:pPr marL="342900" indent="-342900">
              <a:buFont typeface="Arial" panose="020B0604020202020204" pitchFamily="34" charset="0"/>
              <a:buChar char="•"/>
            </a:pPr>
            <a:r>
              <a:rPr lang="en-US" sz="2400" dirty="0">
                <a:solidFill>
                  <a:schemeClr val="tx1">
                    <a:lumMod val="75000"/>
                    <a:lumOff val="25000"/>
                  </a:schemeClr>
                </a:solidFill>
                <a:latin typeface="Tw Cen MT" panose="020B0602020104020603" pitchFamily="34" charset="0"/>
              </a:rPr>
              <a:t>Unemployment Insurance</a:t>
            </a:r>
          </a:p>
          <a:p>
            <a:pPr marL="342900" indent="-342900">
              <a:buFont typeface="Arial" panose="020B0604020202020204" pitchFamily="34" charset="0"/>
              <a:buChar char="•"/>
            </a:pPr>
            <a:r>
              <a:rPr lang="en-US" sz="2400" dirty="0">
                <a:solidFill>
                  <a:schemeClr val="tx1">
                    <a:lumMod val="75000"/>
                    <a:lumOff val="25000"/>
                  </a:schemeClr>
                </a:solidFill>
                <a:latin typeface="Tw Cen MT" panose="020B0602020104020603" pitchFamily="34" charset="0"/>
              </a:rPr>
              <a:t>Surrogate’s Court</a:t>
            </a:r>
          </a:p>
          <a:p>
            <a:pPr marL="800100" lvl="1" indent="-342900">
              <a:buFont typeface="Arial" panose="020B0604020202020204" pitchFamily="34" charset="0"/>
              <a:buChar char="•"/>
            </a:pPr>
            <a:endParaRPr lang="en-US" sz="2400" dirty="0">
              <a:solidFill>
                <a:schemeClr val="tx1">
                  <a:lumMod val="75000"/>
                  <a:lumOff val="25000"/>
                </a:schemeClr>
              </a:solidFill>
              <a:latin typeface="Tw Cen MT" panose="020B0602020104020603" pitchFamily="34" charset="0"/>
            </a:endParaRPr>
          </a:p>
          <a:p>
            <a:endParaRPr lang="en-US" sz="2400" dirty="0">
              <a:solidFill>
                <a:schemeClr val="tx1">
                  <a:lumMod val="75000"/>
                  <a:lumOff val="25000"/>
                </a:schemeClr>
              </a:solidFill>
              <a:latin typeface="Tw Cen MT" panose="020B0602020104020603" pitchFamily="34" charset="0"/>
            </a:endParaRPr>
          </a:p>
        </p:txBody>
      </p:sp>
      <p:sp>
        <p:nvSpPr>
          <p:cNvPr id="34" name="Rectangle: Rounded Corners 33">
            <a:extLst>
              <a:ext uri="{FF2B5EF4-FFF2-40B4-BE49-F238E27FC236}">
                <a16:creationId xmlns:a16="http://schemas.microsoft.com/office/drawing/2014/main" id="{A41D7B18-2C74-4CB3-9A16-736DFDEE688F}"/>
              </a:ext>
            </a:extLst>
          </p:cNvPr>
          <p:cNvSpPr/>
          <p:nvPr/>
        </p:nvSpPr>
        <p:spPr>
          <a:xfrm>
            <a:off x="4343911" y="2531755"/>
            <a:ext cx="3728401" cy="1736646"/>
          </a:xfrm>
          <a:prstGeom prst="roundRect">
            <a:avLst>
              <a:gd name="adj" fmla="val 9890"/>
            </a:avLst>
          </a:prstGeom>
          <a:solidFill>
            <a:schemeClr val="bg1"/>
          </a:solidFill>
        </p:spPr>
        <p:txBody>
          <a:bodyPr wrap="square">
            <a:spAutoFit/>
          </a:bodyPr>
          <a:lstStyle/>
          <a:p>
            <a:r>
              <a:rPr lang="en-US" sz="2400" u="sng" dirty="0">
                <a:solidFill>
                  <a:schemeClr val="accent1">
                    <a:lumMod val="75000"/>
                  </a:schemeClr>
                </a:solidFill>
                <a:latin typeface="Tw Cen MT" panose="020B0602020104020603" pitchFamily="34" charset="0"/>
              </a:rPr>
              <a:t>Training Portals</a:t>
            </a:r>
          </a:p>
          <a:p>
            <a:pPr marL="342900" indent="-342900">
              <a:buFont typeface="Arial" panose="020B0604020202020204" pitchFamily="34" charset="0"/>
              <a:buChar char="•"/>
            </a:pPr>
            <a:r>
              <a:rPr lang="en-US" sz="2400" dirty="0">
                <a:solidFill>
                  <a:schemeClr val="tx1">
                    <a:lumMod val="75000"/>
                    <a:lumOff val="25000"/>
                  </a:schemeClr>
                </a:solidFill>
                <a:latin typeface="Tw Cen MT" panose="020B0602020104020603" pitchFamily="34" charset="0"/>
              </a:rPr>
              <a:t>Unemployment Insurance</a:t>
            </a:r>
          </a:p>
          <a:p>
            <a:pPr marL="342900" indent="-342900">
              <a:buFont typeface="Arial" panose="020B0604020202020204" pitchFamily="34" charset="0"/>
              <a:buChar char="•"/>
            </a:pPr>
            <a:r>
              <a:rPr lang="en-US" sz="2400" dirty="0">
                <a:solidFill>
                  <a:schemeClr val="tx1">
                    <a:lumMod val="75000"/>
                    <a:lumOff val="25000"/>
                  </a:schemeClr>
                </a:solidFill>
                <a:latin typeface="Tw Cen MT" panose="020B0602020104020603" pitchFamily="34" charset="0"/>
              </a:rPr>
              <a:t>Surrogate’s Court</a:t>
            </a:r>
          </a:p>
          <a:p>
            <a:pPr marL="342900" indent="-342900">
              <a:buFont typeface="Arial" panose="020B0604020202020204" pitchFamily="34" charset="0"/>
              <a:buChar char="•"/>
            </a:pPr>
            <a:r>
              <a:rPr lang="en-US" sz="2400" dirty="0">
                <a:solidFill>
                  <a:schemeClr val="tx1">
                    <a:lumMod val="75000"/>
                    <a:lumOff val="25000"/>
                  </a:schemeClr>
                </a:solidFill>
                <a:latin typeface="Tw Cen MT" panose="020B0602020104020603" pitchFamily="34" charset="0"/>
              </a:rPr>
              <a:t>Housing</a:t>
            </a:r>
          </a:p>
        </p:txBody>
      </p:sp>
      <p:sp>
        <p:nvSpPr>
          <p:cNvPr id="35" name="Rectangle: Rounded Corners 34">
            <a:extLst>
              <a:ext uri="{FF2B5EF4-FFF2-40B4-BE49-F238E27FC236}">
                <a16:creationId xmlns:a16="http://schemas.microsoft.com/office/drawing/2014/main" id="{5BDA293A-8AC1-4229-BB3C-C69CD4CC8240}"/>
              </a:ext>
            </a:extLst>
          </p:cNvPr>
          <p:cNvSpPr/>
          <p:nvPr/>
        </p:nvSpPr>
        <p:spPr>
          <a:xfrm>
            <a:off x="4343911" y="4478247"/>
            <a:ext cx="7644325" cy="1736646"/>
          </a:xfrm>
          <a:prstGeom prst="roundRect">
            <a:avLst>
              <a:gd name="adj" fmla="val 13539"/>
            </a:avLst>
          </a:prstGeom>
          <a:solidFill>
            <a:schemeClr val="accent1"/>
          </a:solidFill>
        </p:spPr>
        <p:txBody>
          <a:bodyPr wrap="square">
            <a:spAutoFit/>
          </a:bodyPr>
          <a:lstStyle/>
          <a:p>
            <a:r>
              <a:rPr lang="en-US" sz="2400" dirty="0">
                <a:solidFill>
                  <a:schemeClr val="bg1"/>
                </a:solidFill>
                <a:latin typeface="Tw Cen MT" panose="020B0602020104020603" pitchFamily="34" charset="0"/>
              </a:rPr>
              <a:t>In conjunction with OJI, the Child Guardianship working group is connecting pro bono attorneys with families who are seeking custody and Guardianship of children whose adoptions have been disrupted due to COVID-19.</a:t>
            </a:r>
          </a:p>
        </p:txBody>
      </p:sp>
    </p:spTree>
    <p:extLst>
      <p:ext uri="{BB962C8B-B14F-4D97-AF65-F5344CB8AC3E}">
        <p14:creationId xmlns:p14="http://schemas.microsoft.com/office/powerpoint/2010/main" val="104268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animBg="1"/>
      <p:bldP spid="33" grpId="0" animBg="1"/>
      <p:bldP spid="34" grpId="0" animBg="1"/>
      <p:bldP spid="3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42</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248" name="Graphic 247" descr="Social network">
            <a:extLst>
              <a:ext uri="{FF2B5EF4-FFF2-40B4-BE49-F238E27FC236}">
                <a16:creationId xmlns:a16="http://schemas.microsoft.com/office/drawing/2014/main" id="{82070511-0DE0-43F5-B6C0-A9F290DBD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249" name="Group 248">
            <a:extLst>
              <a:ext uri="{FF2B5EF4-FFF2-40B4-BE49-F238E27FC236}">
                <a16:creationId xmlns:a16="http://schemas.microsoft.com/office/drawing/2014/main" id="{9B58149D-E256-4BFA-8B07-ED8515B5743C}"/>
              </a:ext>
            </a:extLst>
          </p:cNvPr>
          <p:cNvGrpSpPr/>
          <p:nvPr/>
        </p:nvGrpSpPr>
        <p:grpSpPr>
          <a:xfrm>
            <a:off x="1101356" y="6468110"/>
            <a:ext cx="251396" cy="365125"/>
            <a:chOff x="7907153" y="3711346"/>
            <a:chExt cx="1092490" cy="1624264"/>
          </a:xfrm>
          <a:solidFill>
            <a:srgbClr val="11489C"/>
          </a:solidFill>
          <a:effectLst/>
        </p:grpSpPr>
        <p:pic>
          <p:nvPicPr>
            <p:cNvPr id="250" name="Graphic 249" descr="Child with balloon">
              <a:extLst>
                <a:ext uri="{FF2B5EF4-FFF2-40B4-BE49-F238E27FC236}">
                  <a16:creationId xmlns:a16="http://schemas.microsoft.com/office/drawing/2014/main" id="{CFBB5628-A30F-4156-BA92-4FDD0FD855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51" name="Graphic 250" descr="Scales of justice">
              <a:extLst>
                <a:ext uri="{FF2B5EF4-FFF2-40B4-BE49-F238E27FC236}">
                  <a16:creationId xmlns:a16="http://schemas.microsoft.com/office/drawing/2014/main" id="{C0A2F8CD-7A96-4BA8-8936-B1E8F52E3B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2" name="Graphic 251" descr="Gavel">
              <a:extLst>
                <a:ext uri="{FF2B5EF4-FFF2-40B4-BE49-F238E27FC236}">
                  <a16:creationId xmlns:a16="http://schemas.microsoft.com/office/drawing/2014/main" id="{E2F36FCA-1D7C-4BBC-9D99-4E2444BBA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253" name="Graphic 252" descr="Court">
            <a:extLst>
              <a:ext uri="{FF2B5EF4-FFF2-40B4-BE49-F238E27FC236}">
                <a16:creationId xmlns:a16="http://schemas.microsoft.com/office/drawing/2014/main" id="{7B4430B5-C41F-4E30-8525-C16821B407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86" name="TextBox 285">
            <a:extLst>
              <a:ext uri="{FF2B5EF4-FFF2-40B4-BE49-F238E27FC236}">
                <a16:creationId xmlns:a16="http://schemas.microsoft.com/office/drawing/2014/main" id="{C541839E-6825-4CC3-987D-30E25C8D7A1B}"/>
              </a:ext>
            </a:extLst>
          </p:cNvPr>
          <p:cNvSpPr txBox="1"/>
          <p:nvPr/>
        </p:nvSpPr>
        <p:spPr>
          <a:xfrm>
            <a:off x="6291203" y="2821145"/>
            <a:ext cx="5822556" cy="3416320"/>
          </a:xfrm>
          <a:prstGeom prst="roundRect">
            <a:avLst>
              <a:gd name="adj" fmla="val 106"/>
            </a:avLst>
          </a:prstGeom>
          <a:solidFill>
            <a:schemeClr val="bg1"/>
          </a:solidFill>
        </p:spPr>
        <p:txBody>
          <a:bodyPr wrap="square" rtlCol="0">
            <a:spAutoFit/>
          </a:bodyPr>
          <a:lstStyle/>
          <a:p>
            <a:pPr marL="457200" indent="-457200">
              <a:buFont typeface="Arial" panose="020B0604020202020204" pitchFamily="34" charset="0"/>
              <a:buChar char="•"/>
            </a:pPr>
            <a:r>
              <a:rPr lang="en-US" sz="2400" dirty="0">
                <a:latin typeface="Century Gothic" panose="020B0502020202020204" pitchFamily="34" charset="0"/>
              </a:rPr>
              <a:t>“Located” in</a:t>
            </a:r>
          </a:p>
          <a:p>
            <a:pPr marL="914400" lvl="1" indent="-457200">
              <a:buFont typeface="Arial" panose="020B0604020202020204" pitchFamily="34" charset="0"/>
              <a:buChar char="•"/>
            </a:pPr>
            <a:r>
              <a:rPr lang="en-US" sz="2400" dirty="0">
                <a:latin typeface="Century Gothic" panose="020B0502020202020204" pitchFamily="34" charset="0"/>
              </a:rPr>
              <a:t>Kings </a:t>
            </a:r>
            <a:r>
              <a:rPr lang="en-US" i="1" dirty="0">
                <a:latin typeface="Century Gothic" panose="020B0502020202020204" pitchFamily="34" charset="0"/>
              </a:rPr>
              <a:t>(CUNY)</a:t>
            </a:r>
          </a:p>
          <a:p>
            <a:pPr marL="914400" lvl="1" indent="-457200">
              <a:buFont typeface="Arial" panose="020B0604020202020204" pitchFamily="34" charset="0"/>
              <a:buChar char="•"/>
            </a:pPr>
            <a:r>
              <a:rPr lang="en-US" sz="2400" dirty="0">
                <a:latin typeface="Century Gothic" panose="020B0502020202020204" pitchFamily="34" charset="0"/>
              </a:rPr>
              <a:t>New York </a:t>
            </a:r>
            <a:r>
              <a:rPr lang="en-US" i="1" dirty="0">
                <a:latin typeface="Century Gothic" panose="020B0502020202020204" pitchFamily="34" charset="0"/>
              </a:rPr>
              <a:t>(Supreme Court Help Center)</a:t>
            </a:r>
          </a:p>
          <a:p>
            <a:pPr marL="914400" lvl="1" indent="-457200">
              <a:buFont typeface="Arial" panose="020B0604020202020204" pitchFamily="34" charset="0"/>
              <a:buChar char="•"/>
            </a:pPr>
            <a:r>
              <a:rPr lang="en-US" sz="2400" dirty="0">
                <a:latin typeface="Century Gothic" panose="020B0502020202020204" pitchFamily="34" charset="0"/>
              </a:rPr>
              <a:t>Queens </a:t>
            </a:r>
            <a:r>
              <a:rPr lang="en-US" i="1" dirty="0">
                <a:latin typeface="Century Gothic" panose="020B0502020202020204" pitchFamily="34" charset="0"/>
              </a:rPr>
              <a:t>(St. John’s)</a:t>
            </a:r>
            <a:endParaRPr lang="en-US" sz="2400" i="1" dirty="0">
              <a:latin typeface="Century Gothic" panose="020B0502020202020204" pitchFamily="34" charset="0"/>
            </a:endParaRPr>
          </a:p>
          <a:p>
            <a:pPr marL="457200" indent="-457200">
              <a:buFont typeface="Arial" panose="020B0604020202020204" pitchFamily="34" charset="0"/>
              <a:buChar char="•"/>
            </a:pPr>
            <a:r>
              <a:rPr lang="en-US" sz="2400" dirty="0">
                <a:latin typeface="Century Gothic" panose="020B0502020202020204" pitchFamily="34" charset="0"/>
              </a:rPr>
              <a:t>Microsoft Teams</a:t>
            </a:r>
          </a:p>
          <a:p>
            <a:pPr marL="457200" indent="-457200">
              <a:buFont typeface="Arial" panose="020B0604020202020204" pitchFamily="34" charset="0"/>
              <a:buChar char="•"/>
            </a:pPr>
            <a:r>
              <a:rPr lang="en-US" sz="2400" dirty="0">
                <a:latin typeface="Century Gothic" panose="020B0502020202020204" pitchFamily="34" charset="0"/>
              </a:rPr>
              <a:t>DIY Forms</a:t>
            </a:r>
          </a:p>
          <a:p>
            <a:pPr marL="457200" indent="-457200">
              <a:buFont typeface="Arial" panose="020B0604020202020204" pitchFamily="34" charset="0"/>
              <a:buChar char="•"/>
            </a:pPr>
            <a:r>
              <a:rPr lang="en-US" sz="2400" dirty="0">
                <a:latin typeface="Century Gothic" panose="020B0502020202020204" pitchFamily="34" charset="0"/>
              </a:rPr>
              <a:t>Refers out cases involving children, distribution of assets or debts, and Orders of Protection</a:t>
            </a:r>
          </a:p>
        </p:txBody>
      </p:sp>
      <p:sp>
        <p:nvSpPr>
          <p:cNvPr id="43" name="Title 6">
            <a:extLst>
              <a:ext uri="{FF2B5EF4-FFF2-40B4-BE49-F238E27FC236}">
                <a16:creationId xmlns:a16="http://schemas.microsoft.com/office/drawing/2014/main" id="{334BE3B8-1943-4D17-BC3E-3A61929F0141}"/>
              </a:ext>
            </a:extLst>
          </p:cNvPr>
          <p:cNvSpPr>
            <a:spLocks noGrp="1"/>
          </p:cNvSpPr>
          <p:nvPr>
            <p:ph type="title"/>
          </p:nvPr>
        </p:nvSpPr>
        <p:spPr>
          <a:xfrm>
            <a:off x="294639" y="65404"/>
            <a:ext cx="11861532" cy="2072989"/>
          </a:xfrm>
        </p:spPr>
        <p:txBody>
          <a:bodyPr anchor="t">
            <a:normAutofit/>
          </a:bodyPr>
          <a:lstStyle/>
          <a:p>
            <a:r>
              <a:rPr lang="en-US" dirty="0"/>
              <a:t>VIRTUAL UNCONTESTED DIVORCE PROJECT</a:t>
            </a:r>
          </a:p>
        </p:txBody>
      </p:sp>
      <p:sp>
        <p:nvSpPr>
          <p:cNvPr id="22" name="TextBox 21">
            <a:extLst>
              <a:ext uri="{FF2B5EF4-FFF2-40B4-BE49-F238E27FC236}">
                <a16:creationId xmlns:a16="http://schemas.microsoft.com/office/drawing/2014/main" id="{8282A070-5145-4944-9669-BBFBA7998AD8}"/>
              </a:ext>
            </a:extLst>
          </p:cNvPr>
          <p:cNvSpPr txBox="1"/>
          <p:nvPr/>
        </p:nvSpPr>
        <p:spPr>
          <a:xfrm>
            <a:off x="358140" y="753399"/>
            <a:ext cx="11539222" cy="1815882"/>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Volunteer attorneys trained by OJI are providing free virtual assistance in preparing uncontested divorce papers for unrepresented litigants throughout all five boroughs of New York City in Partnership with CUNY Law and St. John Law School.</a:t>
            </a:r>
            <a:endParaRPr lang="en-US" sz="2800" u="sng" dirty="0">
              <a:solidFill>
                <a:srgbClr val="7030A0"/>
              </a:solidFill>
              <a:latin typeface="Century Gothic" panose="020B0502020202020204" pitchFamily="34" charset="0"/>
            </a:endParaRPr>
          </a:p>
        </p:txBody>
      </p:sp>
      <p:grpSp>
        <p:nvGrpSpPr>
          <p:cNvPr id="8" name="Group 7">
            <a:extLst>
              <a:ext uri="{FF2B5EF4-FFF2-40B4-BE49-F238E27FC236}">
                <a16:creationId xmlns:a16="http://schemas.microsoft.com/office/drawing/2014/main" id="{D8D32568-9A8D-43F4-9AAE-F01F87E0EE7D}"/>
              </a:ext>
            </a:extLst>
          </p:cNvPr>
          <p:cNvGrpSpPr/>
          <p:nvPr/>
        </p:nvGrpSpPr>
        <p:grpSpPr>
          <a:xfrm>
            <a:off x="815177" y="2675154"/>
            <a:ext cx="5391421" cy="4147524"/>
            <a:chOff x="895079" y="2675154"/>
            <a:chExt cx="5391421" cy="4147524"/>
          </a:xfrm>
        </p:grpSpPr>
        <p:grpSp>
          <p:nvGrpSpPr>
            <p:cNvPr id="36" name="Group 35">
              <a:extLst>
                <a:ext uri="{FF2B5EF4-FFF2-40B4-BE49-F238E27FC236}">
                  <a16:creationId xmlns:a16="http://schemas.microsoft.com/office/drawing/2014/main" id="{93D4A3BF-F88E-42DA-851A-770C95CE7308}"/>
                </a:ext>
              </a:extLst>
            </p:cNvPr>
            <p:cNvGrpSpPr/>
            <p:nvPr/>
          </p:nvGrpSpPr>
          <p:grpSpPr>
            <a:xfrm>
              <a:off x="895079" y="2675154"/>
              <a:ext cx="5391421" cy="4147524"/>
              <a:chOff x="614347" y="1040305"/>
              <a:chExt cx="6604252" cy="5080533"/>
            </a:xfrm>
          </p:grpSpPr>
          <p:sp>
            <p:nvSpPr>
              <p:cNvPr id="38" name="Trapezoid 37">
                <a:extLst>
                  <a:ext uri="{FF2B5EF4-FFF2-40B4-BE49-F238E27FC236}">
                    <a16:creationId xmlns:a16="http://schemas.microsoft.com/office/drawing/2014/main" id="{E29E41FB-D027-4D78-AFD8-DEB9B73DB091}"/>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B2FC790D-742C-420A-B428-F15F13E6BE1E}"/>
                  </a:ext>
                </a:extLst>
              </p:cNvPr>
              <p:cNvGrpSpPr/>
              <p:nvPr/>
            </p:nvGrpSpPr>
            <p:grpSpPr>
              <a:xfrm>
                <a:off x="614347" y="1040305"/>
                <a:ext cx="6604252" cy="4883322"/>
                <a:chOff x="10513061" y="1708422"/>
                <a:chExt cx="4528820" cy="3644817"/>
              </a:xfrm>
            </p:grpSpPr>
            <p:sp>
              <p:nvSpPr>
                <p:cNvPr id="40" name="Rectangle 39">
                  <a:extLst>
                    <a:ext uri="{FF2B5EF4-FFF2-40B4-BE49-F238E27FC236}">
                      <a16:creationId xmlns:a16="http://schemas.microsoft.com/office/drawing/2014/main" id="{4E5E6913-4371-415F-8BEE-D28CADDD5951}"/>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4C2787D-85A0-45AE-A296-72BDE0E68163}"/>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2ACA19B-A520-437D-AC0E-1B142E425DAF}"/>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a:extLst>
                <a:ext uri="{FF2B5EF4-FFF2-40B4-BE49-F238E27FC236}">
                  <a16:creationId xmlns:a16="http://schemas.microsoft.com/office/drawing/2014/main" id="{AD9CCDDC-A2D5-43BB-8D91-8F6E20AB5640}"/>
                </a:ext>
              </a:extLst>
            </p:cNvPr>
            <p:cNvPicPr>
              <a:picLocks noChangeAspect="1"/>
            </p:cNvPicPr>
            <p:nvPr/>
          </p:nvPicPr>
          <p:blipFill>
            <a:blip r:embed="rId13"/>
            <a:stretch>
              <a:fillRect/>
            </a:stretch>
          </p:blipFill>
          <p:spPr>
            <a:xfrm>
              <a:off x="1577730" y="3148925"/>
              <a:ext cx="3966017" cy="2652680"/>
            </a:xfrm>
            <a:prstGeom prst="rect">
              <a:avLst/>
            </a:prstGeom>
          </p:spPr>
        </p:pic>
      </p:grpSp>
      <p:grpSp>
        <p:nvGrpSpPr>
          <p:cNvPr id="24" name="Group 23">
            <a:extLst>
              <a:ext uri="{FF2B5EF4-FFF2-40B4-BE49-F238E27FC236}">
                <a16:creationId xmlns:a16="http://schemas.microsoft.com/office/drawing/2014/main" id="{FF3922FA-DAA1-47B2-93C3-A19BA0EFEDBB}"/>
              </a:ext>
            </a:extLst>
          </p:cNvPr>
          <p:cNvGrpSpPr/>
          <p:nvPr/>
        </p:nvGrpSpPr>
        <p:grpSpPr>
          <a:xfrm>
            <a:off x="54001" y="3148925"/>
            <a:ext cx="1369997" cy="2563709"/>
            <a:chOff x="9043085" y="865729"/>
            <a:chExt cx="2891931" cy="5411740"/>
          </a:xfrm>
        </p:grpSpPr>
        <p:grpSp>
          <p:nvGrpSpPr>
            <p:cNvPr id="25" name="Group 24">
              <a:extLst>
                <a:ext uri="{FF2B5EF4-FFF2-40B4-BE49-F238E27FC236}">
                  <a16:creationId xmlns:a16="http://schemas.microsoft.com/office/drawing/2014/main" id="{9B27022E-37BB-4367-BC12-462D8D09CCD4}"/>
                </a:ext>
              </a:extLst>
            </p:cNvPr>
            <p:cNvGrpSpPr/>
            <p:nvPr/>
          </p:nvGrpSpPr>
          <p:grpSpPr>
            <a:xfrm>
              <a:off x="9043085" y="865729"/>
              <a:ext cx="2891931" cy="5411740"/>
              <a:chOff x="4579796" y="1359115"/>
              <a:chExt cx="2891931" cy="5411740"/>
            </a:xfrm>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C96334C3-4839-4239-8F06-612D9F42F7AB}"/>
                  </a:ext>
                </a:extLst>
              </p:cNvPr>
              <p:cNvSpPr/>
              <p:nvPr/>
            </p:nvSpPr>
            <p:spPr>
              <a:xfrm>
                <a:off x="4579796" y="1359115"/>
                <a:ext cx="2869186" cy="5411740"/>
              </a:xfrm>
              <a:prstGeom prst="roundRect">
                <a:avLst>
                  <a:gd name="adj" fmla="val 9760"/>
                </a:avLst>
              </a:prstGeom>
              <a:solidFill>
                <a:schemeClr val="tx1">
                  <a:lumMod val="75000"/>
                  <a:lumOff val="25000"/>
                </a:schemeClr>
              </a:solidFill>
              <a:ln>
                <a:noFill/>
              </a:ln>
              <a:effectLst>
                <a:innerShdw blurRad="25400" dist="254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DF6B8BFB-005E-42C6-B16E-738C965945D4}"/>
                  </a:ext>
                </a:extLst>
              </p:cNvPr>
              <p:cNvSpPr/>
              <p:nvPr/>
            </p:nvSpPr>
            <p:spPr>
              <a:xfrm>
                <a:off x="4627353" y="1413707"/>
                <a:ext cx="2775137" cy="5307106"/>
              </a:xfrm>
              <a:prstGeom prst="roundRect">
                <a:avLst>
                  <a:gd name="adj" fmla="val 9760"/>
                </a:avLst>
              </a:prstGeom>
              <a:solidFill>
                <a:schemeClr val="tx1"/>
              </a:solidFill>
              <a:ln>
                <a:noFill/>
              </a:ln>
              <a:effectLst>
                <a:innerShdw blurRad="12700" dist="12700" dir="135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D195B750-1513-4854-ABB7-A768922FF6DC}"/>
                  </a:ext>
                </a:extLst>
              </p:cNvPr>
              <p:cNvSpPr/>
              <p:nvPr/>
            </p:nvSpPr>
            <p:spPr>
              <a:xfrm>
                <a:off x="5580860" y="1623619"/>
                <a:ext cx="849639" cy="88222"/>
              </a:xfrm>
              <a:prstGeom prst="roundRect">
                <a:avLst>
                  <a:gd name="adj" fmla="val 50000"/>
                </a:avLst>
              </a:prstGeom>
              <a:pattFill prst="pct50">
                <a:fgClr>
                  <a:schemeClr val="tx1">
                    <a:lumMod val="85000"/>
                    <a:lumOff val="15000"/>
                  </a:schemeClr>
                </a:fgClr>
                <a:bgClr>
                  <a:schemeClr val="tx1">
                    <a:lumMod val="75000"/>
                    <a:lumOff val="2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98FED50C-7E40-478B-BA65-E161F4554082}"/>
                  </a:ext>
                </a:extLst>
              </p:cNvPr>
              <p:cNvSpPr/>
              <p:nvPr/>
            </p:nvSpPr>
            <p:spPr>
              <a:xfrm>
                <a:off x="5560879" y="6554917"/>
                <a:ext cx="849639" cy="88222"/>
              </a:xfrm>
              <a:prstGeom prst="roundRect">
                <a:avLst>
                  <a:gd name="adj" fmla="val 50000"/>
                </a:avLst>
              </a:prstGeom>
              <a:pattFill prst="pct50">
                <a:fgClr>
                  <a:schemeClr val="tx1">
                    <a:lumMod val="75000"/>
                    <a:lumOff val="25000"/>
                  </a:schemeClr>
                </a:fgClr>
                <a:bgClr>
                  <a:schemeClr val="tx1">
                    <a:lumMod val="85000"/>
                    <a:lumOff val="1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7E955A3A-C05B-4767-9EB1-394EE77DC434}"/>
                  </a:ext>
                </a:extLst>
              </p:cNvPr>
              <p:cNvSpPr/>
              <p:nvPr/>
            </p:nvSpPr>
            <p:spPr>
              <a:xfrm>
                <a:off x="4692926" y="1921014"/>
                <a:ext cx="2638673" cy="4486609"/>
              </a:xfrm>
              <a:prstGeom prst="roundRect">
                <a:avLst>
                  <a:gd name="adj" fmla="val 4974"/>
                </a:avLst>
              </a:prstGeom>
              <a:blipFill>
                <a:blip r:embed="rId14"/>
                <a:stretch>
                  <a:fillRect l="-250" t="-774" r="250" b="-15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69F74B14-1626-42FD-ABB5-4828969FBA00}"/>
                  </a:ext>
                </a:extLst>
              </p:cNvPr>
              <p:cNvGrpSpPr/>
              <p:nvPr/>
            </p:nvGrpSpPr>
            <p:grpSpPr>
              <a:xfrm>
                <a:off x="4975268" y="1650633"/>
                <a:ext cx="153373" cy="151745"/>
                <a:chOff x="3596711" y="2122360"/>
                <a:chExt cx="153373" cy="151745"/>
              </a:xfrm>
            </p:grpSpPr>
            <p:sp>
              <p:nvSpPr>
                <p:cNvPr id="52" name="Oval 51">
                  <a:extLst>
                    <a:ext uri="{FF2B5EF4-FFF2-40B4-BE49-F238E27FC236}">
                      <a16:creationId xmlns:a16="http://schemas.microsoft.com/office/drawing/2014/main" id="{7348E9A2-D561-4318-AE42-AE977C91B854}"/>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E3705AA2-8781-42EC-9BE1-D05C5EAC8DB7}"/>
                    </a:ext>
                  </a:extLst>
                </p:cNvPr>
                <p:cNvSpPr/>
                <p:nvPr/>
              </p:nvSpPr>
              <p:spPr>
                <a:xfrm>
                  <a:off x="3619673" y="2146901"/>
                  <a:ext cx="107448" cy="106307"/>
                </a:xfrm>
                <a:prstGeom prst="ellipse">
                  <a:avLst/>
                </a:prstGeom>
                <a:solidFill>
                  <a:schemeClr val="tx1">
                    <a:lumMod val="75000"/>
                    <a:lumOff val="25000"/>
                  </a:schemeClr>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70E4D704-8823-4444-B4B7-B799947740B4}"/>
                    </a:ext>
                  </a:extLst>
                </p:cNvPr>
                <p:cNvSpPr/>
                <p:nvPr/>
              </p:nvSpPr>
              <p:spPr>
                <a:xfrm>
                  <a:off x="3633894" y="2162019"/>
                  <a:ext cx="76094" cy="75285"/>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BBBE7C94-59F0-4719-BAE9-A0C549D62F85}"/>
                  </a:ext>
                </a:extLst>
              </p:cNvPr>
              <p:cNvGrpSpPr/>
              <p:nvPr/>
            </p:nvGrpSpPr>
            <p:grpSpPr>
              <a:xfrm>
                <a:off x="5239068" y="1650633"/>
                <a:ext cx="153373" cy="151745"/>
                <a:chOff x="3596711" y="2122360"/>
                <a:chExt cx="153373" cy="151745"/>
              </a:xfrm>
            </p:grpSpPr>
            <p:sp>
              <p:nvSpPr>
                <p:cNvPr id="50" name="Oval 49">
                  <a:extLst>
                    <a:ext uri="{FF2B5EF4-FFF2-40B4-BE49-F238E27FC236}">
                      <a16:creationId xmlns:a16="http://schemas.microsoft.com/office/drawing/2014/main" id="{F3E340AC-AEAD-4E10-A7DD-160F16BAD61D}"/>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6FFEBEA2-61A1-4D35-8C12-7537EA33A2B4}"/>
                    </a:ext>
                  </a:extLst>
                </p:cNvPr>
                <p:cNvSpPr/>
                <p:nvPr/>
              </p:nvSpPr>
              <p:spPr>
                <a:xfrm>
                  <a:off x="3616519" y="2142048"/>
                  <a:ext cx="113756" cy="112547"/>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Rounded Corners 47">
                <a:extLst>
                  <a:ext uri="{FF2B5EF4-FFF2-40B4-BE49-F238E27FC236}">
                    <a16:creationId xmlns:a16="http://schemas.microsoft.com/office/drawing/2014/main" id="{61BB40F2-7F41-49A3-A65D-42706DE16508}"/>
                  </a:ext>
                </a:extLst>
              </p:cNvPr>
              <p:cNvSpPr/>
              <p:nvPr/>
            </p:nvSpPr>
            <p:spPr>
              <a:xfrm>
                <a:off x="7426008" y="2362461"/>
                <a:ext cx="45719" cy="322217"/>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0728C539-715E-4F57-8C22-8B78CAF41065}"/>
                  </a:ext>
                </a:extLst>
              </p:cNvPr>
              <p:cNvSpPr/>
              <p:nvPr/>
            </p:nvSpPr>
            <p:spPr>
              <a:xfrm>
                <a:off x="7426008" y="2985784"/>
                <a:ext cx="45719" cy="598175"/>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Moon 51">
              <a:extLst>
                <a:ext uri="{FF2B5EF4-FFF2-40B4-BE49-F238E27FC236}">
                  <a16:creationId xmlns:a16="http://schemas.microsoft.com/office/drawing/2014/main" id="{E8A50017-CF25-4D40-9312-44B5C67F985A}"/>
                </a:ext>
              </a:extLst>
            </p:cNvPr>
            <p:cNvSpPr/>
            <p:nvPr/>
          </p:nvSpPr>
          <p:spPr>
            <a:xfrm rot="5400000">
              <a:off x="6781924" y="3233401"/>
              <a:ext cx="5280666" cy="641410"/>
            </a:xfrm>
            <a:prstGeom prst="round2SameRect">
              <a:avLst>
                <a:gd name="adj1" fmla="val 0"/>
                <a:gd name="adj2" fmla="val 39733"/>
              </a:avLst>
            </a:prstGeom>
            <a:solidFill>
              <a:schemeClr val="bg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79018852"/>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6172EDE-BF87-4872-82CC-621AF01A2AFA}"/>
              </a:ext>
            </a:extLst>
          </p:cNvPr>
          <p:cNvSpPr txBox="1"/>
          <p:nvPr/>
        </p:nvSpPr>
        <p:spPr>
          <a:xfrm>
            <a:off x="6096000" y="1789024"/>
            <a:ext cx="5928602" cy="2077164"/>
          </a:xfrm>
          <a:prstGeom prst="roundRect">
            <a:avLst>
              <a:gd name="adj" fmla="val 11331"/>
            </a:avLst>
          </a:prstGeom>
          <a:solidFill>
            <a:srgbClr val="072045"/>
          </a:solidFill>
        </p:spPr>
        <p:txBody>
          <a:bodyPr wrap="square" rtlCol="0">
            <a:spAutoFit/>
          </a:bodyPr>
          <a:lstStyle>
            <a:defPPr>
              <a:defRPr lang="en-US"/>
            </a:defPPr>
            <a:lvl1pPr>
              <a:defRPr sz="3600" u="sng" cap="small">
                <a:solidFill>
                  <a:srgbClr val="11489C"/>
                </a:solidFill>
                <a:effectLst>
                  <a:outerShdw dist="12700" dir="2700000" algn="tl" rotWithShape="0">
                    <a:srgbClr val="660066"/>
                  </a:outerShdw>
                </a:effectLst>
                <a:latin typeface="Century Gothic" panose="020B0502020202020204" pitchFamily="34" charset="0"/>
              </a:defRPr>
            </a:lvl1pPr>
          </a:lstStyle>
          <a:p>
            <a:pPr algn="ctr"/>
            <a:r>
              <a:rPr lang="en-US" sz="4400" b="1" u="none" dirty="0">
                <a:solidFill>
                  <a:schemeClr val="bg1"/>
                </a:solidFill>
                <a:effectLst/>
              </a:rPr>
              <a:t>Less Obvious</a:t>
            </a:r>
          </a:p>
          <a:p>
            <a:pPr algn="ctr"/>
            <a:endParaRPr lang="en-US" b="1" u="none" dirty="0">
              <a:solidFill>
                <a:schemeClr val="bg1"/>
              </a:solidFill>
              <a:effectLst/>
            </a:endParaRPr>
          </a:p>
          <a:p>
            <a:pPr algn="ctr"/>
            <a:endParaRPr lang="en-US" b="1" u="none" dirty="0">
              <a:solidFill>
                <a:schemeClr val="bg1"/>
              </a:solidFill>
              <a:effectLst/>
            </a:endParaRPr>
          </a:p>
        </p:txBody>
      </p:sp>
      <p:sp>
        <p:nvSpPr>
          <p:cNvPr id="23" name="TextBox 22">
            <a:extLst>
              <a:ext uri="{FF2B5EF4-FFF2-40B4-BE49-F238E27FC236}">
                <a16:creationId xmlns:a16="http://schemas.microsoft.com/office/drawing/2014/main" id="{318C3C26-50FA-4E5E-AC89-BD6E39607F96}"/>
              </a:ext>
            </a:extLst>
          </p:cNvPr>
          <p:cNvSpPr txBox="1"/>
          <p:nvPr/>
        </p:nvSpPr>
        <p:spPr>
          <a:xfrm>
            <a:off x="167400" y="1789611"/>
            <a:ext cx="5841364" cy="1600438"/>
          </a:xfrm>
          <a:prstGeom prst="roundRect">
            <a:avLst/>
          </a:prstGeom>
          <a:solidFill>
            <a:srgbClr val="320032"/>
          </a:solidFill>
        </p:spPr>
        <p:txBody>
          <a:bodyPr wrap="square" rtlCol="0">
            <a:spAutoFit/>
          </a:bodyPr>
          <a:lstStyle>
            <a:defPPr>
              <a:defRPr lang="en-US"/>
            </a:defPPr>
            <a:lvl1pPr algn="ctr">
              <a:defRPr sz="4400" b="1" u="none" cap="small">
                <a:solidFill>
                  <a:schemeClr val="bg1"/>
                </a:solidFill>
                <a:effectLst/>
                <a:latin typeface="Century Gothic" panose="020B0502020202020204" pitchFamily="34" charset="0"/>
              </a:defRPr>
            </a:lvl1pPr>
          </a:lstStyle>
          <a:p>
            <a:r>
              <a:rPr lang="en-US" dirty="0"/>
              <a:t>More Obvious</a:t>
            </a:r>
          </a:p>
          <a:p>
            <a:endParaRPr lang="en-US" dirty="0"/>
          </a:p>
        </p:txBody>
      </p:sp>
      <p:sp>
        <p:nvSpPr>
          <p:cNvPr id="25" name="Rectangle: Rounded Corners 24">
            <a:extLst>
              <a:ext uri="{FF2B5EF4-FFF2-40B4-BE49-F238E27FC236}">
                <a16:creationId xmlns:a16="http://schemas.microsoft.com/office/drawing/2014/main" id="{B3EF2E83-1309-4D8B-BE27-242EE113B7DC}"/>
              </a:ext>
            </a:extLst>
          </p:cNvPr>
          <p:cNvSpPr/>
          <p:nvPr/>
        </p:nvSpPr>
        <p:spPr>
          <a:xfrm>
            <a:off x="167400" y="2633629"/>
            <a:ext cx="5841364" cy="3684099"/>
          </a:xfrm>
          <a:prstGeom prst="roundRect">
            <a:avLst>
              <a:gd name="adj" fmla="val 8352"/>
            </a:avLst>
          </a:prstGeom>
          <a:solidFill>
            <a:srgbClr val="66006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5B266AE5-7492-409F-A05C-46E251580F0F}"/>
              </a:ext>
            </a:extLst>
          </p:cNvPr>
          <p:cNvSpPr/>
          <p:nvPr/>
        </p:nvSpPr>
        <p:spPr>
          <a:xfrm>
            <a:off x="6096000" y="2633628"/>
            <a:ext cx="5928600" cy="3684100"/>
          </a:xfrm>
          <a:prstGeom prst="roundRect">
            <a:avLst>
              <a:gd name="adj" fmla="val 7164"/>
            </a:avLst>
          </a:prstGeom>
          <a:solidFill>
            <a:srgbClr val="11489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72681E9-51C1-4447-B068-0840DD65F438}"/>
              </a:ext>
            </a:extLst>
          </p:cNvPr>
          <p:cNvSpPr txBox="1"/>
          <p:nvPr/>
        </p:nvSpPr>
        <p:spPr>
          <a:xfrm>
            <a:off x="297711" y="3112029"/>
            <a:ext cx="5524131" cy="2923877"/>
          </a:xfrm>
          <a:prstGeom prst="rect">
            <a:avLst/>
          </a:prstGeom>
          <a:solidFill>
            <a:srgbClr val="660066"/>
          </a:solidFill>
          <a:effectLst/>
        </p:spPr>
        <p:txBody>
          <a:bodyPr wrap="square" lIns="0" tIns="0" rIns="0" bIns="0" rtlCol="0">
            <a:spAutoFit/>
          </a:bodyPr>
          <a:lstStyle/>
          <a:p>
            <a:pPr algn="ctr"/>
            <a:r>
              <a:rPr lang="en-US" sz="3200" dirty="0">
                <a:solidFill>
                  <a:schemeClr val="bg1"/>
                </a:solidFill>
                <a:latin typeface="Century Gothic" panose="020B0502020202020204" pitchFamily="34" charset="0"/>
              </a:rPr>
              <a:t>Mobility</a:t>
            </a:r>
          </a:p>
          <a:p>
            <a:pPr algn="ctr"/>
            <a:endParaRPr lang="en-US" sz="1600" dirty="0">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a:p>
            <a:pPr algn="ctr"/>
            <a:endParaRPr lang="en-US" sz="16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Confusion</a:t>
            </a:r>
          </a:p>
          <a:p>
            <a:pPr algn="ctr"/>
            <a:endParaRPr lang="en-US" sz="40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Limited English Proficiency</a:t>
            </a:r>
          </a:p>
          <a:p>
            <a:pPr algn="ctr"/>
            <a:endParaRPr lang="en-US" sz="600" cap="small" dirty="0">
              <a:solidFill>
                <a:srgbClr val="11489C"/>
              </a:solidFill>
              <a:effectLst>
                <a:outerShdw dist="12700" dir="2700000" algn="tl" rotWithShape="0">
                  <a:srgbClr val="660066"/>
                </a:outerShdw>
              </a:effectLst>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43</a:t>
            </a:fld>
            <a:endParaRPr lang="en-US"/>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121377" y="65404"/>
            <a:ext cx="10593126" cy="828675"/>
          </a:xfrm>
          <a:effectLst>
            <a:outerShdw blurRad="63500" sx="102000" sy="102000" algn="ctr" rotWithShape="0">
              <a:prstClr val="black">
                <a:alpha val="40000"/>
              </a:prstClr>
            </a:outerShdw>
          </a:effectLst>
        </p:spPr>
        <p:txBody>
          <a:bodyPr/>
          <a:lstStyle/>
          <a:p>
            <a:r>
              <a:rPr lang="en-US" dirty="0"/>
              <a:t>COURT USERS WITH DIVERSE NEEDS</a:t>
            </a:r>
          </a:p>
        </p:txBody>
      </p:sp>
      <p:sp>
        <p:nvSpPr>
          <p:cNvPr id="21" name="TextBox 20">
            <a:extLst>
              <a:ext uri="{FF2B5EF4-FFF2-40B4-BE49-F238E27FC236}">
                <a16:creationId xmlns:a16="http://schemas.microsoft.com/office/drawing/2014/main" id="{F0AEF350-6B79-420A-9F1F-BCC324E56594}"/>
              </a:ext>
            </a:extLst>
          </p:cNvPr>
          <p:cNvSpPr txBox="1"/>
          <p:nvPr/>
        </p:nvSpPr>
        <p:spPr>
          <a:xfrm>
            <a:off x="121376" y="725415"/>
            <a:ext cx="11736795" cy="954107"/>
          </a:xfrm>
          <a:prstGeom prst="rect">
            <a:avLst/>
          </a:prstGeom>
          <a:noFill/>
        </p:spPr>
        <p:txBody>
          <a:bodyPr wrap="square" rtlCol="0">
            <a:spAutoFit/>
          </a:bodyPr>
          <a:lstStyle/>
          <a:p>
            <a:r>
              <a:rPr lang="en-US" sz="2800" i="1" dirty="0">
                <a:solidFill>
                  <a:schemeClr val="tx1">
                    <a:lumMod val="75000"/>
                    <a:lumOff val="25000"/>
                  </a:schemeClr>
                </a:solidFill>
                <a:latin typeface="Century Gothic" panose="020B0502020202020204" pitchFamily="34" charset="0"/>
              </a:rPr>
              <a:t>Courts have a responsibility to address problems that interfere with a litigant’s ability to participate in proceedings.</a:t>
            </a:r>
          </a:p>
        </p:txBody>
      </p:sp>
      <p:pic>
        <p:nvPicPr>
          <p:cNvPr id="5" name="Graphic 4" descr="New Wheelchair">
            <a:extLst>
              <a:ext uri="{FF2B5EF4-FFF2-40B4-BE49-F238E27FC236}">
                <a16:creationId xmlns:a16="http://schemas.microsoft.com/office/drawing/2014/main" id="{F68BBB82-F781-4293-A466-D6498DF47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8893" y="2703977"/>
            <a:ext cx="496958" cy="496958"/>
          </a:xfrm>
          <a:prstGeom prst="rect">
            <a:avLst/>
          </a:prstGeom>
          <a:effectLst>
            <a:outerShdw dist="12700" dir="2700000" algn="tl" rotWithShape="0">
              <a:srgbClr val="660066"/>
            </a:outerShdw>
          </a:effectLst>
        </p:spPr>
      </p:pic>
      <p:pic>
        <p:nvPicPr>
          <p:cNvPr id="17" name="Graphic 16" descr="Confused person">
            <a:extLst>
              <a:ext uri="{FF2B5EF4-FFF2-40B4-BE49-F238E27FC236}">
                <a16:creationId xmlns:a16="http://schemas.microsoft.com/office/drawing/2014/main" id="{427CDE0F-F7A1-4A2B-AB92-0D30891CB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4682" y="3866188"/>
            <a:ext cx="538069" cy="538069"/>
          </a:xfrm>
          <a:prstGeom prst="rect">
            <a:avLst/>
          </a:prstGeom>
          <a:effectLst>
            <a:outerShdw dist="12700" dir="2700000" algn="tl" rotWithShape="0">
              <a:srgbClr val="660066"/>
            </a:outerShdw>
          </a:effectLst>
        </p:spPr>
      </p:pic>
      <p:sp>
        <p:nvSpPr>
          <p:cNvPr id="29" name="TextBox 28">
            <a:extLst>
              <a:ext uri="{FF2B5EF4-FFF2-40B4-BE49-F238E27FC236}">
                <a16:creationId xmlns:a16="http://schemas.microsoft.com/office/drawing/2014/main" id="{B97311F8-3A98-4CFA-9CD7-DC076ABA2ADB}"/>
              </a:ext>
            </a:extLst>
          </p:cNvPr>
          <p:cNvSpPr txBox="1"/>
          <p:nvPr/>
        </p:nvSpPr>
        <p:spPr>
          <a:xfrm>
            <a:off x="6244566" y="3307118"/>
            <a:ext cx="5544232" cy="2939266"/>
          </a:xfrm>
          <a:prstGeom prst="rect">
            <a:avLst/>
          </a:prstGeom>
          <a:solidFill>
            <a:srgbClr val="11489C"/>
          </a:solidFill>
        </p:spPr>
        <p:txBody>
          <a:bodyPr wrap="square" rtlCol="0">
            <a:spAutoFit/>
          </a:bodyPr>
          <a:lstStyle/>
          <a:p>
            <a:pPr algn="ctr"/>
            <a:r>
              <a:rPr lang="en-US" sz="3200" dirty="0">
                <a:solidFill>
                  <a:schemeClr val="bg1"/>
                </a:solidFill>
                <a:latin typeface="Century Gothic" panose="020B0502020202020204" pitchFamily="34" charset="0"/>
              </a:rPr>
              <a:t>Older adult facing eviction despite sufficient income</a:t>
            </a:r>
          </a:p>
          <a:p>
            <a:pPr algn="ctr"/>
            <a:endParaRPr lang="en-US" sz="1400" dirty="0">
              <a:solidFill>
                <a:schemeClr val="bg1"/>
              </a:solidFill>
              <a:latin typeface="Century Gothic" panose="020B0502020202020204" pitchFamily="34" charset="0"/>
            </a:endParaRPr>
          </a:p>
          <a:p>
            <a:pPr algn="ctr"/>
            <a:endParaRPr lang="en-US" sz="1400" dirty="0">
              <a:solidFill>
                <a:schemeClr val="bg1"/>
              </a:solidFill>
              <a:latin typeface="Century Gothic" panose="020B0502020202020204" pitchFamily="34" charset="0"/>
            </a:endParaRPr>
          </a:p>
          <a:p>
            <a:pPr algn="ctr"/>
            <a:endParaRPr lang="en-US" sz="14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A disengaged litigant</a:t>
            </a:r>
          </a:p>
          <a:p>
            <a:pPr algn="ctr"/>
            <a:endParaRPr lang="en-US" sz="500" dirty="0">
              <a:solidFill>
                <a:schemeClr val="bg1"/>
              </a:solidFill>
              <a:latin typeface="Century Gothic" panose="020B0502020202020204" pitchFamily="34" charset="0"/>
            </a:endParaRPr>
          </a:p>
          <a:p>
            <a:pPr algn="ctr"/>
            <a:endParaRPr lang="en-US" sz="500" dirty="0">
              <a:solidFill>
                <a:schemeClr val="bg1"/>
              </a:solidFill>
              <a:latin typeface="Century Gothic" panose="020B0502020202020204" pitchFamily="34" charset="0"/>
            </a:endParaRPr>
          </a:p>
          <a:p>
            <a:pPr algn="ctr"/>
            <a:r>
              <a:rPr lang="en-US" sz="3200" dirty="0">
                <a:solidFill>
                  <a:schemeClr val="bg1"/>
                </a:solidFill>
                <a:latin typeface="Century Gothic" panose="020B0502020202020204" pitchFamily="34" charset="0"/>
              </a:rPr>
              <a:t>Invisible Disabilities</a:t>
            </a:r>
            <a:endParaRPr lang="en-US" sz="600" cap="small" dirty="0">
              <a:solidFill>
                <a:schemeClr val="bg1"/>
              </a:solidFill>
              <a:latin typeface="Century Gothic" panose="020B0502020202020204" pitchFamily="34" charset="0"/>
            </a:endParaRPr>
          </a:p>
        </p:txBody>
      </p:sp>
      <p:pic>
        <p:nvPicPr>
          <p:cNvPr id="30" name="Graphic 29" descr="Man with cane">
            <a:extLst>
              <a:ext uri="{FF2B5EF4-FFF2-40B4-BE49-F238E27FC236}">
                <a16:creationId xmlns:a16="http://schemas.microsoft.com/office/drawing/2014/main" id="{C5DC7A13-9DFD-4B0E-B4F1-52A0D7A9D3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31806" y="2768702"/>
            <a:ext cx="656987" cy="656987"/>
          </a:xfrm>
          <a:prstGeom prst="rect">
            <a:avLst/>
          </a:prstGeom>
          <a:effectLst>
            <a:outerShdw dist="12700" dir="2700000" algn="tl" rotWithShape="0">
              <a:srgbClr val="660066"/>
            </a:outerShdw>
          </a:effectLst>
        </p:spPr>
      </p:pic>
      <p:sp>
        <p:nvSpPr>
          <p:cNvPr id="35" name="TextBox 34">
            <a:extLst>
              <a:ext uri="{FF2B5EF4-FFF2-40B4-BE49-F238E27FC236}">
                <a16:creationId xmlns:a16="http://schemas.microsoft.com/office/drawing/2014/main" id="{F74C3A24-E69B-4374-91DD-8A88E0CA8DCC}"/>
              </a:ext>
            </a:extLst>
          </p:cNvPr>
          <p:cNvSpPr txBox="1"/>
          <p:nvPr/>
        </p:nvSpPr>
        <p:spPr>
          <a:xfrm>
            <a:off x="2756975" y="6409282"/>
            <a:ext cx="7644325"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a:t>
            </a:r>
            <a:r>
              <a:rPr lang="en-US" sz="2400" dirty="0" err="1">
                <a:solidFill>
                  <a:schemeClr val="bg1"/>
                </a:solidFill>
                <a:latin typeface="Century Gothic" panose="020B0502020202020204" pitchFamily="34" charset="0"/>
              </a:rPr>
              <a:t>ip</a:t>
            </a:r>
            <a:r>
              <a:rPr lang="en-US" sz="2400" dirty="0">
                <a:solidFill>
                  <a:schemeClr val="bg1"/>
                </a:solidFill>
                <a:latin typeface="Century Gothic" panose="020B0502020202020204" pitchFamily="34" charset="0"/>
              </a:rPr>
              <a:t>/nya2j/diverseneeds.shtml</a:t>
            </a:r>
          </a:p>
        </p:txBody>
      </p:sp>
      <p:pic>
        <p:nvPicPr>
          <p:cNvPr id="6" name="Picture 5">
            <a:extLst>
              <a:ext uri="{FF2B5EF4-FFF2-40B4-BE49-F238E27FC236}">
                <a16:creationId xmlns:a16="http://schemas.microsoft.com/office/drawing/2014/main" id="{098F78CB-9445-4A73-8C99-D0B034C11AC1}"/>
              </a:ext>
            </a:extLst>
          </p:cNvPr>
          <p:cNvPicPr>
            <a:picLocks noChangeAspect="1"/>
          </p:cNvPicPr>
          <p:nvPr/>
        </p:nvPicPr>
        <p:blipFill>
          <a:blip r:embed="rId9"/>
          <a:stretch>
            <a:fillRect/>
          </a:stretch>
        </p:blipFill>
        <p:spPr>
          <a:xfrm>
            <a:off x="8856189" y="4401796"/>
            <a:ext cx="408219" cy="556555"/>
          </a:xfrm>
          <a:prstGeom prst="rect">
            <a:avLst/>
          </a:prstGeom>
        </p:spPr>
      </p:pic>
      <p:pic>
        <p:nvPicPr>
          <p:cNvPr id="4" name="Picture 3">
            <a:extLst>
              <a:ext uri="{FF2B5EF4-FFF2-40B4-BE49-F238E27FC236}">
                <a16:creationId xmlns:a16="http://schemas.microsoft.com/office/drawing/2014/main" id="{C5209D54-4D94-4BBC-8AEC-DDBFEF419A54}"/>
              </a:ext>
            </a:extLst>
          </p:cNvPr>
          <p:cNvPicPr>
            <a:picLocks noChangeAspect="1"/>
          </p:cNvPicPr>
          <p:nvPr/>
        </p:nvPicPr>
        <p:blipFill>
          <a:blip r:embed="rId10"/>
          <a:stretch>
            <a:fillRect/>
          </a:stretch>
        </p:blipFill>
        <p:spPr>
          <a:xfrm>
            <a:off x="2870516" y="5061939"/>
            <a:ext cx="433712" cy="406555"/>
          </a:xfrm>
          <a:prstGeom prst="rect">
            <a:avLst/>
          </a:prstGeom>
        </p:spPr>
      </p:pic>
      <p:pic>
        <p:nvPicPr>
          <p:cNvPr id="36" name="Graphic 35" descr="Social network">
            <a:extLst>
              <a:ext uri="{FF2B5EF4-FFF2-40B4-BE49-F238E27FC236}">
                <a16:creationId xmlns:a16="http://schemas.microsoft.com/office/drawing/2014/main" id="{3B248361-111D-4D51-AA7B-3169C8A2C1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8526" y="6468405"/>
            <a:ext cx="365125" cy="365125"/>
          </a:xfrm>
          <a:prstGeom prst="rect">
            <a:avLst/>
          </a:prstGeom>
          <a:effectLst/>
        </p:spPr>
      </p:pic>
      <p:grpSp>
        <p:nvGrpSpPr>
          <p:cNvPr id="37" name="Group 36">
            <a:extLst>
              <a:ext uri="{FF2B5EF4-FFF2-40B4-BE49-F238E27FC236}">
                <a16:creationId xmlns:a16="http://schemas.microsoft.com/office/drawing/2014/main" id="{F2C50096-25A5-45CF-8ACA-BB2E99F71AA4}"/>
              </a:ext>
            </a:extLst>
          </p:cNvPr>
          <p:cNvGrpSpPr/>
          <p:nvPr/>
        </p:nvGrpSpPr>
        <p:grpSpPr>
          <a:xfrm>
            <a:off x="1101356" y="6468110"/>
            <a:ext cx="251396" cy="365125"/>
            <a:chOff x="7907153" y="3711346"/>
            <a:chExt cx="1092490" cy="1624264"/>
          </a:xfrm>
          <a:solidFill>
            <a:srgbClr val="11489C"/>
          </a:solidFill>
          <a:effectLst/>
        </p:grpSpPr>
        <p:pic>
          <p:nvPicPr>
            <p:cNvPr id="38" name="Graphic 37" descr="Child with balloon">
              <a:extLst>
                <a:ext uri="{FF2B5EF4-FFF2-40B4-BE49-F238E27FC236}">
                  <a16:creationId xmlns:a16="http://schemas.microsoft.com/office/drawing/2014/main" id="{116BDA39-E738-4FAA-9084-8BC3DE7D19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7153" y="3711346"/>
              <a:ext cx="914400" cy="914400"/>
            </a:xfrm>
            <a:prstGeom prst="rect">
              <a:avLst/>
            </a:prstGeom>
            <a:effectLst/>
          </p:spPr>
        </p:pic>
        <p:pic>
          <p:nvPicPr>
            <p:cNvPr id="39" name="Graphic 38" descr="Scales of justice">
              <a:extLst>
                <a:ext uri="{FF2B5EF4-FFF2-40B4-BE49-F238E27FC236}">
                  <a16:creationId xmlns:a16="http://schemas.microsoft.com/office/drawing/2014/main" id="{A388E2D6-D911-4DC9-8ACA-3FEDAE37F5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32294" y="4421210"/>
              <a:ext cx="914400" cy="914400"/>
            </a:xfrm>
            <a:prstGeom prst="rect">
              <a:avLst/>
            </a:prstGeom>
            <a:effectLst/>
          </p:spPr>
        </p:pic>
        <p:pic>
          <p:nvPicPr>
            <p:cNvPr id="40" name="Graphic 39" descr="Gavel">
              <a:extLst>
                <a:ext uri="{FF2B5EF4-FFF2-40B4-BE49-F238E27FC236}">
                  <a16:creationId xmlns:a16="http://schemas.microsoft.com/office/drawing/2014/main" id="{8C64D73E-1A45-4307-94CB-186EC3BE7B8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42443" y="4192610"/>
              <a:ext cx="457200" cy="457200"/>
            </a:xfrm>
            <a:prstGeom prst="rect">
              <a:avLst/>
            </a:prstGeom>
            <a:effectLst/>
          </p:spPr>
        </p:pic>
      </p:grpSp>
      <p:pic>
        <p:nvPicPr>
          <p:cNvPr id="41" name="Graphic 40" descr="Court">
            <a:extLst>
              <a:ext uri="{FF2B5EF4-FFF2-40B4-BE49-F238E27FC236}">
                <a16:creationId xmlns:a16="http://schemas.microsoft.com/office/drawing/2014/main" id="{92936E83-E115-489D-9824-5196067C572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579" y="6473313"/>
            <a:ext cx="365125" cy="365125"/>
          </a:xfrm>
          <a:prstGeom prst="rect">
            <a:avLst/>
          </a:prstGeom>
          <a:effectLst/>
        </p:spPr>
      </p:pic>
      <p:sp>
        <p:nvSpPr>
          <p:cNvPr id="33" name="Rectangle 32">
            <a:extLst>
              <a:ext uri="{FF2B5EF4-FFF2-40B4-BE49-F238E27FC236}">
                <a16:creationId xmlns:a16="http://schemas.microsoft.com/office/drawing/2014/main" id="{BE481CE4-A1FD-4456-A151-3A782522B196}"/>
              </a:ext>
            </a:extLst>
          </p:cNvPr>
          <p:cNvSpPr/>
          <p:nvPr/>
        </p:nvSpPr>
        <p:spPr>
          <a:xfrm>
            <a:off x="53165" y="1679522"/>
            <a:ext cx="6008764" cy="4695093"/>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9E42ECC-8FE7-4D71-ABFD-243DF83FC630}"/>
              </a:ext>
            </a:extLst>
          </p:cNvPr>
          <p:cNvGrpSpPr/>
          <p:nvPr/>
        </p:nvGrpSpPr>
        <p:grpSpPr>
          <a:xfrm>
            <a:off x="1630999" y="6545101"/>
            <a:ext cx="290422" cy="231248"/>
            <a:chOff x="1539559" y="6545101"/>
            <a:chExt cx="290422" cy="231248"/>
          </a:xfrm>
        </p:grpSpPr>
        <p:grpSp>
          <p:nvGrpSpPr>
            <p:cNvPr id="56" name="Group 55">
              <a:extLst>
                <a:ext uri="{FF2B5EF4-FFF2-40B4-BE49-F238E27FC236}">
                  <a16:creationId xmlns:a16="http://schemas.microsoft.com/office/drawing/2014/main" id="{7C88118C-9925-4F2B-B79D-09FF3F8390CF}"/>
                </a:ext>
              </a:extLst>
            </p:cNvPr>
            <p:cNvGrpSpPr/>
            <p:nvPr/>
          </p:nvGrpSpPr>
          <p:grpSpPr>
            <a:xfrm>
              <a:off x="1539559" y="6545101"/>
              <a:ext cx="290422" cy="231248"/>
              <a:chOff x="1566351" y="6527433"/>
              <a:chExt cx="290422" cy="231248"/>
            </a:xfrm>
          </p:grpSpPr>
          <p:cxnSp>
            <p:nvCxnSpPr>
              <p:cNvPr id="59" name="Connector: Curved 58">
                <a:extLst>
                  <a:ext uri="{FF2B5EF4-FFF2-40B4-BE49-F238E27FC236}">
                    <a16:creationId xmlns:a16="http://schemas.microsoft.com/office/drawing/2014/main" id="{D6F38DFE-F5A4-4A8D-BC7F-128308667023}"/>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74B2884-61FE-4644-89E5-90041735A599}"/>
                  </a:ext>
                </a:extLst>
              </p:cNvPr>
              <p:cNvGrpSpPr/>
              <p:nvPr/>
            </p:nvGrpSpPr>
            <p:grpSpPr>
              <a:xfrm>
                <a:off x="1566351" y="6527433"/>
                <a:ext cx="290422" cy="231248"/>
                <a:chOff x="1566351" y="6527433"/>
                <a:chExt cx="290422" cy="231248"/>
              </a:xfrm>
            </p:grpSpPr>
            <p:cxnSp>
              <p:nvCxnSpPr>
                <p:cNvPr id="61" name="Connector: Curved 60">
                  <a:extLst>
                    <a:ext uri="{FF2B5EF4-FFF2-40B4-BE49-F238E27FC236}">
                      <a16:creationId xmlns:a16="http://schemas.microsoft.com/office/drawing/2014/main" id="{22E26C2F-2B8E-40DF-B701-4FFF71BD2CBA}"/>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Pentagon 61">
                  <a:extLst>
                    <a:ext uri="{FF2B5EF4-FFF2-40B4-BE49-F238E27FC236}">
                      <a16:creationId xmlns:a16="http://schemas.microsoft.com/office/drawing/2014/main" id="{0A230B72-2CF7-42D3-AA4A-BD3EEB98369E}"/>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Freeform: Shape 56">
              <a:extLst>
                <a:ext uri="{FF2B5EF4-FFF2-40B4-BE49-F238E27FC236}">
                  <a16:creationId xmlns:a16="http://schemas.microsoft.com/office/drawing/2014/main" id="{5CD3D6BC-E838-4E8F-8131-6FA3A72E3CD4}"/>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591F1866-E8E4-4275-95F4-1B3710D3A6A9}"/>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B493A708-48B6-4BCA-A51A-ABB99A7BFCBA}"/>
              </a:ext>
            </a:extLst>
          </p:cNvPr>
          <p:cNvGrpSpPr/>
          <p:nvPr/>
        </p:nvGrpSpPr>
        <p:grpSpPr>
          <a:xfrm>
            <a:off x="1634681" y="6545101"/>
            <a:ext cx="290422" cy="231248"/>
            <a:chOff x="1539559" y="6545101"/>
            <a:chExt cx="290422" cy="231248"/>
          </a:xfrm>
          <a:solidFill>
            <a:schemeClr val="bg1"/>
          </a:solidFill>
        </p:grpSpPr>
        <p:grpSp>
          <p:nvGrpSpPr>
            <p:cNvPr id="64" name="Group 63">
              <a:extLst>
                <a:ext uri="{FF2B5EF4-FFF2-40B4-BE49-F238E27FC236}">
                  <a16:creationId xmlns:a16="http://schemas.microsoft.com/office/drawing/2014/main" id="{D43DA385-D1E7-41EF-B90D-EC14FD9EE2CA}"/>
                </a:ext>
              </a:extLst>
            </p:cNvPr>
            <p:cNvGrpSpPr/>
            <p:nvPr/>
          </p:nvGrpSpPr>
          <p:grpSpPr>
            <a:xfrm>
              <a:off x="1539559" y="6545101"/>
              <a:ext cx="290422" cy="231248"/>
              <a:chOff x="1566351" y="6527433"/>
              <a:chExt cx="290422" cy="231248"/>
            </a:xfrm>
            <a:grpFill/>
          </p:grpSpPr>
          <p:cxnSp>
            <p:nvCxnSpPr>
              <p:cNvPr id="67" name="Connector: Curved 66">
                <a:extLst>
                  <a:ext uri="{FF2B5EF4-FFF2-40B4-BE49-F238E27FC236}">
                    <a16:creationId xmlns:a16="http://schemas.microsoft.com/office/drawing/2014/main" id="{0BC2278D-8FA4-4C0E-9034-1C8AD60D92D8}"/>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A893CDD-310A-46E8-809B-59B154188197}"/>
                  </a:ext>
                </a:extLst>
              </p:cNvPr>
              <p:cNvGrpSpPr/>
              <p:nvPr/>
            </p:nvGrpSpPr>
            <p:grpSpPr>
              <a:xfrm>
                <a:off x="1566351" y="6527433"/>
                <a:ext cx="290422" cy="231248"/>
                <a:chOff x="1566351" y="6527433"/>
                <a:chExt cx="290422" cy="231248"/>
              </a:xfrm>
              <a:grpFill/>
            </p:grpSpPr>
            <p:cxnSp>
              <p:nvCxnSpPr>
                <p:cNvPr id="69" name="Connector: Curved 68">
                  <a:extLst>
                    <a:ext uri="{FF2B5EF4-FFF2-40B4-BE49-F238E27FC236}">
                      <a16:creationId xmlns:a16="http://schemas.microsoft.com/office/drawing/2014/main" id="{63FC9A00-2089-478B-8116-44BD5A4A24A3}"/>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0" name="Pentagon 69">
                  <a:extLst>
                    <a:ext uri="{FF2B5EF4-FFF2-40B4-BE49-F238E27FC236}">
                      <a16:creationId xmlns:a16="http://schemas.microsoft.com/office/drawing/2014/main" id="{5E045F24-261D-429B-8DC3-D0BD2D365ABD}"/>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 name="Freeform: Shape 64">
              <a:extLst>
                <a:ext uri="{FF2B5EF4-FFF2-40B4-BE49-F238E27FC236}">
                  <a16:creationId xmlns:a16="http://schemas.microsoft.com/office/drawing/2014/main" id="{26C99F41-7296-4917-BC0B-A8BD9EC29947}"/>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17CBE8A4-5A8B-4EFF-A648-7BF21B7DD3C9}"/>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 name="Picture 70">
            <a:extLst>
              <a:ext uri="{FF2B5EF4-FFF2-40B4-BE49-F238E27FC236}">
                <a16:creationId xmlns:a16="http://schemas.microsoft.com/office/drawing/2014/main" id="{AA0CF767-EBDA-433B-B3DB-3732652DAB57}"/>
              </a:ext>
            </a:extLst>
          </p:cNvPr>
          <p:cNvPicPr>
            <a:picLocks noChangeAspect="1"/>
          </p:cNvPicPr>
          <p:nvPr/>
        </p:nvPicPr>
        <p:blipFill>
          <a:blip r:embed="rId21"/>
          <a:stretch>
            <a:fillRect/>
          </a:stretch>
        </p:blipFill>
        <p:spPr>
          <a:xfrm rot="5400000">
            <a:off x="1306962" y="6411598"/>
            <a:ext cx="429338" cy="483270"/>
          </a:xfrm>
          <a:prstGeom prst="rect">
            <a:avLst/>
          </a:prstGeom>
        </p:spPr>
      </p:pic>
      <p:sp>
        <p:nvSpPr>
          <p:cNvPr id="72" name="Rectangle 71">
            <a:extLst>
              <a:ext uri="{FF2B5EF4-FFF2-40B4-BE49-F238E27FC236}">
                <a16:creationId xmlns:a16="http://schemas.microsoft.com/office/drawing/2014/main" id="{929C311E-0D90-46AF-8EC3-E793F1105C42}"/>
              </a:ext>
            </a:extLst>
          </p:cNvPr>
          <p:cNvSpPr/>
          <p:nvPr/>
        </p:nvSpPr>
        <p:spPr>
          <a:xfrm>
            <a:off x="0" y="764837"/>
            <a:ext cx="12192000" cy="5609778"/>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24" name="Rectangle 23">
            <a:extLst>
              <a:ext uri="{FF2B5EF4-FFF2-40B4-BE49-F238E27FC236}">
                <a16:creationId xmlns:a16="http://schemas.microsoft.com/office/drawing/2014/main" id="{AA8EB215-C559-43A5-BD9F-DDE9D4C86DB1}"/>
              </a:ext>
            </a:extLst>
          </p:cNvPr>
          <p:cNvSpPr/>
          <p:nvPr/>
        </p:nvSpPr>
        <p:spPr>
          <a:xfrm>
            <a:off x="187692" y="728786"/>
            <a:ext cx="11991092" cy="246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latin typeface="Tw Cen MT" panose="020B0602020104020603" pitchFamily="34" charset="0"/>
              </a:rPr>
              <a:t>Remote proceedings can help protect the safety of vulnerable populations and increase ease of access for impaired court users. </a:t>
            </a:r>
          </a:p>
          <a:p>
            <a:r>
              <a:rPr lang="en-US" sz="3200" dirty="0">
                <a:solidFill>
                  <a:schemeClr val="tx1">
                    <a:lumMod val="75000"/>
                    <a:lumOff val="25000"/>
                  </a:schemeClr>
                </a:solidFill>
                <a:latin typeface="Tw Cen MT" panose="020B0602020104020603" pitchFamily="34" charset="0"/>
              </a:rPr>
              <a:t>However, jurists must recognize that remote proceedings may also diminish their ability to notice subtle signs that may suggest a problem with veracity or overall comprehension. </a:t>
            </a:r>
          </a:p>
        </p:txBody>
      </p:sp>
    </p:spTree>
    <p:extLst>
      <p:ext uri="{BB962C8B-B14F-4D97-AF65-F5344CB8AC3E}">
        <p14:creationId xmlns:p14="http://schemas.microsoft.com/office/powerpoint/2010/main" val="3337041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0-#ppt_w/2"/>
                                          </p:val>
                                        </p:tav>
                                        <p:tav tm="100000">
                                          <p:val>
                                            <p:strVal val="#ppt_x"/>
                                          </p:val>
                                        </p:tav>
                                      </p:tavLst>
                                    </p:anim>
                                    <p:anim calcmode="lin" valueType="num">
                                      <p:cBhvr additive="base">
                                        <p:cTn id="36" dur="500" fill="hold"/>
                                        <p:tgtEl>
                                          <p:spTgt spid="71"/>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63"/>
                                        </p:tgtEl>
                                      </p:cBhvr>
                                    </p:animEffect>
                                    <p:set>
                                      <p:cBhvr>
                                        <p:cTn id="43" dur="1" fill="hold">
                                          <p:stCondLst>
                                            <p:cond delay="499"/>
                                          </p:stCondLst>
                                        </p:cTn>
                                        <p:tgtEl>
                                          <p:spTgt spid="63"/>
                                        </p:tgtEl>
                                        <p:attrNameLst>
                                          <p:attrName>style.visibility</p:attrName>
                                        </p:attrNameLst>
                                      </p:cBhvr>
                                      <p:to>
                                        <p:strVal val="hidden"/>
                                      </p:to>
                                    </p:set>
                                  </p:childTnLst>
                                </p:cTn>
                              </p:par>
                              <p:par>
                                <p:cTn id="44" presetID="53" presetClass="entr" presetSubtype="16" fill="hold" grpId="0" nodeType="withEffect">
                                  <p:stCondLst>
                                    <p:cond delay="0"/>
                                  </p:stCondLst>
                                  <p:childTnLst>
                                    <p:set>
                                      <p:cBhvr>
                                        <p:cTn id="45" dur="1" fill="hold">
                                          <p:stCondLst>
                                            <p:cond delay="0"/>
                                          </p:stCondLst>
                                        </p:cTn>
                                        <p:tgtEl>
                                          <p:spTgt spid="72"/>
                                        </p:tgtEl>
                                        <p:attrNameLst>
                                          <p:attrName>style.visibility</p:attrName>
                                        </p:attrNameLst>
                                      </p:cBhvr>
                                      <p:to>
                                        <p:strVal val="visible"/>
                                      </p:to>
                                    </p:set>
                                    <p:anim calcmode="lin" valueType="num">
                                      <p:cBhvr>
                                        <p:cTn id="46" dur="1000" fill="hold"/>
                                        <p:tgtEl>
                                          <p:spTgt spid="72"/>
                                        </p:tgtEl>
                                        <p:attrNameLst>
                                          <p:attrName>ppt_w</p:attrName>
                                        </p:attrNameLst>
                                      </p:cBhvr>
                                      <p:tavLst>
                                        <p:tav tm="0">
                                          <p:val>
                                            <p:fltVal val="0"/>
                                          </p:val>
                                        </p:tav>
                                        <p:tav tm="100000">
                                          <p:val>
                                            <p:strVal val="#ppt_w"/>
                                          </p:val>
                                        </p:tav>
                                      </p:tavLst>
                                    </p:anim>
                                    <p:anim calcmode="lin" valueType="num">
                                      <p:cBhvr>
                                        <p:cTn id="47" dur="1000" fill="hold"/>
                                        <p:tgtEl>
                                          <p:spTgt spid="72"/>
                                        </p:tgtEl>
                                        <p:attrNameLst>
                                          <p:attrName>ppt_h</p:attrName>
                                        </p:attrNameLst>
                                      </p:cBhvr>
                                      <p:tavLst>
                                        <p:tav tm="0">
                                          <p:val>
                                            <p:fltVal val="0"/>
                                          </p:val>
                                        </p:tav>
                                        <p:tav tm="100000">
                                          <p:val>
                                            <p:strVal val="#ppt_h"/>
                                          </p:val>
                                        </p:tav>
                                      </p:tavLst>
                                    </p:anim>
                                    <p:animEffect transition="in" filter="fade">
                                      <p:cBhvr>
                                        <p:cTn id="48" dur="1000"/>
                                        <p:tgtEl>
                                          <p:spTgt spid="72"/>
                                        </p:tgtEl>
                                      </p:cBhvr>
                                    </p:animEffect>
                                  </p:childTnLst>
                                </p:cTn>
                              </p:par>
                              <p:par>
                                <p:cTn id="49" presetID="42" presetClass="path" presetSubtype="0" accel="50000" decel="50000" fill="hold" grpId="1" nodeType="withEffect">
                                  <p:stCondLst>
                                    <p:cond delay="0"/>
                                  </p:stCondLst>
                                  <p:childTnLst>
                                    <p:animMotion origin="layout" path="M 0 -1.85185E-6 L -0.35625 0.43033 " pathEditMode="relative" rAng="0" ptsTypes="AA">
                                      <p:cBhvr>
                                        <p:cTn id="50" dur="1000" spd="-100000" fill="hold"/>
                                        <p:tgtEl>
                                          <p:spTgt spid="72"/>
                                        </p:tgtEl>
                                        <p:attrNameLst>
                                          <p:attrName>ppt_x</p:attrName>
                                          <p:attrName>ppt_y</p:attrName>
                                        </p:attrNameLst>
                                      </p:cBhvr>
                                      <p:rCtr x="-17812" y="21505"/>
                                    </p:animMotion>
                                  </p:childTnLst>
                                </p:cTn>
                              </p:par>
                              <p:par>
                                <p:cTn id="51" presetID="10" presetClass="exit" presetSubtype="0" fill="hold" nodeType="withEffect">
                                  <p:stCondLst>
                                    <p:cond delay="0"/>
                                  </p:stCondLst>
                                  <p:childTnLst>
                                    <p:animEffect transition="out" filter="fade">
                                      <p:cBhvr>
                                        <p:cTn id="52" dur="500"/>
                                        <p:tgtEl>
                                          <p:spTgt spid="71"/>
                                        </p:tgtEl>
                                      </p:cBhvr>
                                    </p:animEffect>
                                    <p:set>
                                      <p:cBhvr>
                                        <p:cTn id="53" dur="1" fill="hold">
                                          <p:stCondLst>
                                            <p:cond delay="499"/>
                                          </p:stCondLst>
                                        </p:cTn>
                                        <p:tgtEl>
                                          <p:spTgt spid="71"/>
                                        </p:tgtEl>
                                        <p:attrNameLst>
                                          <p:attrName>style.visibility</p:attrName>
                                        </p:attrNameLst>
                                      </p:cBhvr>
                                      <p:to>
                                        <p:strVal val="hidden"/>
                                      </p:to>
                                    </p:set>
                                  </p:childTnLst>
                                </p:cTn>
                              </p:par>
                            </p:childTnLst>
                          </p:cTn>
                        </p:par>
                        <p:par>
                          <p:cTn id="54" fill="hold">
                            <p:stCondLst>
                              <p:cond delay="1500"/>
                            </p:stCondLst>
                            <p:childTnLst>
                              <p:par>
                                <p:cTn id="55" presetID="1"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animBg="1"/>
      <p:bldP spid="25" grpId="0" animBg="1"/>
      <p:bldP spid="3" grpId="0" animBg="1"/>
      <p:bldP spid="26" grpId="0" animBg="1"/>
      <p:bldP spid="29" grpId="0" animBg="1"/>
      <p:bldP spid="33" grpId="0" animBg="1"/>
      <p:bldP spid="72" grpId="0" animBg="1"/>
      <p:bldP spid="72" grpId="1" animBg="1"/>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44</a:t>
            </a:fld>
            <a:endParaRPr lang="en-US" dirty="0"/>
          </a:p>
        </p:txBody>
      </p:sp>
      <p:sp>
        <p:nvSpPr>
          <p:cNvPr id="28" name="Title 6">
            <a:extLst>
              <a:ext uri="{FF2B5EF4-FFF2-40B4-BE49-F238E27FC236}">
                <a16:creationId xmlns:a16="http://schemas.microsoft.com/office/drawing/2014/main" id="{BDB52ACA-40D2-4448-9657-5E8CD98B3551}"/>
              </a:ext>
            </a:extLst>
          </p:cNvPr>
          <p:cNvSpPr>
            <a:spLocks noGrp="1"/>
          </p:cNvSpPr>
          <p:nvPr>
            <p:ph type="title"/>
          </p:nvPr>
        </p:nvSpPr>
        <p:spPr>
          <a:xfrm>
            <a:off x="135831" y="65404"/>
            <a:ext cx="10578672" cy="828675"/>
          </a:xfrm>
          <a:effectLst>
            <a:outerShdw blurRad="63500" sx="102000" sy="102000" algn="ctr" rotWithShape="0">
              <a:prstClr val="black">
                <a:alpha val="40000"/>
              </a:prstClr>
            </a:outerShdw>
          </a:effectLst>
        </p:spPr>
        <p:txBody>
          <a:bodyPr/>
          <a:lstStyle/>
          <a:p>
            <a:r>
              <a:rPr lang="en-US" dirty="0"/>
              <a:t>COURT USERS WITH DIVERSE NEEDS</a:t>
            </a:r>
          </a:p>
        </p:txBody>
      </p:sp>
      <p:sp>
        <p:nvSpPr>
          <p:cNvPr id="31" name="TextBox 30">
            <a:extLst>
              <a:ext uri="{FF2B5EF4-FFF2-40B4-BE49-F238E27FC236}">
                <a16:creationId xmlns:a16="http://schemas.microsoft.com/office/drawing/2014/main" id="{1A68307B-931C-4833-97B0-4FE5D506BF69}"/>
              </a:ext>
            </a:extLst>
          </p:cNvPr>
          <p:cNvSpPr txBox="1"/>
          <p:nvPr/>
        </p:nvSpPr>
        <p:spPr>
          <a:xfrm>
            <a:off x="135830" y="1278265"/>
            <a:ext cx="6929020" cy="1938992"/>
          </a:xfrm>
          <a:prstGeom prst="rect">
            <a:avLst/>
          </a:prstGeom>
          <a:noFill/>
        </p:spPr>
        <p:txBody>
          <a:bodyPr wrap="square" rtlCol="0">
            <a:spAutoFit/>
          </a:bodyPr>
          <a:lstStyle/>
          <a:p>
            <a:r>
              <a:rPr lang="en-US" sz="3600" b="1" u="sng" cap="small" dirty="0">
                <a:solidFill>
                  <a:srgbClr val="660066"/>
                </a:solidFill>
                <a:latin typeface="Century Gothic" panose="020B0502020202020204" pitchFamily="34" charset="0"/>
              </a:rPr>
              <a:t>Reasonable Accommodations</a:t>
            </a:r>
          </a:p>
          <a:p>
            <a:r>
              <a:rPr lang="en-US" sz="2800" dirty="0">
                <a:solidFill>
                  <a:srgbClr val="660066"/>
                </a:solidFill>
                <a:latin typeface="Century Gothic" panose="020B0502020202020204" pitchFamily="34" charset="0"/>
              </a:rPr>
              <a:t>Identify simple measures that may facilitate meaningful participation for a litigant, e.g.:</a:t>
            </a:r>
            <a:endParaRPr lang="en-US" sz="2800" u="sng" dirty="0">
              <a:solidFill>
                <a:srgbClr val="660066"/>
              </a:solidFill>
              <a:latin typeface="Century Gothic" panose="020B0502020202020204" pitchFamily="34" charset="0"/>
            </a:endParaRPr>
          </a:p>
        </p:txBody>
      </p:sp>
      <p:sp>
        <p:nvSpPr>
          <p:cNvPr id="29" name="TextBox 28">
            <a:extLst>
              <a:ext uri="{FF2B5EF4-FFF2-40B4-BE49-F238E27FC236}">
                <a16:creationId xmlns:a16="http://schemas.microsoft.com/office/drawing/2014/main" id="{92ED16C0-39E5-4BAB-A00A-9C744790FBEB}"/>
              </a:ext>
            </a:extLst>
          </p:cNvPr>
          <p:cNvSpPr txBox="1"/>
          <p:nvPr/>
        </p:nvSpPr>
        <p:spPr>
          <a:xfrm>
            <a:off x="121376" y="725415"/>
            <a:ext cx="11736795" cy="523220"/>
          </a:xfrm>
          <a:prstGeom prst="rect">
            <a:avLst/>
          </a:prstGeom>
          <a:noFill/>
        </p:spPr>
        <p:txBody>
          <a:bodyPr wrap="square" rtlCol="0">
            <a:spAutoFit/>
          </a:bodyPr>
          <a:lstStyle/>
          <a:p>
            <a:r>
              <a:rPr lang="en-US" sz="2800" i="1" dirty="0">
                <a:solidFill>
                  <a:schemeClr val="tx1">
                    <a:lumMod val="75000"/>
                    <a:lumOff val="25000"/>
                  </a:schemeClr>
                </a:solidFill>
                <a:latin typeface="Century Gothic" panose="020B0502020202020204" pitchFamily="34" charset="0"/>
              </a:rPr>
              <a:t>What are possible interventions?</a:t>
            </a:r>
          </a:p>
        </p:txBody>
      </p:sp>
      <p:grpSp>
        <p:nvGrpSpPr>
          <p:cNvPr id="21" name="Group 20">
            <a:extLst>
              <a:ext uri="{FF2B5EF4-FFF2-40B4-BE49-F238E27FC236}">
                <a16:creationId xmlns:a16="http://schemas.microsoft.com/office/drawing/2014/main" id="{849812CA-D4DD-4DF4-9BFF-743AA83A7BAC}"/>
              </a:ext>
            </a:extLst>
          </p:cNvPr>
          <p:cNvGrpSpPr/>
          <p:nvPr/>
        </p:nvGrpSpPr>
        <p:grpSpPr>
          <a:xfrm>
            <a:off x="114992" y="3291166"/>
            <a:ext cx="1663125" cy="1663125"/>
            <a:chOff x="7300864" y="2445378"/>
            <a:chExt cx="2056230" cy="2056230"/>
          </a:xfrm>
        </p:grpSpPr>
        <p:sp>
          <p:nvSpPr>
            <p:cNvPr id="19" name="Flowchart: Connector 18">
              <a:extLst>
                <a:ext uri="{FF2B5EF4-FFF2-40B4-BE49-F238E27FC236}">
                  <a16:creationId xmlns:a16="http://schemas.microsoft.com/office/drawing/2014/main" id="{DDA81F45-A843-49F0-9F7B-257418F4034E}"/>
                </a:ext>
              </a:extLst>
            </p:cNvPr>
            <p:cNvSpPr/>
            <p:nvPr/>
          </p:nvSpPr>
          <p:spPr>
            <a:xfrm>
              <a:off x="7300864" y="2445378"/>
              <a:ext cx="2056230" cy="2056230"/>
            </a:xfrm>
            <a:prstGeom prst="flowChartConnector">
              <a:avLst/>
            </a:prstGeom>
            <a:solidFill>
              <a:srgbClr val="660066"/>
            </a:solidFill>
            <a:ln w="63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entury Gothic" panose="020B0502020202020204" pitchFamily="34" charset="0"/>
              </a:endParaRPr>
            </a:p>
            <a:p>
              <a:pPr algn="ctr"/>
              <a:r>
                <a:rPr lang="en-US" sz="2000" dirty="0">
                  <a:latin typeface="Century Gothic" panose="020B0502020202020204" pitchFamily="34" charset="0"/>
                </a:rPr>
                <a:t>Extra Breaks</a:t>
              </a:r>
            </a:p>
          </p:txBody>
        </p:sp>
        <p:pic>
          <p:nvPicPr>
            <p:cNvPr id="20" name="Graphic 19" descr="Pause">
              <a:extLst>
                <a:ext uri="{FF2B5EF4-FFF2-40B4-BE49-F238E27FC236}">
                  <a16:creationId xmlns:a16="http://schemas.microsoft.com/office/drawing/2014/main" id="{FD60921D-AC2B-47D8-8DC8-BBB42E9C57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9037" y="2708914"/>
              <a:ext cx="519884" cy="519884"/>
            </a:xfrm>
            <a:prstGeom prst="rect">
              <a:avLst/>
            </a:prstGeom>
          </p:spPr>
        </p:pic>
      </p:grpSp>
      <p:grpSp>
        <p:nvGrpSpPr>
          <p:cNvPr id="24" name="Group 23">
            <a:extLst>
              <a:ext uri="{FF2B5EF4-FFF2-40B4-BE49-F238E27FC236}">
                <a16:creationId xmlns:a16="http://schemas.microsoft.com/office/drawing/2014/main" id="{C1273473-D881-4CB6-8308-631CC455C0F0}"/>
              </a:ext>
            </a:extLst>
          </p:cNvPr>
          <p:cNvGrpSpPr/>
          <p:nvPr/>
        </p:nvGrpSpPr>
        <p:grpSpPr>
          <a:xfrm>
            <a:off x="1358568" y="3291166"/>
            <a:ext cx="1663125" cy="1663125"/>
            <a:chOff x="9736278" y="2098879"/>
            <a:chExt cx="2056230" cy="2056230"/>
          </a:xfrm>
        </p:grpSpPr>
        <p:sp>
          <p:nvSpPr>
            <p:cNvPr id="49" name="Flowchart: Connector 48">
              <a:extLst>
                <a:ext uri="{FF2B5EF4-FFF2-40B4-BE49-F238E27FC236}">
                  <a16:creationId xmlns:a16="http://schemas.microsoft.com/office/drawing/2014/main" id="{AD4F4509-E90E-49A0-9EAF-AB7EEA2F87B2}"/>
                </a:ext>
              </a:extLst>
            </p:cNvPr>
            <p:cNvSpPr/>
            <p:nvPr/>
          </p:nvSpPr>
          <p:spPr>
            <a:xfrm>
              <a:off x="9736278" y="2098879"/>
              <a:ext cx="2056230" cy="2056230"/>
            </a:xfrm>
            <a:prstGeom prst="flowChartConnector">
              <a:avLst/>
            </a:prstGeom>
            <a:solidFill>
              <a:schemeClr val="tx1">
                <a:lumMod val="75000"/>
                <a:lumOff val="25000"/>
              </a:schemeClr>
            </a:solidFill>
            <a:ln w="635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entury Gothic" panose="020B0502020202020204" pitchFamily="34" charset="0"/>
              </a:endParaRPr>
            </a:p>
          </p:txBody>
        </p:sp>
        <p:sp>
          <p:nvSpPr>
            <p:cNvPr id="38" name="Rectangle 37">
              <a:extLst>
                <a:ext uri="{FF2B5EF4-FFF2-40B4-BE49-F238E27FC236}">
                  <a16:creationId xmlns:a16="http://schemas.microsoft.com/office/drawing/2014/main" id="{9CFA8037-9458-4727-B843-B684F0A25627}"/>
                </a:ext>
              </a:extLst>
            </p:cNvPr>
            <p:cNvSpPr/>
            <p:nvPr/>
          </p:nvSpPr>
          <p:spPr>
            <a:xfrm>
              <a:off x="10127882" y="2370214"/>
              <a:ext cx="1297779" cy="875206"/>
            </a:xfrm>
            <a:prstGeom prst="rect">
              <a:avLst/>
            </a:prstGeom>
            <a:solidFill>
              <a:schemeClr val="tx1">
                <a:lumMod val="75000"/>
                <a:lumOff val="25000"/>
              </a:schemeClr>
            </a:solidFill>
          </p:spPr>
          <p:txBody>
            <a:bodyPr wrap="square">
              <a:spAutoFit/>
            </a:bodyPr>
            <a:lstStyle/>
            <a:p>
              <a:pPr algn="ctr"/>
              <a:r>
                <a:rPr lang="en-US" sz="2000" dirty="0">
                  <a:solidFill>
                    <a:schemeClr val="bg1"/>
                  </a:solidFill>
                  <a:latin typeface="Century Gothic" panose="020B0502020202020204" pitchFamily="34" charset="0"/>
                </a:rPr>
                <a:t>Quiet Room</a:t>
              </a:r>
            </a:p>
          </p:txBody>
        </p:sp>
        <p:pic>
          <p:nvPicPr>
            <p:cNvPr id="41" name="Graphic 40" descr="Mute speaker">
              <a:extLst>
                <a:ext uri="{FF2B5EF4-FFF2-40B4-BE49-F238E27FC236}">
                  <a16:creationId xmlns:a16="http://schemas.microsoft.com/office/drawing/2014/main" id="{A56F5CD6-5109-4673-BE5C-A1890793D8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7193" y="3209133"/>
              <a:ext cx="914400" cy="914400"/>
            </a:xfrm>
            <a:prstGeom prst="rect">
              <a:avLst/>
            </a:prstGeom>
          </p:spPr>
        </p:pic>
      </p:grpSp>
      <p:grpSp>
        <p:nvGrpSpPr>
          <p:cNvPr id="22" name="Group 21">
            <a:extLst>
              <a:ext uri="{FF2B5EF4-FFF2-40B4-BE49-F238E27FC236}">
                <a16:creationId xmlns:a16="http://schemas.microsoft.com/office/drawing/2014/main" id="{2A1DB998-1385-4DA9-A4DB-807CD5A30CCF}"/>
              </a:ext>
            </a:extLst>
          </p:cNvPr>
          <p:cNvGrpSpPr/>
          <p:nvPr/>
        </p:nvGrpSpPr>
        <p:grpSpPr>
          <a:xfrm>
            <a:off x="2619942" y="3325577"/>
            <a:ext cx="1663125" cy="1669550"/>
            <a:chOff x="8723753" y="2817209"/>
            <a:chExt cx="2056230" cy="2064174"/>
          </a:xfrm>
        </p:grpSpPr>
        <p:sp>
          <p:nvSpPr>
            <p:cNvPr id="48" name="Flowchart: Connector 47">
              <a:extLst>
                <a:ext uri="{FF2B5EF4-FFF2-40B4-BE49-F238E27FC236}">
                  <a16:creationId xmlns:a16="http://schemas.microsoft.com/office/drawing/2014/main" id="{9085ECA5-83AE-40A7-8688-EA833C4FA980}"/>
                </a:ext>
              </a:extLst>
            </p:cNvPr>
            <p:cNvSpPr/>
            <p:nvPr/>
          </p:nvSpPr>
          <p:spPr>
            <a:xfrm>
              <a:off x="8723753" y="2825153"/>
              <a:ext cx="2056230" cy="2056230"/>
            </a:xfrm>
            <a:prstGeom prst="flowChartConnector">
              <a:avLst/>
            </a:prstGeom>
            <a:solidFill>
              <a:srgbClr val="660066"/>
            </a:solidFill>
            <a:ln w="63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entury Gothic" panose="020B0502020202020204" pitchFamily="34" charset="0"/>
              </a:endParaRPr>
            </a:p>
          </p:txBody>
        </p:sp>
        <p:sp>
          <p:nvSpPr>
            <p:cNvPr id="37" name="Rectangle 36">
              <a:extLst>
                <a:ext uri="{FF2B5EF4-FFF2-40B4-BE49-F238E27FC236}">
                  <a16:creationId xmlns:a16="http://schemas.microsoft.com/office/drawing/2014/main" id="{CCF13EB3-4938-4D7F-A5AD-2D734D837665}"/>
                </a:ext>
              </a:extLst>
            </p:cNvPr>
            <p:cNvSpPr/>
            <p:nvPr/>
          </p:nvSpPr>
          <p:spPr>
            <a:xfrm>
              <a:off x="9147606" y="3480191"/>
              <a:ext cx="1269005" cy="1027416"/>
            </a:xfrm>
            <a:prstGeom prst="rect">
              <a:avLst/>
            </a:prstGeom>
            <a:solidFill>
              <a:srgbClr val="660066"/>
            </a:solidFill>
          </p:spPr>
          <p:txBody>
            <a:bodyPr wrap="square" lIns="0" tIns="0" rIns="0" bIns="0">
              <a:spAutoFit/>
            </a:bodyPr>
            <a:lstStyle/>
            <a:p>
              <a:pPr algn="ctr"/>
              <a:r>
                <a:rPr lang="en-US" dirty="0">
                  <a:solidFill>
                    <a:schemeClr val="bg1"/>
                  </a:solidFill>
                  <a:latin typeface="Century Gothic" panose="020B0502020202020204" pitchFamily="34" charset="0"/>
                </a:rPr>
                <a:t>Assistive Listening Device</a:t>
              </a:r>
            </a:p>
          </p:txBody>
        </p:sp>
        <p:pic>
          <p:nvPicPr>
            <p:cNvPr id="18" name="Graphic 17" descr="Headphones">
              <a:extLst>
                <a:ext uri="{FF2B5EF4-FFF2-40B4-BE49-F238E27FC236}">
                  <a16:creationId xmlns:a16="http://schemas.microsoft.com/office/drawing/2014/main" id="{D59F158D-95BB-45B0-8D47-3C8B4767C1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7680" y="2817209"/>
              <a:ext cx="740753" cy="740753"/>
            </a:xfrm>
            <a:prstGeom prst="rect">
              <a:avLst/>
            </a:prstGeom>
          </p:spPr>
        </p:pic>
      </p:grpSp>
      <p:sp>
        <p:nvSpPr>
          <p:cNvPr id="50" name="TextBox 49">
            <a:extLst>
              <a:ext uri="{FF2B5EF4-FFF2-40B4-BE49-F238E27FC236}">
                <a16:creationId xmlns:a16="http://schemas.microsoft.com/office/drawing/2014/main" id="{20E42858-D899-41AD-A585-EAC781212DA4}"/>
              </a:ext>
            </a:extLst>
          </p:cNvPr>
          <p:cNvSpPr txBox="1"/>
          <p:nvPr/>
        </p:nvSpPr>
        <p:spPr>
          <a:xfrm>
            <a:off x="2756975" y="6409282"/>
            <a:ext cx="7644325"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a:t>
            </a:r>
            <a:r>
              <a:rPr lang="en-US" sz="2400" dirty="0" err="1">
                <a:solidFill>
                  <a:schemeClr val="bg1"/>
                </a:solidFill>
                <a:latin typeface="Century Gothic" panose="020B0502020202020204" pitchFamily="34" charset="0"/>
              </a:rPr>
              <a:t>ip</a:t>
            </a:r>
            <a:r>
              <a:rPr lang="en-US" sz="2400" dirty="0">
                <a:solidFill>
                  <a:schemeClr val="bg1"/>
                </a:solidFill>
                <a:latin typeface="Century Gothic" panose="020B0502020202020204" pitchFamily="34" charset="0"/>
              </a:rPr>
              <a:t>/nya2j/diverseneeds.shtml</a:t>
            </a:r>
          </a:p>
        </p:txBody>
      </p:sp>
      <p:grpSp>
        <p:nvGrpSpPr>
          <p:cNvPr id="23" name="Group 22">
            <a:extLst>
              <a:ext uri="{FF2B5EF4-FFF2-40B4-BE49-F238E27FC236}">
                <a16:creationId xmlns:a16="http://schemas.microsoft.com/office/drawing/2014/main" id="{71F26FFE-04B7-443D-B7B3-108074FBFECE}"/>
              </a:ext>
            </a:extLst>
          </p:cNvPr>
          <p:cNvGrpSpPr/>
          <p:nvPr/>
        </p:nvGrpSpPr>
        <p:grpSpPr>
          <a:xfrm>
            <a:off x="3945930" y="3327460"/>
            <a:ext cx="1663125" cy="1663125"/>
            <a:chOff x="6431809" y="3691289"/>
            <a:chExt cx="2056230" cy="2056230"/>
          </a:xfrm>
        </p:grpSpPr>
        <p:sp>
          <p:nvSpPr>
            <p:cNvPr id="46" name="Flowchart: Connector 45">
              <a:extLst>
                <a:ext uri="{FF2B5EF4-FFF2-40B4-BE49-F238E27FC236}">
                  <a16:creationId xmlns:a16="http://schemas.microsoft.com/office/drawing/2014/main" id="{6FD1D159-345E-4254-830B-5CB1993D240E}"/>
                </a:ext>
              </a:extLst>
            </p:cNvPr>
            <p:cNvSpPr/>
            <p:nvPr/>
          </p:nvSpPr>
          <p:spPr>
            <a:xfrm>
              <a:off x="6431809" y="3691289"/>
              <a:ext cx="2056230" cy="2056230"/>
            </a:xfrm>
            <a:prstGeom prst="flowChartConnector">
              <a:avLst/>
            </a:prstGeom>
            <a:solidFill>
              <a:schemeClr val="tx1">
                <a:lumMod val="75000"/>
                <a:lumOff val="25000"/>
              </a:schemeClr>
            </a:solidFill>
            <a:ln w="635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entury Gothic" panose="020B0502020202020204" pitchFamily="34" charset="0"/>
              </a:endParaRPr>
            </a:p>
          </p:txBody>
        </p:sp>
        <p:sp>
          <p:nvSpPr>
            <p:cNvPr id="42" name="Rectangle 41">
              <a:extLst>
                <a:ext uri="{FF2B5EF4-FFF2-40B4-BE49-F238E27FC236}">
                  <a16:creationId xmlns:a16="http://schemas.microsoft.com/office/drawing/2014/main" id="{560BF298-640A-499D-8B82-0043E413C039}"/>
                </a:ext>
              </a:extLst>
            </p:cNvPr>
            <p:cNvSpPr/>
            <p:nvPr/>
          </p:nvSpPr>
          <p:spPr>
            <a:xfrm>
              <a:off x="6689956" y="4193609"/>
              <a:ext cx="1539934" cy="684944"/>
            </a:xfrm>
            <a:prstGeom prst="rect">
              <a:avLst/>
            </a:prstGeom>
            <a:solidFill>
              <a:schemeClr val="tx1">
                <a:lumMod val="75000"/>
                <a:lumOff val="25000"/>
              </a:schemeClr>
            </a:solidFill>
          </p:spPr>
          <p:txBody>
            <a:bodyPr wrap="none" lIns="0" tIns="0" rIns="0" bIns="0">
              <a:spAutoFit/>
            </a:bodyPr>
            <a:lstStyle/>
            <a:p>
              <a:pPr algn="ctr"/>
              <a:r>
                <a:rPr lang="en-US" dirty="0">
                  <a:solidFill>
                    <a:schemeClr val="bg1"/>
                  </a:solidFill>
                  <a:latin typeface="Century Gothic" panose="020B0502020202020204" pitchFamily="34" charset="0"/>
                </a:rPr>
                <a:t>Specific </a:t>
              </a:r>
            </a:p>
            <a:p>
              <a:pPr algn="ctr"/>
              <a:r>
                <a:rPr lang="en-US" dirty="0">
                  <a:solidFill>
                    <a:schemeClr val="bg1"/>
                  </a:solidFill>
                  <a:latin typeface="Century Gothic" panose="020B0502020202020204" pitchFamily="34" charset="0"/>
                </a:rPr>
                <a:t>Scheduling</a:t>
              </a:r>
            </a:p>
          </p:txBody>
        </p:sp>
        <p:pic>
          <p:nvPicPr>
            <p:cNvPr id="9" name="Graphic 8" descr="Flip calendar">
              <a:extLst>
                <a:ext uri="{FF2B5EF4-FFF2-40B4-BE49-F238E27FC236}">
                  <a16:creationId xmlns:a16="http://schemas.microsoft.com/office/drawing/2014/main" id="{11F6538D-A0EC-4DD8-8BA6-265B150EBC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91693" y="4791592"/>
              <a:ext cx="914400" cy="914400"/>
            </a:xfrm>
            <a:prstGeom prst="rect">
              <a:avLst/>
            </a:prstGeom>
          </p:spPr>
        </p:pic>
      </p:grpSp>
      <p:sp>
        <p:nvSpPr>
          <p:cNvPr id="51" name="TextBox 50">
            <a:extLst>
              <a:ext uri="{FF2B5EF4-FFF2-40B4-BE49-F238E27FC236}">
                <a16:creationId xmlns:a16="http://schemas.microsoft.com/office/drawing/2014/main" id="{A98D0E36-3615-48D0-AC5A-5FC938492AC0}"/>
              </a:ext>
            </a:extLst>
          </p:cNvPr>
          <p:cNvSpPr txBox="1"/>
          <p:nvPr/>
        </p:nvSpPr>
        <p:spPr>
          <a:xfrm>
            <a:off x="472764" y="5558010"/>
            <a:ext cx="6377382" cy="783193"/>
          </a:xfrm>
          <a:prstGeom prst="flowChartAlternateProcess">
            <a:avLst/>
          </a:prstGeom>
          <a:solidFill>
            <a:schemeClr val="bg1"/>
          </a:solidFill>
        </p:spPr>
        <p:txBody>
          <a:bodyPr wrap="square" rtlCol="0" anchor="ctr">
            <a:spAutoFit/>
          </a:bodyPr>
          <a:lstStyle/>
          <a:p>
            <a:pPr algn="ctr"/>
            <a:r>
              <a:rPr lang="en-US" sz="2000" dirty="0">
                <a:solidFill>
                  <a:schemeClr val="tx1">
                    <a:lumMod val="75000"/>
                    <a:lumOff val="25000"/>
                  </a:schemeClr>
                </a:solidFill>
                <a:latin typeface="Century Gothic" panose="020B0502020202020204" pitchFamily="34" charset="0"/>
              </a:rPr>
              <a:t>Go to </a:t>
            </a:r>
            <a:r>
              <a:rPr lang="en-US" sz="2000" dirty="0">
                <a:solidFill>
                  <a:srgbClr val="660066"/>
                </a:solidFill>
                <a:latin typeface="Century Gothic" panose="020B0502020202020204" pitchFamily="34" charset="0"/>
              </a:rPr>
              <a:t>nycourts.gov/Accessibility </a:t>
            </a:r>
            <a:r>
              <a:rPr lang="en-US" sz="2000" dirty="0">
                <a:solidFill>
                  <a:schemeClr val="tx1">
                    <a:lumMod val="75000"/>
                    <a:lumOff val="25000"/>
                  </a:schemeClr>
                </a:solidFill>
                <a:latin typeface="Century Gothic" panose="020B0502020202020204" pitchFamily="34" charset="0"/>
              </a:rPr>
              <a:t>to find more information on accessibility and accommodation </a:t>
            </a:r>
          </a:p>
        </p:txBody>
      </p:sp>
      <p:pic>
        <p:nvPicPr>
          <p:cNvPr id="52" name="Graphic 51" descr="Social network">
            <a:extLst>
              <a:ext uri="{FF2B5EF4-FFF2-40B4-BE49-F238E27FC236}">
                <a16:creationId xmlns:a16="http://schemas.microsoft.com/office/drawing/2014/main" id="{13A3F89E-51DA-4B2B-8AF8-880AA9C0DC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8526" y="6468405"/>
            <a:ext cx="365125" cy="365125"/>
          </a:xfrm>
          <a:prstGeom prst="rect">
            <a:avLst/>
          </a:prstGeom>
          <a:effectLst/>
        </p:spPr>
      </p:pic>
      <p:grpSp>
        <p:nvGrpSpPr>
          <p:cNvPr id="53" name="Group 52">
            <a:extLst>
              <a:ext uri="{FF2B5EF4-FFF2-40B4-BE49-F238E27FC236}">
                <a16:creationId xmlns:a16="http://schemas.microsoft.com/office/drawing/2014/main" id="{8CEE1544-5942-4EA8-8F30-63FD9CA9AB08}"/>
              </a:ext>
            </a:extLst>
          </p:cNvPr>
          <p:cNvGrpSpPr/>
          <p:nvPr/>
        </p:nvGrpSpPr>
        <p:grpSpPr>
          <a:xfrm>
            <a:off x="1101356" y="6468110"/>
            <a:ext cx="251396" cy="365125"/>
            <a:chOff x="7907153" y="3711346"/>
            <a:chExt cx="1092490" cy="1624264"/>
          </a:xfrm>
          <a:solidFill>
            <a:srgbClr val="11489C"/>
          </a:solidFill>
          <a:effectLst/>
        </p:grpSpPr>
        <p:pic>
          <p:nvPicPr>
            <p:cNvPr id="54" name="Graphic 53" descr="Child with balloon">
              <a:extLst>
                <a:ext uri="{FF2B5EF4-FFF2-40B4-BE49-F238E27FC236}">
                  <a16:creationId xmlns:a16="http://schemas.microsoft.com/office/drawing/2014/main" id="{C0C799F4-9F21-43F5-9ADA-3374847FED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07153" y="3711346"/>
              <a:ext cx="914400" cy="914400"/>
            </a:xfrm>
            <a:prstGeom prst="rect">
              <a:avLst/>
            </a:prstGeom>
            <a:effectLst/>
          </p:spPr>
        </p:pic>
        <p:pic>
          <p:nvPicPr>
            <p:cNvPr id="55" name="Graphic 54" descr="Scales of justice">
              <a:extLst>
                <a:ext uri="{FF2B5EF4-FFF2-40B4-BE49-F238E27FC236}">
                  <a16:creationId xmlns:a16="http://schemas.microsoft.com/office/drawing/2014/main" id="{FEBF0722-6CBB-4A70-B42D-E69E552661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32294" y="4421210"/>
              <a:ext cx="914400" cy="914400"/>
            </a:xfrm>
            <a:prstGeom prst="rect">
              <a:avLst/>
            </a:prstGeom>
            <a:effectLst/>
          </p:spPr>
        </p:pic>
        <p:pic>
          <p:nvPicPr>
            <p:cNvPr id="57" name="Graphic 56" descr="Gavel">
              <a:extLst>
                <a:ext uri="{FF2B5EF4-FFF2-40B4-BE49-F238E27FC236}">
                  <a16:creationId xmlns:a16="http://schemas.microsoft.com/office/drawing/2014/main" id="{A3853E24-6464-4289-8105-2774FFDC838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42443" y="4192610"/>
              <a:ext cx="457200" cy="457200"/>
            </a:xfrm>
            <a:prstGeom prst="rect">
              <a:avLst/>
            </a:prstGeom>
            <a:effectLst/>
          </p:spPr>
        </p:pic>
      </p:grpSp>
      <p:pic>
        <p:nvPicPr>
          <p:cNvPr id="58" name="Graphic 57" descr="Court">
            <a:extLst>
              <a:ext uri="{FF2B5EF4-FFF2-40B4-BE49-F238E27FC236}">
                <a16:creationId xmlns:a16="http://schemas.microsoft.com/office/drawing/2014/main" id="{107E8A3F-A5AE-4D9B-8328-4785B84B44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579" y="6473313"/>
            <a:ext cx="365125" cy="365125"/>
          </a:xfrm>
          <a:prstGeom prst="rect">
            <a:avLst/>
          </a:prstGeom>
          <a:effectLst/>
        </p:spPr>
      </p:pic>
      <p:grpSp>
        <p:nvGrpSpPr>
          <p:cNvPr id="3" name="Group 2">
            <a:extLst>
              <a:ext uri="{FF2B5EF4-FFF2-40B4-BE49-F238E27FC236}">
                <a16:creationId xmlns:a16="http://schemas.microsoft.com/office/drawing/2014/main" id="{CB7E5342-FD30-42A0-9482-4258776B1545}"/>
              </a:ext>
            </a:extLst>
          </p:cNvPr>
          <p:cNvGrpSpPr/>
          <p:nvPr/>
        </p:nvGrpSpPr>
        <p:grpSpPr>
          <a:xfrm>
            <a:off x="5443972" y="3335848"/>
            <a:ext cx="1663125" cy="1663125"/>
            <a:chOff x="5443972" y="3335848"/>
            <a:chExt cx="1663125" cy="1663125"/>
          </a:xfrm>
        </p:grpSpPr>
        <p:grpSp>
          <p:nvGrpSpPr>
            <p:cNvPr id="43" name="Group 42">
              <a:extLst>
                <a:ext uri="{FF2B5EF4-FFF2-40B4-BE49-F238E27FC236}">
                  <a16:creationId xmlns:a16="http://schemas.microsoft.com/office/drawing/2014/main" id="{7A0E3088-5A27-4FF7-AA21-4757846FE4E9}"/>
                </a:ext>
              </a:extLst>
            </p:cNvPr>
            <p:cNvGrpSpPr/>
            <p:nvPr/>
          </p:nvGrpSpPr>
          <p:grpSpPr>
            <a:xfrm>
              <a:off x="5443972" y="3335848"/>
              <a:ext cx="1663125" cy="1663125"/>
              <a:chOff x="8723753" y="2825153"/>
              <a:chExt cx="2056230" cy="2056230"/>
            </a:xfrm>
          </p:grpSpPr>
          <p:sp>
            <p:nvSpPr>
              <p:cNvPr id="44" name="Flowchart: Connector 43">
                <a:extLst>
                  <a:ext uri="{FF2B5EF4-FFF2-40B4-BE49-F238E27FC236}">
                    <a16:creationId xmlns:a16="http://schemas.microsoft.com/office/drawing/2014/main" id="{DB938718-030A-4F1F-90FE-94975DA84552}"/>
                  </a:ext>
                </a:extLst>
              </p:cNvPr>
              <p:cNvSpPr/>
              <p:nvPr/>
            </p:nvSpPr>
            <p:spPr>
              <a:xfrm>
                <a:off x="8723753" y="2825153"/>
                <a:ext cx="2056230" cy="2056230"/>
              </a:xfrm>
              <a:prstGeom prst="flowChartConnector">
                <a:avLst/>
              </a:prstGeom>
              <a:solidFill>
                <a:srgbClr val="660066"/>
              </a:solidFill>
              <a:ln w="635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entury Gothic" panose="020B0502020202020204" pitchFamily="34" charset="0"/>
                </a:endParaRPr>
              </a:p>
            </p:txBody>
          </p:sp>
          <p:sp>
            <p:nvSpPr>
              <p:cNvPr id="45" name="Rectangle 44">
                <a:extLst>
                  <a:ext uri="{FF2B5EF4-FFF2-40B4-BE49-F238E27FC236}">
                    <a16:creationId xmlns:a16="http://schemas.microsoft.com/office/drawing/2014/main" id="{898D8B56-5B33-40A7-9E30-6F1A04450922}"/>
                  </a:ext>
                </a:extLst>
              </p:cNvPr>
              <p:cNvSpPr/>
              <p:nvPr/>
            </p:nvSpPr>
            <p:spPr>
              <a:xfrm>
                <a:off x="8844649" y="3480191"/>
                <a:ext cx="1853350" cy="684944"/>
              </a:xfrm>
              <a:prstGeom prst="rect">
                <a:avLst/>
              </a:prstGeom>
              <a:solidFill>
                <a:srgbClr val="660066"/>
              </a:solidFill>
            </p:spPr>
            <p:txBody>
              <a:bodyPr wrap="square" lIns="0" tIns="0" rIns="0" bIns="0">
                <a:spAutoFit/>
              </a:bodyPr>
              <a:lstStyle/>
              <a:p>
                <a:pPr algn="ctr"/>
                <a:r>
                  <a:rPr lang="en-US" dirty="0">
                    <a:solidFill>
                      <a:schemeClr val="bg1"/>
                    </a:solidFill>
                    <a:latin typeface="Century Gothic" panose="020B0502020202020204" pitchFamily="34" charset="0"/>
                  </a:rPr>
                  <a:t>Remote Appearance</a:t>
                </a:r>
              </a:p>
            </p:txBody>
          </p:sp>
        </p:grpSp>
        <p:grpSp>
          <p:nvGrpSpPr>
            <p:cNvPr id="56" name="Group 55">
              <a:extLst>
                <a:ext uri="{FF2B5EF4-FFF2-40B4-BE49-F238E27FC236}">
                  <a16:creationId xmlns:a16="http://schemas.microsoft.com/office/drawing/2014/main" id="{A843993A-8A86-4FB7-988B-23C3FDC5B20A}"/>
                </a:ext>
              </a:extLst>
            </p:cNvPr>
            <p:cNvGrpSpPr/>
            <p:nvPr/>
          </p:nvGrpSpPr>
          <p:grpSpPr>
            <a:xfrm>
              <a:off x="6104654" y="3558786"/>
              <a:ext cx="373232" cy="303026"/>
              <a:chOff x="614347" y="1040305"/>
              <a:chExt cx="6604252" cy="5361980"/>
            </a:xfrm>
          </p:grpSpPr>
          <p:sp>
            <p:nvSpPr>
              <p:cNvPr id="59" name="Trapezoid 58">
                <a:extLst>
                  <a:ext uri="{FF2B5EF4-FFF2-40B4-BE49-F238E27FC236}">
                    <a16:creationId xmlns:a16="http://schemas.microsoft.com/office/drawing/2014/main" id="{860EA72B-535B-4E49-A705-6DFB48E8DA8A}"/>
                  </a:ext>
                </a:extLst>
              </p:cNvPr>
              <p:cNvSpPr/>
              <p:nvPr/>
            </p:nvSpPr>
            <p:spPr>
              <a:xfrm>
                <a:off x="1567085" y="5780719"/>
                <a:ext cx="4625148" cy="621566"/>
              </a:xfrm>
              <a:prstGeom prst="trapezoid">
                <a:avLst>
                  <a:gd name="adj" fmla="val 59758"/>
                </a:avLst>
              </a:prstGeom>
              <a:solidFill>
                <a:schemeClr val="bg1"/>
              </a:solidFill>
              <a:ln>
                <a:noFill/>
              </a:ln>
              <a:effectLst>
                <a:outerShdw blurRad="12700" dist="127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FDC4756F-15A0-4A18-8E86-9ED43854CC4C}"/>
                  </a:ext>
                </a:extLst>
              </p:cNvPr>
              <p:cNvGrpSpPr/>
              <p:nvPr/>
            </p:nvGrpSpPr>
            <p:grpSpPr>
              <a:xfrm>
                <a:off x="614347" y="1040305"/>
                <a:ext cx="6604252" cy="4883322"/>
                <a:chOff x="10513061" y="1708422"/>
                <a:chExt cx="4528820" cy="3644817"/>
              </a:xfrm>
            </p:grpSpPr>
            <p:sp>
              <p:nvSpPr>
                <p:cNvPr id="61" name="Rectangle 60">
                  <a:extLst>
                    <a:ext uri="{FF2B5EF4-FFF2-40B4-BE49-F238E27FC236}">
                      <a16:creationId xmlns:a16="http://schemas.microsoft.com/office/drawing/2014/main" id="{3CB6D8F3-D454-4612-BEB6-67EA89302704}"/>
                    </a:ext>
                  </a:extLst>
                </p:cNvPr>
                <p:cNvSpPr/>
                <p:nvPr/>
              </p:nvSpPr>
              <p:spPr>
                <a:xfrm>
                  <a:off x="12500202" y="4903896"/>
                  <a:ext cx="504055" cy="449343"/>
                </a:xfrm>
                <a:prstGeom prst="rect">
                  <a:avLst/>
                </a:prstGeom>
                <a:solidFill>
                  <a:schemeClr val="bg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50B5B94-27D5-4AE5-BF8D-2A27D90719BA}"/>
                    </a:ext>
                  </a:extLst>
                </p:cNvPr>
                <p:cNvSpPr/>
                <p:nvPr/>
              </p:nvSpPr>
              <p:spPr>
                <a:xfrm>
                  <a:off x="10513061" y="1708422"/>
                  <a:ext cx="4528820" cy="3263518"/>
                </a:xfrm>
                <a:prstGeom prst="roundRect">
                  <a:avLst>
                    <a:gd name="adj" fmla="val 3602"/>
                  </a:avLst>
                </a:prstGeom>
                <a:solidFill>
                  <a:schemeClr val="bg1"/>
                </a:solidFill>
                <a:ln>
                  <a:noFill/>
                </a:ln>
                <a:effectLst>
                  <a:outerShdw blurRad="12700" dist="12700" dir="2700000" algn="tl"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0B5E99D-3E1E-427D-B9B6-35A4EE28FF6E}"/>
                    </a:ext>
                  </a:extLst>
                </p:cNvPr>
                <p:cNvSpPr/>
                <p:nvPr/>
              </p:nvSpPr>
              <p:spPr>
                <a:xfrm>
                  <a:off x="11010619" y="2154295"/>
                  <a:ext cx="3483215" cy="2412070"/>
                </a:xfrm>
                <a:prstGeom prst="rect">
                  <a:avLst/>
                </a:prstGeom>
                <a:solidFill>
                  <a:schemeClr val="bg1">
                    <a:lumMod val="95000"/>
                  </a:schemeClr>
                </a:solidFill>
                <a:ln w="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 name="Group 3">
            <a:extLst>
              <a:ext uri="{FF2B5EF4-FFF2-40B4-BE49-F238E27FC236}">
                <a16:creationId xmlns:a16="http://schemas.microsoft.com/office/drawing/2014/main" id="{309F1C05-8A53-4525-823B-4F50F0A09157}"/>
              </a:ext>
            </a:extLst>
          </p:cNvPr>
          <p:cNvGrpSpPr/>
          <p:nvPr/>
        </p:nvGrpSpPr>
        <p:grpSpPr>
          <a:xfrm>
            <a:off x="7184361" y="1027076"/>
            <a:ext cx="4673810" cy="5824766"/>
            <a:chOff x="7184361" y="1027076"/>
            <a:chExt cx="4673810" cy="5824766"/>
          </a:xfrm>
        </p:grpSpPr>
        <p:grpSp>
          <p:nvGrpSpPr>
            <p:cNvPr id="17" name="Group 16">
              <a:extLst>
                <a:ext uri="{FF2B5EF4-FFF2-40B4-BE49-F238E27FC236}">
                  <a16:creationId xmlns:a16="http://schemas.microsoft.com/office/drawing/2014/main" id="{E6B259F7-E481-4B60-A251-78B4E677C866}"/>
                </a:ext>
              </a:extLst>
            </p:cNvPr>
            <p:cNvGrpSpPr/>
            <p:nvPr/>
          </p:nvGrpSpPr>
          <p:grpSpPr>
            <a:xfrm>
              <a:off x="7184361" y="1027076"/>
              <a:ext cx="4673810" cy="5824766"/>
              <a:chOff x="297464" y="929108"/>
              <a:chExt cx="4673810" cy="5931377"/>
            </a:xfrm>
          </p:grpSpPr>
          <p:grpSp>
            <p:nvGrpSpPr>
              <p:cNvPr id="10" name="Group 9">
                <a:extLst>
                  <a:ext uri="{FF2B5EF4-FFF2-40B4-BE49-F238E27FC236}">
                    <a16:creationId xmlns:a16="http://schemas.microsoft.com/office/drawing/2014/main" id="{61069BD5-DED1-424B-B8C3-9616C5544790}"/>
                  </a:ext>
                </a:extLst>
              </p:cNvPr>
              <p:cNvGrpSpPr/>
              <p:nvPr/>
            </p:nvGrpSpPr>
            <p:grpSpPr>
              <a:xfrm>
                <a:off x="297464" y="929108"/>
                <a:ext cx="4673810" cy="5542177"/>
                <a:chOff x="246938" y="-328212"/>
                <a:chExt cx="5613892" cy="5542177"/>
              </a:xfrm>
            </p:grpSpPr>
            <p:sp>
              <p:nvSpPr>
                <p:cNvPr id="30" name="Rectangle 29">
                  <a:extLst>
                    <a:ext uri="{FF2B5EF4-FFF2-40B4-BE49-F238E27FC236}">
                      <a16:creationId xmlns:a16="http://schemas.microsoft.com/office/drawing/2014/main" id="{C12BA561-1CB6-41EC-A687-A053F357F9CC}"/>
                    </a:ext>
                  </a:extLst>
                </p:cNvPr>
                <p:cNvSpPr/>
                <p:nvPr/>
              </p:nvSpPr>
              <p:spPr>
                <a:xfrm>
                  <a:off x="462768" y="287124"/>
                  <a:ext cx="5231182" cy="4895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602D021-B064-427F-ACA7-596118350578}"/>
                    </a:ext>
                  </a:extLst>
                </p:cNvPr>
                <p:cNvSpPr txBox="1"/>
                <p:nvPr/>
              </p:nvSpPr>
              <p:spPr>
                <a:xfrm>
                  <a:off x="651356" y="417638"/>
                  <a:ext cx="4984301" cy="4763829"/>
                </a:xfrm>
                <a:prstGeom prst="rect">
                  <a:avLst/>
                </a:prstGeom>
                <a:solidFill>
                  <a:srgbClr val="0563C1"/>
                </a:solidFill>
              </p:spPr>
              <p:txBody>
                <a:bodyPr wrap="square" lIns="91440" tIns="0" bIns="0" rtlCol="0">
                  <a:spAutoFit/>
                </a:bodyPr>
                <a:lstStyle/>
                <a:p>
                  <a:pPr marL="346075" lvl="1"/>
                  <a:r>
                    <a:rPr lang="en-US" sz="2800" dirty="0">
                      <a:solidFill>
                        <a:schemeClr val="bg1"/>
                      </a:solidFill>
                      <a:latin typeface="Century Gothic" panose="020B0502020202020204" pitchFamily="34" charset="0"/>
                    </a:rPr>
                    <a:t>Assigned Counsel Project</a:t>
                  </a:r>
                </a:p>
                <a:p>
                  <a:pPr marL="346075" lvl="1"/>
                  <a:endParaRPr lang="en-US" sz="1200" dirty="0">
                    <a:solidFill>
                      <a:schemeClr val="bg1"/>
                    </a:solidFill>
                    <a:latin typeface="Century Gothic" panose="020B0502020202020204" pitchFamily="34" charset="0"/>
                  </a:endParaRPr>
                </a:p>
                <a:p>
                  <a:pPr marL="346075" lvl="1"/>
                  <a:r>
                    <a:rPr lang="en-US" sz="2800" dirty="0">
                      <a:solidFill>
                        <a:schemeClr val="bg1"/>
                      </a:solidFill>
                      <a:latin typeface="Century Gothic" panose="020B0502020202020204" pitchFamily="34" charset="0"/>
                    </a:rPr>
                    <a:t>Guardian Ad Litem (GAL) Program</a:t>
                  </a:r>
                </a:p>
                <a:p>
                  <a:pPr marL="346075" lvl="1"/>
                  <a:endParaRPr lang="en-US" sz="1200" dirty="0">
                    <a:solidFill>
                      <a:schemeClr val="bg1"/>
                    </a:solidFill>
                    <a:latin typeface="Century Gothic" panose="020B0502020202020204" pitchFamily="34" charset="0"/>
                  </a:endParaRPr>
                </a:p>
                <a:p>
                  <a:pPr marL="346075" lvl="1"/>
                  <a:r>
                    <a:rPr lang="en-US" sz="2800" dirty="0">
                      <a:solidFill>
                        <a:schemeClr val="bg1"/>
                      </a:solidFill>
                      <a:latin typeface="Century Gothic" panose="020B0502020202020204" pitchFamily="34" charset="0"/>
                    </a:rPr>
                    <a:t>Jewish Association Serving the Aging’s (JASA)</a:t>
                  </a:r>
                </a:p>
                <a:p>
                  <a:pPr marL="346075" lvl="1"/>
                  <a:r>
                    <a:rPr lang="en-US" sz="2800" dirty="0">
                      <a:solidFill>
                        <a:schemeClr val="bg1"/>
                      </a:solidFill>
                      <a:latin typeface="Century Gothic" panose="020B0502020202020204" pitchFamily="34" charset="0"/>
                    </a:rPr>
                    <a:t>Homebound Navigator </a:t>
                  </a:r>
                </a:p>
                <a:p>
                  <a:pPr marL="346075" lvl="1"/>
                  <a:r>
                    <a:rPr lang="en-US" sz="2800" dirty="0">
                      <a:solidFill>
                        <a:schemeClr val="bg1"/>
                      </a:solidFill>
                      <a:latin typeface="Century Gothic" panose="020B0502020202020204" pitchFamily="34" charset="0"/>
                    </a:rPr>
                    <a:t>Program</a:t>
                  </a:r>
                  <a:endParaRPr lang="en-US" sz="2800" u="sng" dirty="0">
                    <a:solidFill>
                      <a:schemeClr val="bg1"/>
                    </a:solidFill>
                    <a:latin typeface="Century Gothic" panose="020B0502020202020204" pitchFamily="34" charset="0"/>
                  </a:endParaRPr>
                </a:p>
              </p:txBody>
            </p:sp>
            <p:grpSp>
              <p:nvGrpSpPr>
                <p:cNvPr id="6" name="Group 5">
                  <a:extLst>
                    <a:ext uri="{FF2B5EF4-FFF2-40B4-BE49-F238E27FC236}">
                      <a16:creationId xmlns:a16="http://schemas.microsoft.com/office/drawing/2014/main" id="{FD978782-3CF1-4ACD-A1E9-0CD98020306D}"/>
                    </a:ext>
                  </a:extLst>
                </p:cNvPr>
                <p:cNvGrpSpPr/>
                <p:nvPr/>
              </p:nvGrpSpPr>
              <p:grpSpPr>
                <a:xfrm>
                  <a:off x="246938" y="-328212"/>
                  <a:ext cx="5613892" cy="580090"/>
                  <a:chOff x="58002" y="-341446"/>
                  <a:chExt cx="4666169" cy="580090"/>
                </a:xfrm>
              </p:grpSpPr>
              <p:sp>
                <p:nvSpPr>
                  <p:cNvPr id="5" name="Trapezoid 4">
                    <a:extLst>
                      <a:ext uri="{FF2B5EF4-FFF2-40B4-BE49-F238E27FC236}">
                        <a16:creationId xmlns:a16="http://schemas.microsoft.com/office/drawing/2014/main" id="{77762197-F459-4126-B465-C0C9EEAB781B}"/>
                      </a:ext>
                    </a:extLst>
                  </p:cNvPr>
                  <p:cNvSpPr/>
                  <p:nvPr/>
                </p:nvSpPr>
                <p:spPr>
                  <a:xfrm>
                    <a:off x="58002" y="-341446"/>
                    <a:ext cx="4666169" cy="580090"/>
                  </a:xfrm>
                  <a:prstGeom prst="trapezoid">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D584BB-CF47-417F-8D1F-62BF30BA1D78}"/>
                      </a:ext>
                    </a:extLst>
                  </p:cNvPr>
                  <p:cNvSpPr txBox="1"/>
                  <p:nvPr/>
                </p:nvSpPr>
                <p:spPr>
                  <a:xfrm>
                    <a:off x="237285" y="-338061"/>
                    <a:ext cx="4271869" cy="564138"/>
                  </a:xfrm>
                  <a:prstGeom prst="rect">
                    <a:avLst/>
                  </a:prstGeom>
                  <a:solidFill>
                    <a:srgbClr val="11489C"/>
                  </a:solidFill>
                </p:spPr>
                <p:txBody>
                  <a:bodyPr wrap="square" lIns="0" tIns="0" rIns="0" bIns="0" rtlCol="0">
                    <a:spAutoFit/>
                  </a:bodyPr>
                  <a:lstStyle/>
                  <a:p>
                    <a:pPr algn="ctr"/>
                    <a:r>
                      <a:rPr lang="en-US" sz="3600" b="1" cap="small" dirty="0">
                        <a:solidFill>
                          <a:schemeClr val="bg1"/>
                        </a:solidFill>
                        <a:latin typeface="Century Gothic" panose="020B0502020202020204" pitchFamily="34" charset="0"/>
                      </a:rPr>
                      <a:t>NYC Housing Court</a:t>
                    </a:r>
                  </a:p>
                </p:txBody>
              </p:sp>
            </p:grpSp>
            <p:pic>
              <p:nvPicPr>
                <p:cNvPr id="34" name="Graphic 33" descr="City">
                  <a:extLst>
                    <a:ext uri="{FF2B5EF4-FFF2-40B4-BE49-F238E27FC236}">
                      <a16:creationId xmlns:a16="http://schemas.microsoft.com/office/drawing/2014/main" id="{27DC90CD-D733-4395-8986-43DFDF5063E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56711" y="475576"/>
                  <a:ext cx="405860" cy="405858"/>
                </a:xfrm>
                <a:prstGeom prst="rect">
                  <a:avLst/>
                </a:prstGeom>
              </p:spPr>
            </p:pic>
            <p:pic>
              <p:nvPicPr>
                <p:cNvPr id="35" name="Graphic 34" descr="City">
                  <a:extLst>
                    <a:ext uri="{FF2B5EF4-FFF2-40B4-BE49-F238E27FC236}">
                      <a16:creationId xmlns:a16="http://schemas.microsoft.com/office/drawing/2014/main" id="{36C70BD5-185D-4D3A-8611-0C6BA594ED3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56711" y="1501518"/>
                  <a:ext cx="405860" cy="405858"/>
                </a:xfrm>
                <a:prstGeom prst="rect">
                  <a:avLst/>
                </a:prstGeom>
              </p:spPr>
            </p:pic>
            <p:sp>
              <p:nvSpPr>
                <p:cNvPr id="8" name="Rectangle 7">
                  <a:extLst>
                    <a:ext uri="{FF2B5EF4-FFF2-40B4-BE49-F238E27FC236}">
                      <a16:creationId xmlns:a16="http://schemas.microsoft.com/office/drawing/2014/main" id="{E1C4099F-EED8-4C3B-AC01-E74023632389}"/>
                    </a:ext>
                  </a:extLst>
                </p:cNvPr>
                <p:cNvSpPr/>
                <p:nvPr/>
              </p:nvSpPr>
              <p:spPr>
                <a:xfrm>
                  <a:off x="4390269" y="3675134"/>
                  <a:ext cx="812784" cy="1538831"/>
                </a:xfrm>
                <a:prstGeom prst="rect">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C4675F2-F7FF-416E-801C-7B90D36A9DC4}"/>
                  </a:ext>
                </a:extLst>
              </p:cNvPr>
              <p:cNvSpPr/>
              <p:nvPr/>
            </p:nvSpPr>
            <p:spPr>
              <a:xfrm>
                <a:off x="3578431" y="6239284"/>
                <a:ext cx="982625" cy="2077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A8C0CA3-596E-491E-9784-18CAF428B2F4}"/>
                  </a:ext>
                </a:extLst>
              </p:cNvPr>
              <p:cNvSpPr/>
              <p:nvPr/>
            </p:nvSpPr>
            <p:spPr>
              <a:xfrm>
                <a:off x="3497074" y="6445071"/>
                <a:ext cx="1140343" cy="2077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89A6CBA-4A0B-4C45-9FA6-574ABB89944C}"/>
                  </a:ext>
                </a:extLst>
              </p:cNvPr>
              <p:cNvSpPr/>
              <p:nvPr/>
            </p:nvSpPr>
            <p:spPr>
              <a:xfrm>
                <a:off x="3411013" y="6652744"/>
                <a:ext cx="1292110" cy="20774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Graphic 63" descr="City">
              <a:extLst>
                <a:ext uri="{FF2B5EF4-FFF2-40B4-BE49-F238E27FC236}">
                  <a16:creationId xmlns:a16="http://schemas.microsoft.com/office/drawing/2014/main" id="{998B64FC-9918-4194-98BB-9B2E4908E40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521057" y="3861812"/>
              <a:ext cx="337896" cy="398563"/>
            </a:xfrm>
            <a:prstGeom prst="rect">
              <a:avLst/>
            </a:prstGeom>
          </p:spPr>
        </p:pic>
      </p:grpSp>
      <p:grpSp>
        <p:nvGrpSpPr>
          <p:cNvPr id="103" name="Group 102">
            <a:extLst>
              <a:ext uri="{FF2B5EF4-FFF2-40B4-BE49-F238E27FC236}">
                <a16:creationId xmlns:a16="http://schemas.microsoft.com/office/drawing/2014/main" id="{307DBE68-3051-411D-AEE6-DFFFCCFA87A5}"/>
              </a:ext>
            </a:extLst>
          </p:cNvPr>
          <p:cNvGrpSpPr/>
          <p:nvPr/>
        </p:nvGrpSpPr>
        <p:grpSpPr>
          <a:xfrm>
            <a:off x="1630999" y="6545101"/>
            <a:ext cx="290422" cy="231248"/>
            <a:chOff x="1539559" y="6545101"/>
            <a:chExt cx="290422" cy="231248"/>
          </a:xfrm>
        </p:grpSpPr>
        <p:grpSp>
          <p:nvGrpSpPr>
            <p:cNvPr id="104" name="Group 103">
              <a:extLst>
                <a:ext uri="{FF2B5EF4-FFF2-40B4-BE49-F238E27FC236}">
                  <a16:creationId xmlns:a16="http://schemas.microsoft.com/office/drawing/2014/main" id="{DA38A098-51C4-4DB9-9472-6506A9CF760C}"/>
                </a:ext>
              </a:extLst>
            </p:cNvPr>
            <p:cNvGrpSpPr/>
            <p:nvPr/>
          </p:nvGrpSpPr>
          <p:grpSpPr>
            <a:xfrm>
              <a:off x="1539559" y="6545101"/>
              <a:ext cx="290422" cy="231248"/>
              <a:chOff x="1566351" y="6527433"/>
              <a:chExt cx="290422" cy="231248"/>
            </a:xfrm>
          </p:grpSpPr>
          <p:cxnSp>
            <p:nvCxnSpPr>
              <p:cNvPr id="107" name="Connector: Curved 106">
                <a:extLst>
                  <a:ext uri="{FF2B5EF4-FFF2-40B4-BE49-F238E27FC236}">
                    <a16:creationId xmlns:a16="http://schemas.microsoft.com/office/drawing/2014/main" id="{54F6A69F-C320-4FF9-B34C-CC609AC4050D}"/>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B3A83F02-A573-4E3F-A032-56D4229165FC}"/>
                  </a:ext>
                </a:extLst>
              </p:cNvPr>
              <p:cNvGrpSpPr/>
              <p:nvPr/>
            </p:nvGrpSpPr>
            <p:grpSpPr>
              <a:xfrm>
                <a:off x="1566351" y="6527433"/>
                <a:ext cx="290422" cy="231248"/>
                <a:chOff x="1566351" y="6527433"/>
                <a:chExt cx="290422" cy="231248"/>
              </a:xfrm>
            </p:grpSpPr>
            <p:cxnSp>
              <p:nvCxnSpPr>
                <p:cNvPr id="109" name="Connector: Curved 108">
                  <a:extLst>
                    <a:ext uri="{FF2B5EF4-FFF2-40B4-BE49-F238E27FC236}">
                      <a16:creationId xmlns:a16="http://schemas.microsoft.com/office/drawing/2014/main" id="{02F8E450-B402-410F-9592-C28D1EE141B2}"/>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Pentagon 109">
                  <a:extLst>
                    <a:ext uri="{FF2B5EF4-FFF2-40B4-BE49-F238E27FC236}">
                      <a16:creationId xmlns:a16="http://schemas.microsoft.com/office/drawing/2014/main" id="{73ED0957-52B3-4E9E-8F87-48FA4FB79115}"/>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Freeform: Shape 104">
              <a:extLst>
                <a:ext uri="{FF2B5EF4-FFF2-40B4-BE49-F238E27FC236}">
                  <a16:creationId xmlns:a16="http://schemas.microsoft.com/office/drawing/2014/main" id="{DE9A8D79-3295-4673-BC24-DE62239D551F}"/>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5024FFAF-F2B3-4B3E-8CCB-A731055DA55F}"/>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B4811BBE-F991-4ADC-8066-C786D56D4403}"/>
              </a:ext>
            </a:extLst>
          </p:cNvPr>
          <p:cNvGrpSpPr/>
          <p:nvPr/>
        </p:nvGrpSpPr>
        <p:grpSpPr>
          <a:xfrm>
            <a:off x="1634681" y="6545101"/>
            <a:ext cx="290422" cy="231248"/>
            <a:chOff x="1539559" y="6545101"/>
            <a:chExt cx="290422" cy="231248"/>
          </a:xfrm>
          <a:solidFill>
            <a:schemeClr val="bg1"/>
          </a:solidFill>
        </p:grpSpPr>
        <p:grpSp>
          <p:nvGrpSpPr>
            <p:cNvPr id="112" name="Group 111">
              <a:extLst>
                <a:ext uri="{FF2B5EF4-FFF2-40B4-BE49-F238E27FC236}">
                  <a16:creationId xmlns:a16="http://schemas.microsoft.com/office/drawing/2014/main" id="{FCF66D51-147D-4323-B491-38BD687509EB}"/>
                </a:ext>
              </a:extLst>
            </p:cNvPr>
            <p:cNvGrpSpPr/>
            <p:nvPr/>
          </p:nvGrpSpPr>
          <p:grpSpPr>
            <a:xfrm>
              <a:off x="1539559" y="6545101"/>
              <a:ext cx="290422" cy="231248"/>
              <a:chOff x="1566351" y="6527433"/>
              <a:chExt cx="290422" cy="231248"/>
            </a:xfrm>
            <a:grpFill/>
          </p:grpSpPr>
          <p:cxnSp>
            <p:nvCxnSpPr>
              <p:cNvPr id="115" name="Connector: Curved 114">
                <a:extLst>
                  <a:ext uri="{FF2B5EF4-FFF2-40B4-BE49-F238E27FC236}">
                    <a16:creationId xmlns:a16="http://schemas.microsoft.com/office/drawing/2014/main" id="{DF49161A-17C7-41B4-8BC7-F1B972246037}"/>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73034023-E4ED-4A21-A8CA-3D641FC7B97F}"/>
                  </a:ext>
                </a:extLst>
              </p:cNvPr>
              <p:cNvGrpSpPr/>
              <p:nvPr/>
            </p:nvGrpSpPr>
            <p:grpSpPr>
              <a:xfrm>
                <a:off x="1566351" y="6527433"/>
                <a:ext cx="290422" cy="231248"/>
                <a:chOff x="1566351" y="6527433"/>
                <a:chExt cx="290422" cy="231248"/>
              </a:xfrm>
              <a:grpFill/>
            </p:grpSpPr>
            <p:cxnSp>
              <p:nvCxnSpPr>
                <p:cNvPr id="117" name="Connector: Curved 116">
                  <a:extLst>
                    <a:ext uri="{FF2B5EF4-FFF2-40B4-BE49-F238E27FC236}">
                      <a16:creationId xmlns:a16="http://schemas.microsoft.com/office/drawing/2014/main" id="{54E22278-CD49-4EA9-AFEE-6F3AFC799EA8}"/>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8" name="Pentagon 117">
                  <a:extLst>
                    <a:ext uri="{FF2B5EF4-FFF2-40B4-BE49-F238E27FC236}">
                      <a16:creationId xmlns:a16="http://schemas.microsoft.com/office/drawing/2014/main" id="{529B392F-76B7-484A-A717-12C69C25BF81}"/>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Freeform: Shape 112">
              <a:extLst>
                <a:ext uri="{FF2B5EF4-FFF2-40B4-BE49-F238E27FC236}">
                  <a16:creationId xmlns:a16="http://schemas.microsoft.com/office/drawing/2014/main" id="{3E5983CC-8B9F-4663-AF50-AE8230926F8B}"/>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1544DA8C-867D-46A7-A040-9B5717FBCEE2}"/>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9" name="Picture 118">
            <a:extLst>
              <a:ext uri="{FF2B5EF4-FFF2-40B4-BE49-F238E27FC236}">
                <a16:creationId xmlns:a16="http://schemas.microsoft.com/office/drawing/2014/main" id="{14D4A304-360B-48C6-93F0-B0C005B83F59}"/>
              </a:ext>
            </a:extLst>
          </p:cNvPr>
          <p:cNvPicPr>
            <a:picLocks noChangeAspect="1"/>
          </p:cNvPicPr>
          <p:nvPr/>
        </p:nvPicPr>
        <p:blipFill>
          <a:blip r:embed="rId26"/>
          <a:stretch>
            <a:fillRect/>
          </a:stretch>
        </p:blipFill>
        <p:spPr>
          <a:xfrm rot="5400000">
            <a:off x="1306962" y="6411598"/>
            <a:ext cx="429338" cy="483270"/>
          </a:xfrm>
          <a:prstGeom prst="rect">
            <a:avLst/>
          </a:prstGeom>
        </p:spPr>
      </p:pic>
      <p:sp>
        <p:nvSpPr>
          <p:cNvPr id="120" name="Rectangle 119">
            <a:extLst>
              <a:ext uri="{FF2B5EF4-FFF2-40B4-BE49-F238E27FC236}">
                <a16:creationId xmlns:a16="http://schemas.microsoft.com/office/drawing/2014/main" id="{02960EF6-9703-4F89-98AA-18E72E2373A6}"/>
              </a:ext>
            </a:extLst>
          </p:cNvPr>
          <p:cNvSpPr/>
          <p:nvPr/>
        </p:nvSpPr>
        <p:spPr>
          <a:xfrm>
            <a:off x="0" y="719984"/>
            <a:ext cx="12192000" cy="5717740"/>
          </a:xfrm>
          <a:prstGeom prst="rect">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66" name="Rectangle 65">
            <a:extLst>
              <a:ext uri="{FF2B5EF4-FFF2-40B4-BE49-F238E27FC236}">
                <a16:creationId xmlns:a16="http://schemas.microsoft.com/office/drawing/2014/main" id="{84D49713-01D4-4FC8-9BE3-1476BD636CEC}"/>
              </a:ext>
            </a:extLst>
          </p:cNvPr>
          <p:cNvSpPr/>
          <p:nvPr/>
        </p:nvSpPr>
        <p:spPr>
          <a:xfrm>
            <a:off x="165079" y="634262"/>
            <a:ext cx="11891090" cy="5801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chemeClr val="tx1">
                    <a:lumMod val="75000"/>
                    <a:lumOff val="25000"/>
                  </a:schemeClr>
                </a:solidFill>
                <a:latin typeface="Tw Cen MT" panose="020B0602020104020603" pitchFamily="34" charset="0"/>
              </a:rPr>
              <a:t>COVID-19 has exacerbated the fragility of vulnerable populations.</a:t>
            </a:r>
          </a:p>
          <a:p>
            <a:endParaRPr lang="en-US" sz="1050" u="sng" dirty="0">
              <a:solidFill>
                <a:schemeClr val="accent1">
                  <a:lumMod val="75000"/>
                </a:schemeClr>
              </a:solidFill>
              <a:latin typeface="Tw Cen MT" panose="020B0602020104020603" pitchFamily="34" charset="0"/>
            </a:endParaRPr>
          </a:p>
          <a:p>
            <a:pPr lvl="1"/>
            <a:r>
              <a:rPr lang="en-US" sz="2800" u="sng" dirty="0">
                <a:solidFill>
                  <a:schemeClr val="accent1">
                    <a:lumMod val="75000"/>
                  </a:schemeClr>
                </a:solidFill>
                <a:latin typeface="Tw Cen MT" panose="020B0602020104020603" pitchFamily="34" charset="0"/>
              </a:rPr>
              <a:t>The Unified Court System’s Office of the Statewide ADA Coordinator &amp;</a:t>
            </a:r>
          </a:p>
          <a:p>
            <a:pPr lvl="1"/>
            <a:r>
              <a:rPr lang="en-US" sz="2800" u="sng" dirty="0">
                <a:solidFill>
                  <a:schemeClr val="accent1">
                    <a:lumMod val="75000"/>
                  </a:schemeClr>
                </a:solidFill>
                <a:latin typeface="Tw Cen MT" panose="020B0602020104020603" pitchFamily="34" charset="0"/>
              </a:rPr>
              <a:t>The OCA Advisory Committee on Access for People with Disabilities</a:t>
            </a:r>
          </a:p>
          <a:p>
            <a:pPr lvl="1"/>
            <a:r>
              <a:rPr lang="en-US" sz="2400" dirty="0">
                <a:solidFill>
                  <a:schemeClr val="tx1">
                    <a:lumMod val="75000"/>
                    <a:lumOff val="25000"/>
                  </a:schemeClr>
                </a:solidFill>
                <a:latin typeface="Tw Cen MT" panose="020B0602020104020603" pitchFamily="34" charset="0"/>
              </a:rPr>
              <a:t>Created a page on the court system’s public website, “Covid-19 and ADA Accommodations: Frequently Asked Questions,” with information on reasonable accommodations and remote court appearances.</a:t>
            </a:r>
          </a:p>
          <a:p>
            <a:pPr lvl="1"/>
            <a:r>
              <a:rPr lang="en-US" sz="2400" dirty="0">
                <a:solidFill>
                  <a:schemeClr val="tx1">
                    <a:lumMod val="75000"/>
                    <a:lumOff val="25000"/>
                  </a:schemeClr>
                </a:solidFill>
                <a:latin typeface="Tw Cen MT" panose="020B0602020104020603" pitchFamily="34" charset="0"/>
              </a:rPr>
              <a:t>That page is available here: http://ww2.nycourts.gov/sites/default/files/document/files/2020-06/ADA%20COVID%2019%20FAQs%202020_0.pdf</a:t>
            </a:r>
          </a:p>
          <a:p>
            <a:pPr lvl="1"/>
            <a:endParaRPr lang="en-US" sz="1000" dirty="0">
              <a:solidFill>
                <a:schemeClr val="tx1">
                  <a:lumMod val="75000"/>
                  <a:lumOff val="25000"/>
                </a:schemeClr>
              </a:solidFill>
              <a:latin typeface="Tw Cen MT" panose="020B0602020104020603" pitchFamily="34" charset="0"/>
            </a:endParaRPr>
          </a:p>
          <a:p>
            <a:pPr lvl="1"/>
            <a:r>
              <a:rPr lang="en-US" sz="2800" u="sng" dirty="0">
                <a:solidFill>
                  <a:schemeClr val="accent1">
                    <a:lumMod val="75000"/>
                  </a:schemeClr>
                </a:solidFill>
                <a:latin typeface="Tw Cen MT" panose="020B0602020104020603" pitchFamily="34" charset="0"/>
              </a:rPr>
              <a:t>NYC Housing Court GAL Program</a:t>
            </a:r>
          </a:p>
          <a:p>
            <a:pPr lvl="1"/>
            <a:r>
              <a:rPr lang="en-US" sz="2400" dirty="0">
                <a:solidFill>
                  <a:schemeClr val="tx1">
                    <a:lumMod val="75000"/>
                    <a:lumOff val="25000"/>
                  </a:schemeClr>
                </a:solidFill>
                <a:latin typeface="Tw Cen MT" panose="020B0602020104020603" pitchFamily="34" charset="0"/>
              </a:rPr>
              <a:t>GALs have continued providing services, and the GAL Program has kept GALs in the know on potential new advocacy challenges and the status of court operations. In July, the program partnered with the Weinberg Center to provide GALs with a virtual training entitled: “Housing Court, Older Adults and COVID-19: Detecting Elder Abuse Over the Phone.”</a:t>
            </a:r>
          </a:p>
          <a:p>
            <a:endParaRPr lang="en-US" sz="2400" dirty="0">
              <a:solidFill>
                <a:schemeClr val="tx1">
                  <a:lumMod val="75000"/>
                  <a:lumOff val="25000"/>
                </a:schemeClr>
              </a:solidFill>
              <a:latin typeface="Tw Cen MT" panose="020B0602020104020603" pitchFamily="34" charset="0"/>
            </a:endParaRPr>
          </a:p>
        </p:txBody>
      </p:sp>
    </p:spTree>
    <p:extLst>
      <p:ext uri="{BB962C8B-B14F-4D97-AF65-F5344CB8AC3E}">
        <p14:creationId xmlns:p14="http://schemas.microsoft.com/office/powerpoint/2010/main" val="95063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9"/>
                                        </p:tgtEl>
                                        <p:attrNameLst>
                                          <p:attrName>style.visibility</p:attrName>
                                        </p:attrNameLst>
                                      </p:cBhvr>
                                      <p:to>
                                        <p:strVal val="visible"/>
                                      </p:to>
                                    </p:set>
                                    <p:anim calcmode="lin" valueType="num">
                                      <p:cBhvr additive="base">
                                        <p:cTn id="39" dur="500" fill="hold"/>
                                        <p:tgtEl>
                                          <p:spTgt spid="119"/>
                                        </p:tgtEl>
                                        <p:attrNameLst>
                                          <p:attrName>ppt_x</p:attrName>
                                        </p:attrNameLst>
                                      </p:cBhvr>
                                      <p:tavLst>
                                        <p:tav tm="0">
                                          <p:val>
                                            <p:strVal val="0-#ppt_w/2"/>
                                          </p:val>
                                        </p:tav>
                                        <p:tav tm="100000">
                                          <p:val>
                                            <p:strVal val="#ppt_x"/>
                                          </p:val>
                                        </p:tav>
                                      </p:tavLst>
                                    </p:anim>
                                    <p:anim calcmode="lin" valueType="num">
                                      <p:cBhvr additive="base">
                                        <p:cTn id="40" dur="500" fill="hold"/>
                                        <p:tgtEl>
                                          <p:spTgt spid="119"/>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11"/>
                                        </p:tgtEl>
                                        <p:attrNameLst>
                                          <p:attrName>style.visibility</p:attrName>
                                        </p:attrNameLst>
                                      </p:cBhvr>
                                      <p:to>
                                        <p:strVal val="visible"/>
                                      </p:to>
                                    </p:set>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111"/>
                                        </p:tgtEl>
                                      </p:cBhvr>
                                    </p:animEffect>
                                    <p:set>
                                      <p:cBhvr>
                                        <p:cTn id="47" dur="1" fill="hold">
                                          <p:stCondLst>
                                            <p:cond delay="499"/>
                                          </p:stCondLst>
                                        </p:cTn>
                                        <p:tgtEl>
                                          <p:spTgt spid="111"/>
                                        </p:tgtEl>
                                        <p:attrNameLst>
                                          <p:attrName>style.visibility</p:attrName>
                                        </p:attrNameLst>
                                      </p:cBhvr>
                                      <p:to>
                                        <p:strVal val="hidden"/>
                                      </p:to>
                                    </p:set>
                                  </p:childTnLst>
                                </p:cTn>
                              </p:par>
                              <p:par>
                                <p:cTn id="48" presetID="53" presetClass="entr" presetSubtype="16" fill="hold" grpId="0" nodeType="withEffect">
                                  <p:stCondLst>
                                    <p:cond delay="0"/>
                                  </p:stCondLst>
                                  <p:childTnLst>
                                    <p:set>
                                      <p:cBhvr>
                                        <p:cTn id="49" dur="1" fill="hold">
                                          <p:stCondLst>
                                            <p:cond delay="0"/>
                                          </p:stCondLst>
                                        </p:cTn>
                                        <p:tgtEl>
                                          <p:spTgt spid="120"/>
                                        </p:tgtEl>
                                        <p:attrNameLst>
                                          <p:attrName>style.visibility</p:attrName>
                                        </p:attrNameLst>
                                      </p:cBhvr>
                                      <p:to>
                                        <p:strVal val="visible"/>
                                      </p:to>
                                    </p:set>
                                    <p:anim calcmode="lin" valueType="num">
                                      <p:cBhvr>
                                        <p:cTn id="50" dur="1000" fill="hold"/>
                                        <p:tgtEl>
                                          <p:spTgt spid="120"/>
                                        </p:tgtEl>
                                        <p:attrNameLst>
                                          <p:attrName>ppt_w</p:attrName>
                                        </p:attrNameLst>
                                      </p:cBhvr>
                                      <p:tavLst>
                                        <p:tav tm="0">
                                          <p:val>
                                            <p:fltVal val="0"/>
                                          </p:val>
                                        </p:tav>
                                        <p:tav tm="100000">
                                          <p:val>
                                            <p:strVal val="#ppt_w"/>
                                          </p:val>
                                        </p:tav>
                                      </p:tavLst>
                                    </p:anim>
                                    <p:anim calcmode="lin" valueType="num">
                                      <p:cBhvr>
                                        <p:cTn id="51" dur="1000" fill="hold"/>
                                        <p:tgtEl>
                                          <p:spTgt spid="120"/>
                                        </p:tgtEl>
                                        <p:attrNameLst>
                                          <p:attrName>ppt_h</p:attrName>
                                        </p:attrNameLst>
                                      </p:cBhvr>
                                      <p:tavLst>
                                        <p:tav tm="0">
                                          <p:val>
                                            <p:fltVal val="0"/>
                                          </p:val>
                                        </p:tav>
                                        <p:tav tm="100000">
                                          <p:val>
                                            <p:strVal val="#ppt_h"/>
                                          </p:val>
                                        </p:tav>
                                      </p:tavLst>
                                    </p:anim>
                                    <p:animEffect transition="in" filter="fade">
                                      <p:cBhvr>
                                        <p:cTn id="52" dur="1000"/>
                                        <p:tgtEl>
                                          <p:spTgt spid="120"/>
                                        </p:tgtEl>
                                      </p:cBhvr>
                                    </p:animEffect>
                                  </p:childTnLst>
                                </p:cTn>
                              </p:par>
                              <p:par>
                                <p:cTn id="53" presetID="42" presetClass="path" presetSubtype="0" accel="50000" decel="50000" fill="hold" grpId="1" nodeType="withEffect">
                                  <p:stCondLst>
                                    <p:cond delay="0"/>
                                  </p:stCondLst>
                                  <p:childTnLst>
                                    <p:animMotion origin="layout" path="M 0 7.40741E-7 L -0.35625 0.43032 " pathEditMode="relative" rAng="0" ptsTypes="AA">
                                      <p:cBhvr>
                                        <p:cTn id="54" dur="1000" spd="-100000" fill="hold"/>
                                        <p:tgtEl>
                                          <p:spTgt spid="120"/>
                                        </p:tgtEl>
                                        <p:attrNameLst>
                                          <p:attrName>ppt_x</p:attrName>
                                          <p:attrName>ppt_y</p:attrName>
                                        </p:attrNameLst>
                                      </p:cBhvr>
                                      <p:rCtr x="-17812" y="21505"/>
                                    </p:animMotion>
                                  </p:childTnLst>
                                </p:cTn>
                              </p:par>
                              <p:par>
                                <p:cTn id="55" presetID="10" presetClass="exit" presetSubtype="0" fill="hold" nodeType="withEffect">
                                  <p:stCondLst>
                                    <p:cond delay="0"/>
                                  </p:stCondLst>
                                  <p:childTnLst>
                                    <p:animEffect transition="out" filter="fade">
                                      <p:cBhvr>
                                        <p:cTn id="56" dur="500"/>
                                        <p:tgtEl>
                                          <p:spTgt spid="119"/>
                                        </p:tgtEl>
                                      </p:cBhvr>
                                    </p:animEffect>
                                    <p:set>
                                      <p:cBhvr>
                                        <p:cTn id="57" dur="1" fill="hold">
                                          <p:stCondLst>
                                            <p:cond delay="499"/>
                                          </p:stCondLst>
                                        </p:cTn>
                                        <p:tgtEl>
                                          <p:spTgt spid="119"/>
                                        </p:tgtEl>
                                        <p:attrNameLst>
                                          <p:attrName>style.visibility</p:attrName>
                                        </p:attrNameLst>
                                      </p:cBhvr>
                                      <p:to>
                                        <p:strVal val="hidden"/>
                                      </p:to>
                                    </p:set>
                                  </p:childTnLst>
                                </p:cTn>
                              </p:par>
                            </p:childTnLst>
                          </p:cTn>
                        </p:par>
                        <p:par>
                          <p:cTn id="58" fill="hold">
                            <p:stCondLst>
                              <p:cond delay="1500"/>
                            </p:stCondLst>
                            <p:childTnLst>
                              <p:par>
                                <p:cTn id="59" presetID="1" presetClass="entr" presetSubtype="0"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1" grpId="0" animBg="1"/>
      <p:bldP spid="120" grpId="0" animBg="1"/>
      <p:bldP spid="120" grpId="1" animBg="1"/>
      <p:bldP spid="6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CEC434F-80C9-4211-9B9A-26D9D517CF78}"/>
              </a:ext>
            </a:extLst>
          </p:cNvPr>
          <p:cNvGrpSpPr/>
          <p:nvPr/>
        </p:nvGrpSpPr>
        <p:grpSpPr>
          <a:xfrm>
            <a:off x="1101356" y="6468404"/>
            <a:ext cx="251396" cy="365125"/>
            <a:chOff x="7907153" y="3711346"/>
            <a:chExt cx="1092490" cy="1624264"/>
          </a:xfrm>
          <a:solidFill>
            <a:srgbClr val="11489C"/>
          </a:solidFill>
          <a:effectLst/>
        </p:grpSpPr>
        <p:pic>
          <p:nvPicPr>
            <p:cNvPr id="37" name="Graphic 36" descr="Child with balloon">
              <a:extLst>
                <a:ext uri="{FF2B5EF4-FFF2-40B4-BE49-F238E27FC236}">
                  <a16:creationId xmlns:a16="http://schemas.microsoft.com/office/drawing/2014/main" id="{6C340B8F-A8A8-4935-8C65-690DA3BAAB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8" name="Graphic 37" descr="Scales of justice">
              <a:extLst>
                <a:ext uri="{FF2B5EF4-FFF2-40B4-BE49-F238E27FC236}">
                  <a16:creationId xmlns:a16="http://schemas.microsoft.com/office/drawing/2014/main" id="{E96FA668-202C-41A2-AAEB-5E2A625A0E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9" name="Graphic 38" descr="Gavel">
              <a:extLst>
                <a:ext uri="{FF2B5EF4-FFF2-40B4-BE49-F238E27FC236}">
                  <a16:creationId xmlns:a16="http://schemas.microsoft.com/office/drawing/2014/main" id="{0679B35B-27E6-4CEC-8554-942DBF5D7B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sp>
        <p:nvSpPr>
          <p:cNvPr id="3" name="Slide Number Placeholder 2">
            <a:extLst>
              <a:ext uri="{FF2B5EF4-FFF2-40B4-BE49-F238E27FC236}">
                <a16:creationId xmlns:a16="http://schemas.microsoft.com/office/drawing/2014/main" id="{4F797D38-F6FC-4C3A-99BC-DB3B0BB92D64}"/>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45</a:t>
            </a:fld>
            <a:endParaRPr lang="en-US" dirty="0"/>
          </a:p>
        </p:txBody>
      </p:sp>
      <p:sp>
        <p:nvSpPr>
          <p:cNvPr id="2" name="Title 1"/>
          <p:cNvSpPr>
            <a:spLocks noGrp="1"/>
          </p:cNvSpPr>
          <p:nvPr>
            <p:ph type="title"/>
          </p:nvPr>
        </p:nvSpPr>
        <p:spPr>
          <a:xfrm>
            <a:off x="990600" y="65404"/>
            <a:ext cx="9723902" cy="828675"/>
          </a:xfrm>
          <a:effectLst/>
        </p:spPr>
        <p:txBody>
          <a:bodyPr>
            <a:normAutofit/>
          </a:bodyPr>
          <a:lstStyle/>
          <a:p>
            <a:r>
              <a:rPr lang="en-US" dirty="0">
                <a:ea typeface="Arial" charset="0"/>
                <a:cs typeface="Arial" charset="0"/>
              </a:rPr>
              <a:t>PLAIN LANGUAGE INITIATIVE</a:t>
            </a:r>
          </a:p>
        </p:txBody>
      </p:sp>
      <p:pic>
        <p:nvPicPr>
          <p:cNvPr id="5" name="Graphic 4" descr="Chat bubble">
            <a:extLst>
              <a:ext uri="{FF2B5EF4-FFF2-40B4-BE49-F238E27FC236}">
                <a16:creationId xmlns:a16="http://schemas.microsoft.com/office/drawing/2014/main" id="{33C12F27-677E-453F-9297-447950B28A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00" y="22541"/>
            <a:ext cx="914400" cy="914400"/>
          </a:xfrm>
          <a:prstGeom prst="rect">
            <a:avLst/>
          </a:prstGeom>
          <a:effectLst/>
        </p:spPr>
      </p:pic>
      <p:sp>
        <p:nvSpPr>
          <p:cNvPr id="20" name="Rectangle 19">
            <a:extLst>
              <a:ext uri="{FF2B5EF4-FFF2-40B4-BE49-F238E27FC236}">
                <a16:creationId xmlns:a16="http://schemas.microsoft.com/office/drawing/2014/main" id="{0A1093F8-9E08-4D27-BF89-1B491BA24FA2}"/>
              </a:ext>
            </a:extLst>
          </p:cNvPr>
          <p:cNvSpPr/>
          <p:nvPr/>
        </p:nvSpPr>
        <p:spPr>
          <a:xfrm>
            <a:off x="215900" y="878253"/>
            <a:ext cx="10820400" cy="830997"/>
          </a:xfrm>
          <a:prstGeom prst="rect">
            <a:avLst/>
          </a:prstGeom>
        </p:spPr>
        <p:txBody>
          <a:bodyPr wrap="square">
            <a:spAutoFit/>
          </a:bodyPr>
          <a:lstStyle/>
          <a:p>
            <a:r>
              <a:rPr lang="en-US" sz="2400" dirty="0">
                <a:latin typeface="Century Gothic" panose="020B0502020202020204" pitchFamily="34" charset="0"/>
              </a:rPr>
              <a:t>The plain language initiative aims to ensure that individuals accessing the court system are provided with clear communications.</a:t>
            </a:r>
          </a:p>
        </p:txBody>
      </p:sp>
      <p:cxnSp>
        <p:nvCxnSpPr>
          <p:cNvPr id="9" name="Straight Connector 8">
            <a:extLst>
              <a:ext uri="{FF2B5EF4-FFF2-40B4-BE49-F238E27FC236}">
                <a16:creationId xmlns:a16="http://schemas.microsoft.com/office/drawing/2014/main" id="{3BD46766-7E05-4499-B092-B1BDC60A7B7D}"/>
              </a:ext>
            </a:extLst>
          </p:cNvPr>
          <p:cNvCxnSpPr>
            <a:cxnSpLocks/>
          </p:cNvCxnSpPr>
          <p:nvPr/>
        </p:nvCxnSpPr>
        <p:spPr>
          <a:xfrm>
            <a:off x="4483100" y="1130300"/>
            <a:ext cx="61722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AEE769-B8F6-4E0B-A9AC-D22315D17D3E}"/>
              </a:ext>
            </a:extLst>
          </p:cNvPr>
          <p:cNvCxnSpPr>
            <a:cxnSpLocks/>
          </p:cNvCxnSpPr>
          <p:nvPr/>
        </p:nvCxnSpPr>
        <p:spPr>
          <a:xfrm>
            <a:off x="215900" y="1485900"/>
            <a:ext cx="86614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19741A7-23CA-40AF-B175-A66EF93768E7}"/>
              </a:ext>
            </a:extLst>
          </p:cNvPr>
          <p:cNvSpPr/>
          <p:nvPr/>
        </p:nvSpPr>
        <p:spPr>
          <a:xfrm>
            <a:off x="215900" y="1701918"/>
            <a:ext cx="10820400" cy="461665"/>
          </a:xfrm>
          <a:prstGeom prst="rect">
            <a:avLst/>
          </a:prstGeom>
        </p:spPr>
        <p:txBody>
          <a:bodyPr wrap="square">
            <a:spAutoFit/>
          </a:bodyPr>
          <a:lstStyle/>
          <a:p>
            <a:r>
              <a:rPr lang="en-US" sz="2400" dirty="0">
                <a:latin typeface="Century Gothic" panose="020B0502020202020204" pitchFamily="34" charset="0"/>
              </a:rPr>
              <a:t>makes court documents easier to read.</a:t>
            </a:r>
          </a:p>
        </p:txBody>
      </p:sp>
      <p:pic>
        <p:nvPicPr>
          <p:cNvPr id="29" name="Picture 28">
            <a:extLst>
              <a:ext uri="{FF2B5EF4-FFF2-40B4-BE49-F238E27FC236}">
                <a16:creationId xmlns:a16="http://schemas.microsoft.com/office/drawing/2014/main" id="{9D658DEB-EDA1-4489-8559-8E1DB43BDEE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74492" y="2789894"/>
            <a:ext cx="2469109" cy="3288931"/>
          </a:xfrm>
          <a:prstGeom prst="rect">
            <a:avLst/>
          </a:prstGeom>
          <a:effectLst>
            <a:outerShdw blurRad="25400" sx="101000" sy="101000" algn="ctr" rotWithShape="0">
              <a:schemeClr val="tx1">
                <a:alpha val="10000"/>
              </a:schemeClr>
            </a:outerShdw>
          </a:effectLst>
        </p:spPr>
      </p:pic>
      <p:sp>
        <p:nvSpPr>
          <p:cNvPr id="30" name="Rectangle 29">
            <a:extLst>
              <a:ext uri="{FF2B5EF4-FFF2-40B4-BE49-F238E27FC236}">
                <a16:creationId xmlns:a16="http://schemas.microsoft.com/office/drawing/2014/main" id="{E1098CC5-889A-41C2-BB38-D3F742A3A698}"/>
              </a:ext>
            </a:extLst>
          </p:cNvPr>
          <p:cNvSpPr/>
          <p:nvPr/>
        </p:nvSpPr>
        <p:spPr>
          <a:xfrm>
            <a:off x="674004" y="2320485"/>
            <a:ext cx="2469598" cy="482600"/>
          </a:xfrm>
          <a:prstGeom prst="rect">
            <a:avLst/>
          </a:prstGeom>
          <a:solidFill>
            <a:srgbClr val="0072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Court Signage</a:t>
            </a:r>
          </a:p>
        </p:txBody>
      </p:sp>
      <p:pic>
        <p:nvPicPr>
          <p:cNvPr id="31" name="Picture 30">
            <a:extLst>
              <a:ext uri="{FF2B5EF4-FFF2-40B4-BE49-F238E27FC236}">
                <a16:creationId xmlns:a16="http://schemas.microsoft.com/office/drawing/2014/main" id="{0BE546A3-1621-42E5-99E5-7A0C568328F2}"/>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008265" y="2814896"/>
            <a:ext cx="3356791" cy="3288931"/>
          </a:xfrm>
          <a:prstGeom prst="rect">
            <a:avLst/>
          </a:prstGeom>
          <a:effectLst>
            <a:outerShdw blurRad="25400" sx="101000" sy="101000" algn="ctr" rotWithShape="0">
              <a:schemeClr val="tx1">
                <a:alpha val="10000"/>
              </a:schemeClr>
            </a:outerShdw>
          </a:effectLst>
        </p:spPr>
      </p:pic>
      <p:sp>
        <p:nvSpPr>
          <p:cNvPr id="32" name="Rectangle 31">
            <a:extLst>
              <a:ext uri="{FF2B5EF4-FFF2-40B4-BE49-F238E27FC236}">
                <a16:creationId xmlns:a16="http://schemas.microsoft.com/office/drawing/2014/main" id="{7E3AF561-5258-4B48-B552-9BE6BBC59759}"/>
              </a:ext>
            </a:extLst>
          </p:cNvPr>
          <p:cNvSpPr/>
          <p:nvPr/>
        </p:nvSpPr>
        <p:spPr>
          <a:xfrm>
            <a:off x="4008266" y="2320485"/>
            <a:ext cx="3356790" cy="482600"/>
          </a:xfrm>
          <a:prstGeom prst="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OJI WEBSITE</a:t>
            </a:r>
          </a:p>
        </p:txBody>
      </p:sp>
      <p:pic>
        <p:nvPicPr>
          <p:cNvPr id="33" name="Picture 32">
            <a:extLst>
              <a:ext uri="{FF2B5EF4-FFF2-40B4-BE49-F238E27FC236}">
                <a16:creationId xmlns:a16="http://schemas.microsoft.com/office/drawing/2014/main" id="{45240322-B92E-4243-85BF-9E8FA181FAB5}"/>
              </a:ext>
            </a:extLst>
          </p:cNvPr>
          <p:cNvPicPr>
            <a:picLocks noChangeAspect="1"/>
          </p:cNvPicPr>
          <p:nvPr/>
        </p:nvPicPr>
        <p:blipFill>
          <a:blip r:embed="rId13"/>
          <a:stretch>
            <a:fillRect/>
          </a:stretch>
        </p:blipFill>
        <p:spPr>
          <a:xfrm>
            <a:off x="8229720" y="2816276"/>
            <a:ext cx="2552580" cy="3293392"/>
          </a:xfrm>
          <a:prstGeom prst="rect">
            <a:avLst/>
          </a:prstGeom>
          <a:effectLst>
            <a:outerShdw blurRad="25400" sx="101000" sy="101000" algn="ctr" rotWithShape="0">
              <a:schemeClr val="tx1">
                <a:alpha val="10000"/>
              </a:schemeClr>
            </a:outerShdw>
          </a:effectLst>
        </p:spPr>
      </p:pic>
      <p:sp>
        <p:nvSpPr>
          <p:cNvPr id="34" name="Rectangle 33">
            <a:extLst>
              <a:ext uri="{FF2B5EF4-FFF2-40B4-BE49-F238E27FC236}">
                <a16:creationId xmlns:a16="http://schemas.microsoft.com/office/drawing/2014/main" id="{97425B67-0D20-4729-BBE6-3FC7AFFDD424}"/>
              </a:ext>
            </a:extLst>
          </p:cNvPr>
          <p:cNvSpPr/>
          <p:nvPr/>
        </p:nvSpPr>
        <p:spPr>
          <a:xfrm>
            <a:off x="8229719" y="2326326"/>
            <a:ext cx="2552580" cy="4826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entury Gothic" panose="020B0502020202020204" pitchFamily="34" charset="0"/>
              </a:rPr>
              <a:t>Forms</a:t>
            </a:r>
          </a:p>
        </p:txBody>
      </p:sp>
      <p:sp>
        <p:nvSpPr>
          <p:cNvPr id="23" name="TextBox 22">
            <a:extLst>
              <a:ext uri="{FF2B5EF4-FFF2-40B4-BE49-F238E27FC236}">
                <a16:creationId xmlns:a16="http://schemas.microsoft.com/office/drawing/2014/main" id="{AE80F7F0-1370-4CC5-9CBA-D8191BEF31F0}"/>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4" name="TextBox 3">
            <a:extLst>
              <a:ext uri="{FF2B5EF4-FFF2-40B4-BE49-F238E27FC236}">
                <a16:creationId xmlns:a16="http://schemas.microsoft.com/office/drawing/2014/main" id="{6E571719-3D71-4B9E-99B6-EB08557D4A8E}"/>
              </a:ext>
            </a:extLst>
          </p:cNvPr>
          <p:cNvSpPr txBox="1"/>
          <p:nvPr/>
        </p:nvSpPr>
        <p:spPr>
          <a:xfrm rot="18561802">
            <a:off x="7994127" y="3722589"/>
            <a:ext cx="3432748" cy="1107996"/>
          </a:xfrm>
          <a:prstGeom prst="rect">
            <a:avLst/>
          </a:prstGeom>
          <a:noFill/>
        </p:spPr>
        <p:txBody>
          <a:bodyPr wrap="square" rtlCol="0">
            <a:spAutoFit/>
          </a:bodyPr>
          <a:lstStyle/>
          <a:p>
            <a:r>
              <a:rPr lang="en-US" sz="6600" b="1" dirty="0">
                <a:solidFill>
                  <a:schemeClr val="bg1">
                    <a:lumMod val="75000"/>
                    <a:alpha val="50000"/>
                  </a:schemeClr>
                </a:solidFill>
                <a:latin typeface="Century Gothic" panose="020B0502020202020204" pitchFamily="34" charset="0"/>
              </a:rPr>
              <a:t>DRAFT</a:t>
            </a:r>
          </a:p>
        </p:txBody>
      </p:sp>
      <p:pic>
        <p:nvPicPr>
          <p:cNvPr id="24" name="Graphic 23" descr="Social network">
            <a:extLst>
              <a:ext uri="{FF2B5EF4-FFF2-40B4-BE49-F238E27FC236}">
                <a16:creationId xmlns:a16="http://schemas.microsoft.com/office/drawing/2014/main" id="{C95A7991-4867-4048-BAFD-B5D987B646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8526" y="6468405"/>
            <a:ext cx="365125" cy="365125"/>
          </a:xfrm>
          <a:prstGeom prst="rect">
            <a:avLst/>
          </a:prstGeom>
          <a:effectLst/>
        </p:spPr>
      </p:pic>
      <p:grpSp>
        <p:nvGrpSpPr>
          <p:cNvPr id="25" name="Group 24">
            <a:extLst>
              <a:ext uri="{FF2B5EF4-FFF2-40B4-BE49-F238E27FC236}">
                <a16:creationId xmlns:a16="http://schemas.microsoft.com/office/drawing/2014/main" id="{3F435D8F-A25F-4CF6-BB6A-20EE4A04CEB2}"/>
              </a:ext>
            </a:extLst>
          </p:cNvPr>
          <p:cNvGrpSpPr/>
          <p:nvPr/>
        </p:nvGrpSpPr>
        <p:grpSpPr>
          <a:xfrm>
            <a:off x="1101356" y="6468110"/>
            <a:ext cx="251396" cy="365125"/>
            <a:chOff x="7907153" y="3711346"/>
            <a:chExt cx="1092490" cy="1624264"/>
          </a:xfrm>
          <a:solidFill>
            <a:srgbClr val="11489C"/>
          </a:solidFill>
          <a:effectLst/>
        </p:grpSpPr>
        <p:pic>
          <p:nvPicPr>
            <p:cNvPr id="26" name="Graphic 25" descr="Child with balloon">
              <a:extLst>
                <a:ext uri="{FF2B5EF4-FFF2-40B4-BE49-F238E27FC236}">
                  <a16:creationId xmlns:a16="http://schemas.microsoft.com/office/drawing/2014/main" id="{A3533C3F-24FA-4FEC-9480-A2F0A72AEA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07153" y="3711346"/>
              <a:ext cx="914400" cy="914400"/>
            </a:xfrm>
            <a:prstGeom prst="rect">
              <a:avLst/>
            </a:prstGeom>
            <a:effectLst/>
          </p:spPr>
        </p:pic>
        <p:pic>
          <p:nvPicPr>
            <p:cNvPr id="27" name="Graphic 26" descr="Scales of justice">
              <a:extLst>
                <a:ext uri="{FF2B5EF4-FFF2-40B4-BE49-F238E27FC236}">
                  <a16:creationId xmlns:a16="http://schemas.microsoft.com/office/drawing/2014/main" id="{E28256A6-82BA-4F50-9E2D-5CD89B761A6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032294" y="4421210"/>
              <a:ext cx="914400" cy="914400"/>
            </a:xfrm>
            <a:prstGeom prst="rect">
              <a:avLst/>
            </a:prstGeom>
            <a:effectLst/>
          </p:spPr>
        </p:pic>
        <p:pic>
          <p:nvPicPr>
            <p:cNvPr id="28" name="Graphic 27" descr="Gavel">
              <a:extLst>
                <a:ext uri="{FF2B5EF4-FFF2-40B4-BE49-F238E27FC236}">
                  <a16:creationId xmlns:a16="http://schemas.microsoft.com/office/drawing/2014/main" id="{D91325D9-1744-463D-8F96-249354C0524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42443" y="4192610"/>
              <a:ext cx="457200" cy="457200"/>
            </a:xfrm>
            <a:prstGeom prst="rect">
              <a:avLst/>
            </a:prstGeom>
            <a:effectLst/>
          </p:spPr>
        </p:pic>
      </p:grpSp>
      <p:pic>
        <p:nvPicPr>
          <p:cNvPr id="35" name="Graphic 34" descr="Court">
            <a:extLst>
              <a:ext uri="{FF2B5EF4-FFF2-40B4-BE49-F238E27FC236}">
                <a16:creationId xmlns:a16="http://schemas.microsoft.com/office/drawing/2014/main" id="{E53DACF0-A325-415C-BD8F-300BACFA791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579" y="6473313"/>
            <a:ext cx="365125" cy="365125"/>
          </a:xfrm>
          <a:prstGeom prst="rect">
            <a:avLst/>
          </a:prstGeom>
          <a:effectLst/>
        </p:spPr>
      </p:pic>
    </p:spTree>
    <p:extLst>
      <p:ext uri="{BB962C8B-B14F-4D97-AF65-F5344CB8AC3E}">
        <p14:creationId xmlns:p14="http://schemas.microsoft.com/office/powerpoint/2010/main" val="1022058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1" presetClass="entr" presetSubtype="0" fill="hold" grpId="0" nodeType="afterEffect">
                                  <p:stCondLst>
                                    <p:cond delay="0"/>
                                  </p:stCondLst>
                                  <p:iterate type="lt">
                                    <p:tmAbs val="50"/>
                                  </p:iterate>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2551"/>
                            </p:stCondLst>
                            <p:childTnLst>
                              <p:par>
                                <p:cTn id="20" presetID="10" presetClass="entr" presetSubtype="0" fill="hold" grpId="0" nodeType="afterEffect">
                                  <p:stCondLst>
                                    <p:cond delay="10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10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10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nodeType="withEffect">
                                  <p:stCondLst>
                                    <p:cond delay="10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0" grpId="0" animBg="1"/>
      <p:bldP spid="32" grpId="0" animBg="1"/>
      <p:bldP spid="34"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B02AE7F-115F-497C-BFA2-CBC50BB17F0B}"/>
              </a:ext>
            </a:extLst>
          </p:cNvPr>
          <p:cNvSpPr/>
          <p:nvPr/>
        </p:nvSpPr>
        <p:spPr>
          <a:xfrm>
            <a:off x="2075537" y="2157535"/>
            <a:ext cx="7838878" cy="894453"/>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1B6CF8B-356E-4941-BA8A-2D32EFB8A2C5}"/>
              </a:ext>
            </a:extLst>
          </p:cNvPr>
          <p:cNvSpPr/>
          <p:nvPr/>
        </p:nvSpPr>
        <p:spPr>
          <a:xfrm>
            <a:off x="2609380" y="3646228"/>
            <a:ext cx="6973240" cy="1469987"/>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6">
            <a:extLst>
              <a:ext uri="{FF2B5EF4-FFF2-40B4-BE49-F238E27FC236}">
                <a16:creationId xmlns:a16="http://schemas.microsoft.com/office/drawing/2014/main" id="{80747085-FE7B-4AE7-BB0C-DBBB5B78A4D2}"/>
              </a:ext>
            </a:extLst>
          </p:cNvPr>
          <p:cNvSpPr txBox="1">
            <a:spLocks/>
          </p:cNvSpPr>
          <p:nvPr/>
        </p:nvSpPr>
        <p:spPr>
          <a:xfrm>
            <a:off x="3838187" y="4319142"/>
            <a:ext cx="5744433"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COURT IMPROVEMENT PROJECT</a:t>
            </a:r>
          </a:p>
        </p:txBody>
      </p:sp>
      <p:sp>
        <p:nvSpPr>
          <p:cNvPr id="47" name="Title 6">
            <a:extLst>
              <a:ext uri="{FF2B5EF4-FFF2-40B4-BE49-F238E27FC236}">
                <a16:creationId xmlns:a16="http://schemas.microsoft.com/office/drawing/2014/main" id="{BD430C37-C9AC-4E56-BA0E-EF4B29E98D5D}"/>
              </a:ext>
            </a:extLst>
          </p:cNvPr>
          <p:cNvSpPr txBox="1">
            <a:spLocks/>
          </p:cNvSpPr>
          <p:nvPr/>
        </p:nvSpPr>
        <p:spPr>
          <a:xfrm>
            <a:off x="3846515" y="3902615"/>
            <a:ext cx="3825248"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CHILD WELFARE</a:t>
            </a:r>
          </a:p>
        </p:txBody>
      </p:sp>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46</a:t>
            </a:fld>
            <a:endParaRPr lang="en-US" dirty="0"/>
          </a:p>
        </p:txBody>
      </p:sp>
      <p:grpSp>
        <p:nvGrpSpPr>
          <p:cNvPr id="33" name="Group 32">
            <a:extLst>
              <a:ext uri="{FF2B5EF4-FFF2-40B4-BE49-F238E27FC236}">
                <a16:creationId xmlns:a16="http://schemas.microsoft.com/office/drawing/2014/main" id="{D351B032-6D09-4095-ACA0-B5BC2E5C4518}"/>
              </a:ext>
            </a:extLst>
          </p:cNvPr>
          <p:cNvGrpSpPr/>
          <p:nvPr/>
        </p:nvGrpSpPr>
        <p:grpSpPr>
          <a:xfrm>
            <a:off x="259484" y="103657"/>
            <a:ext cx="527916" cy="766739"/>
            <a:chOff x="7907153" y="3711346"/>
            <a:chExt cx="1092490" cy="1624264"/>
          </a:xfrm>
          <a:solidFill>
            <a:schemeClr val="bg1"/>
          </a:solidFill>
          <a:effectLst/>
        </p:grpSpPr>
        <p:pic>
          <p:nvPicPr>
            <p:cNvPr id="34" name="Graphic 33" descr="Child with balloon">
              <a:extLst>
                <a:ext uri="{FF2B5EF4-FFF2-40B4-BE49-F238E27FC236}">
                  <a16:creationId xmlns:a16="http://schemas.microsoft.com/office/drawing/2014/main" id="{087D1420-944E-42A0-B81C-CC4B1BB207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5" name="Graphic 34" descr="Scales of justice">
              <a:extLst>
                <a:ext uri="{FF2B5EF4-FFF2-40B4-BE49-F238E27FC236}">
                  <a16:creationId xmlns:a16="http://schemas.microsoft.com/office/drawing/2014/main" id="{9D25F4FA-B9CA-408E-830A-21CC44FA1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6" name="Graphic 35" descr="Gavel">
              <a:extLst>
                <a:ext uri="{FF2B5EF4-FFF2-40B4-BE49-F238E27FC236}">
                  <a16:creationId xmlns:a16="http://schemas.microsoft.com/office/drawing/2014/main" id="{935E28D7-BE7E-44C7-8A20-F838C147B8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pic>
        <p:nvPicPr>
          <p:cNvPr id="5" name="Picture 4">
            <a:extLst>
              <a:ext uri="{FF2B5EF4-FFF2-40B4-BE49-F238E27FC236}">
                <a16:creationId xmlns:a16="http://schemas.microsoft.com/office/drawing/2014/main" id="{EE601195-04BB-4763-8790-BC42951A26D8}"/>
              </a:ext>
            </a:extLst>
          </p:cNvPr>
          <p:cNvPicPr>
            <a:picLocks noChangeAspect="1"/>
          </p:cNvPicPr>
          <p:nvPr/>
        </p:nvPicPr>
        <p:blipFill>
          <a:blip r:embed="rId9"/>
          <a:stretch>
            <a:fillRect/>
          </a:stretch>
        </p:blipFill>
        <p:spPr>
          <a:xfrm>
            <a:off x="2724871" y="3749397"/>
            <a:ext cx="1500539" cy="1187301"/>
          </a:xfrm>
          <a:prstGeom prst="rect">
            <a:avLst/>
          </a:prstGeom>
          <a:effectLst/>
        </p:spPr>
      </p:pic>
      <p:pic>
        <p:nvPicPr>
          <p:cNvPr id="6" name="Picture 5">
            <a:extLst>
              <a:ext uri="{FF2B5EF4-FFF2-40B4-BE49-F238E27FC236}">
                <a16:creationId xmlns:a16="http://schemas.microsoft.com/office/drawing/2014/main" id="{79355168-7570-4E06-B323-517C1930E74F}"/>
              </a:ext>
            </a:extLst>
          </p:cNvPr>
          <p:cNvPicPr>
            <a:picLocks noChangeAspect="1"/>
          </p:cNvPicPr>
          <p:nvPr/>
        </p:nvPicPr>
        <p:blipFill>
          <a:blip r:embed="rId10"/>
          <a:stretch>
            <a:fillRect/>
          </a:stretch>
        </p:blipFill>
        <p:spPr>
          <a:xfrm>
            <a:off x="2860292" y="2341037"/>
            <a:ext cx="1082145" cy="504848"/>
          </a:xfrm>
          <a:prstGeom prst="rect">
            <a:avLst/>
          </a:prstGeom>
        </p:spPr>
      </p:pic>
      <p:sp>
        <p:nvSpPr>
          <p:cNvPr id="46" name="Title 6">
            <a:extLst>
              <a:ext uri="{FF2B5EF4-FFF2-40B4-BE49-F238E27FC236}">
                <a16:creationId xmlns:a16="http://schemas.microsoft.com/office/drawing/2014/main" id="{4FBA9B56-2196-4F55-A851-4420BADFAD1D}"/>
              </a:ext>
            </a:extLst>
          </p:cNvPr>
          <p:cNvSpPr txBox="1">
            <a:spLocks/>
          </p:cNvSpPr>
          <p:nvPr/>
        </p:nvSpPr>
        <p:spPr>
          <a:xfrm>
            <a:off x="3942437" y="2223313"/>
            <a:ext cx="6174026" cy="82867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5400" dirty="0">
                <a:solidFill>
                  <a:srgbClr val="11489C"/>
                </a:solidFill>
              </a:rPr>
              <a:t>RAISE THE AGE</a:t>
            </a:r>
          </a:p>
        </p:txBody>
      </p:sp>
      <p:sp>
        <p:nvSpPr>
          <p:cNvPr id="27" name="TextBox 26">
            <a:extLst>
              <a:ext uri="{FF2B5EF4-FFF2-40B4-BE49-F238E27FC236}">
                <a16:creationId xmlns:a16="http://schemas.microsoft.com/office/drawing/2014/main" id="{828027C0-55F8-4D06-8B43-66AB8BCCAE3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30" name="Graphic 29" descr="Social network">
            <a:extLst>
              <a:ext uri="{FF2B5EF4-FFF2-40B4-BE49-F238E27FC236}">
                <a16:creationId xmlns:a16="http://schemas.microsoft.com/office/drawing/2014/main" id="{FD90E1CC-9021-409A-8639-956884548E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8526" y="6468405"/>
            <a:ext cx="365125" cy="365125"/>
          </a:xfrm>
          <a:prstGeom prst="rect">
            <a:avLst/>
          </a:prstGeom>
          <a:effectLst/>
        </p:spPr>
      </p:pic>
      <p:grpSp>
        <p:nvGrpSpPr>
          <p:cNvPr id="31" name="Group 30">
            <a:extLst>
              <a:ext uri="{FF2B5EF4-FFF2-40B4-BE49-F238E27FC236}">
                <a16:creationId xmlns:a16="http://schemas.microsoft.com/office/drawing/2014/main" id="{F7D41C63-939C-41DD-BD1B-79B91BDCEE40}"/>
              </a:ext>
            </a:extLst>
          </p:cNvPr>
          <p:cNvGrpSpPr/>
          <p:nvPr/>
        </p:nvGrpSpPr>
        <p:grpSpPr>
          <a:xfrm>
            <a:off x="1101356" y="6468110"/>
            <a:ext cx="251396" cy="365125"/>
            <a:chOff x="7907153" y="3711346"/>
            <a:chExt cx="1092490" cy="1624264"/>
          </a:xfrm>
          <a:solidFill>
            <a:srgbClr val="11489C"/>
          </a:solidFill>
          <a:effectLst/>
        </p:grpSpPr>
        <p:pic>
          <p:nvPicPr>
            <p:cNvPr id="32" name="Graphic 31" descr="Child with balloon">
              <a:extLst>
                <a:ext uri="{FF2B5EF4-FFF2-40B4-BE49-F238E27FC236}">
                  <a16:creationId xmlns:a16="http://schemas.microsoft.com/office/drawing/2014/main" id="{C72C0300-DC8A-4E7A-9DC7-855A28D039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7" name="Graphic 36" descr="Scales of justice">
              <a:extLst>
                <a:ext uri="{FF2B5EF4-FFF2-40B4-BE49-F238E27FC236}">
                  <a16:creationId xmlns:a16="http://schemas.microsoft.com/office/drawing/2014/main" id="{EFA8A809-236A-428B-8CFE-2E7A64036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8" name="Graphic 37" descr="Gavel">
              <a:extLst>
                <a:ext uri="{FF2B5EF4-FFF2-40B4-BE49-F238E27FC236}">
                  <a16:creationId xmlns:a16="http://schemas.microsoft.com/office/drawing/2014/main" id="{BBD99E1F-FAEF-4405-A660-7E81B42FFE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pic>
        <p:nvPicPr>
          <p:cNvPr id="39" name="Graphic 38" descr="Court">
            <a:extLst>
              <a:ext uri="{FF2B5EF4-FFF2-40B4-BE49-F238E27FC236}">
                <a16:creationId xmlns:a16="http://schemas.microsoft.com/office/drawing/2014/main" id="{9D296468-9DE2-4AAE-91A3-3CFC7F3F768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grpSp>
        <p:nvGrpSpPr>
          <p:cNvPr id="40" name="Group 39">
            <a:extLst>
              <a:ext uri="{FF2B5EF4-FFF2-40B4-BE49-F238E27FC236}">
                <a16:creationId xmlns:a16="http://schemas.microsoft.com/office/drawing/2014/main" id="{247126B6-DD3C-4E9E-8AEB-D2C590FCFD45}"/>
              </a:ext>
            </a:extLst>
          </p:cNvPr>
          <p:cNvGrpSpPr/>
          <p:nvPr/>
        </p:nvGrpSpPr>
        <p:grpSpPr>
          <a:xfrm>
            <a:off x="1630999" y="6545101"/>
            <a:ext cx="290422" cy="231248"/>
            <a:chOff x="1539559" y="6545101"/>
            <a:chExt cx="290422" cy="231248"/>
          </a:xfrm>
        </p:grpSpPr>
        <p:grpSp>
          <p:nvGrpSpPr>
            <p:cNvPr id="41" name="Group 40">
              <a:extLst>
                <a:ext uri="{FF2B5EF4-FFF2-40B4-BE49-F238E27FC236}">
                  <a16:creationId xmlns:a16="http://schemas.microsoft.com/office/drawing/2014/main" id="{BE2AC79E-3E8F-4AD5-B8BD-CD4A101014E0}"/>
                </a:ext>
              </a:extLst>
            </p:cNvPr>
            <p:cNvGrpSpPr/>
            <p:nvPr/>
          </p:nvGrpSpPr>
          <p:grpSpPr>
            <a:xfrm>
              <a:off x="1539559" y="6545101"/>
              <a:ext cx="290422" cy="231248"/>
              <a:chOff x="1566351" y="6527433"/>
              <a:chExt cx="290422" cy="231248"/>
            </a:xfrm>
          </p:grpSpPr>
          <p:cxnSp>
            <p:nvCxnSpPr>
              <p:cNvPr id="45" name="Connector: Curved 44">
                <a:extLst>
                  <a:ext uri="{FF2B5EF4-FFF2-40B4-BE49-F238E27FC236}">
                    <a16:creationId xmlns:a16="http://schemas.microsoft.com/office/drawing/2014/main" id="{793BB3B5-7CD2-43E8-A266-65B08161EF51}"/>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6DB55A6-653F-454A-A9AF-D99EA150E6EB}"/>
                  </a:ext>
                </a:extLst>
              </p:cNvPr>
              <p:cNvGrpSpPr/>
              <p:nvPr/>
            </p:nvGrpSpPr>
            <p:grpSpPr>
              <a:xfrm>
                <a:off x="1566351" y="6527433"/>
                <a:ext cx="290422" cy="231248"/>
                <a:chOff x="1566351" y="6527433"/>
                <a:chExt cx="290422" cy="231248"/>
              </a:xfrm>
            </p:grpSpPr>
            <p:cxnSp>
              <p:nvCxnSpPr>
                <p:cNvPr id="50" name="Connector: Curved 49">
                  <a:extLst>
                    <a:ext uri="{FF2B5EF4-FFF2-40B4-BE49-F238E27FC236}">
                      <a16:creationId xmlns:a16="http://schemas.microsoft.com/office/drawing/2014/main" id="{FC66D5CE-92E4-4678-86EC-750C75847119}"/>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Pentagon 50">
                  <a:extLst>
                    <a:ext uri="{FF2B5EF4-FFF2-40B4-BE49-F238E27FC236}">
                      <a16:creationId xmlns:a16="http://schemas.microsoft.com/office/drawing/2014/main" id="{ADE1C173-F841-4ECC-B910-0AD6DF405915}"/>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Freeform: Shape 41">
              <a:extLst>
                <a:ext uri="{FF2B5EF4-FFF2-40B4-BE49-F238E27FC236}">
                  <a16:creationId xmlns:a16="http://schemas.microsoft.com/office/drawing/2014/main" id="{5B9843DF-BB26-4EF8-9A90-0E27555CA3EB}"/>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B793548-954D-44BD-8473-24DB3B871078}"/>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itle 6">
            <a:extLst>
              <a:ext uri="{FF2B5EF4-FFF2-40B4-BE49-F238E27FC236}">
                <a16:creationId xmlns:a16="http://schemas.microsoft.com/office/drawing/2014/main" id="{4701A8A7-6788-43A0-ACF1-9ED22F27939C}"/>
              </a:ext>
            </a:extLst>
          </p:cNvPr>
          <p:cNvSpPr>
            <a:spLocks noGrp="1"/>
          </p:cNvSpPr>
          <p:nvPr>
            <p:ph type="title"/>
          </p:nvPr>
        </p:nvSpPr>
        <p:spPr>
          <a:xfrm>
            <a:off x="856297" y="65404"/>
            <a:ext cx="9858205" cy="828675"/>
          </a:xfrm>
          <a:effectLst/>
        </p:spPr>
        <p:txBody>
          <a:bodyPr/>
          <a:lstStyle/>
          <a:p>
            <a:r>
              <a:rPr lang="en-US" dirty="0"/>
              <a:t>FAMILY &amp; JUVENILE JUSTICE</a:t>
            </a:r>
          </a:p>
        </p:txBody>
      </p:sp>
    </p:spTree>
    <p:extLst>
      <p:ext uri="{BB962C8B-B14F-4D97-AF65-F5344CB8AC3E}">
        <p14:creationId xmlns:p14="http://schemas.microsoft.com/office/powerpoint/2010/main" val="196837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8" grpId="0"/>
      <p:bldP spid="47" grpId="0"/>
      <p:bldP spid="46" grpId="0"/>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B02AE7F-115F-497C-BFA2-CBC50BB17F0B}"/>
              </a:ext>
            </a:extLst>
          </p:cNvPr>
          <p:cNvSpPr/>
          <p:nvPr/>
        </p:nvSpPr>
        <p:spPr>
          <a:xfrm>
            <a:off x="56210" y="1300285"/>
            <a:ext cx="11964089" cy="3351944"/>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1B6CF8B-356E-4941-BA8A-2D32EFB8A2C5}"/>
              </a:ext>
            </a:extLst>
          </p:cNvPr>
          <p:cNvSpPr/>
          <p:nvPr/>
        </p:nvSpPr>
        <p:spPr>
          <a:xfrm>
            <a:off x="2609380" y="4756943"/>
            <a:ext cx="6973240" cy="1469987"/>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6">
            <a:extLst>
              <a:ext uri="{FF2B5EF4-FFF2-40B4-BE49-F238E27FC236}">
                <a16:creationId xmlns:a16="http://schemas.microsoft.com/office/drawing/2014/main" id="{80747085-FE7B-4AE7-BB0C-DBBB5B78A4D2}"/>
              </a:ext>
            </a:extLst>
          </p:cNvPr>
          <p:cNvSpPr txBox="1">
            <a:spLocks/>
          </p:cNvSpPr>
          <p:nvPr/>
        </p:nvSpPr>
        <p:spPr>
          <a:xfrm>
            <a:off x="3838187" y="5429857"/>
            <a:ext cx="5744433"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COURT IMPROVEMENT PROJECT</a:t>
            </a:r>
          </a:p>
        </p:txBody>
      </p:sp>
      <p:sp>
        <p:nvSpPr>
          <p:cNvPr id="47" name="Title 6">
            <a:extLst>
              <a:ext uri="{FF2B5EF4-FFF2-40B4-BE49-F238E27FC236}">
                <a16:creationId xmlns:a16="http://schemas.microsoft.com/office/drawing/2014/main" id="{BD430C37-C9AC-4E56-BA0E-EF4B29E98D5D}"/>
              </a:ext>
            </a:extLst>
          </p:cNvPr>
          <p:cNvSpPr txBox="1">
            <a:spLocks/>
          </p:cNvSpPr>
          <p:nvPr/>
        </p:nvSpPr>
        <p:spPr>
          <a:xfrm>
            <a:off x="3846515" y="5013330"/>
            <a:ext cx="3825248"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CHILD WELFARE</a:t>
            </a:r>
          </a:p>
        </p:txBody>
      </p:sp>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47</a:t>
            </a:fld>
            <a:endParaRPr lang="en-US" dirty="0"/>
          </a:p>
        </p:txBody>
      </p:sp>
      <p:grpSp>
        <p:nvGrpSpPr>
          <p:cNvPr id="33" name="Group 32">
            <a:extLst>
              <a:ext uri="{FF2B5EF4-FFF2-40B4-BE49-F238E27FC236}">
                <a16:creationId xmlns:a16="http://schemas.microsoft.com/office/drawing/2014/main" id="{D351B032-6D09-4095-ACA0-B5BC2E5C4518}"/>
              </a:ext>
            </a:extLst>
          </p:cNvPr>
          <p:cNvGrpSpPr/>
          <p:nvPr/>
        </p:nvGrpSpPr>
        <p:grpSpPr>
          <a:xfrm>
            <a:off x="259484" y="103657"/>
            <a:ext cx="527916" cy="766739"/>
            <a:chOff x="7907153" y="3711346"/>
            <a:chExt cx="1092490" cy="1624264"/>
          </a:xfrm>
          <a:solidFill>
            <a:schemeClr val="bg1"/>
          </a:solidFill>
          <a:effectLst/>
        </p:grpSpPr>
        <p:pic>
          <p:nvPicPr>
            <p:cNvPr id="34" name="Graphic 33" descr="Child with balloon">
              <a:extLst>
                <a:ext uri="{FF2B5EF4-FFF2-40B4-BE49-F238E27FC236}">
                  <a16:creationId xmlns:a16="http://schemas.microsoft.com/office/drawing/2014/main" id="{087D1420-944E-42A0-B81C-CC4B1BB207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5" name="Graphic 34" descr="Scales of justice">
              <a:extLst>
                <a:ext uri="{FF2B5EF4-FFF2-40B4-BE49-F238E27FC236}">
                  <a16:creationId xmlns:a16="http://schemas.microsoft.com/office/drawing/2014/main" id="{9D25F4FA-B9CA-408E-830A-21CC44FA1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6" name="Graphic 35" descr="Gavel">
              <a:extLst>
                <a:ext uri="{FF2B5EF4-FFF2-40B4-BE49-F238E27FC236}">
                  <a16:creationId xmlns:a16="http://schemas.microsoft.com/office/drawing/2014/main" id="{935E28D7-BE7E-44C7-8A20-F838C147B8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pic>
        <p:nvPicPr>
          <p:cNvPr id="5" name="Picture 4">
            <a:extLst>
              <a:ext uri="{FF2B5EF4-FFF2-40B4-BE49-F238E27FC236}">
                <a16:creationId xmlns:a16="http://schemas.microsoft.com/office/drawing/2014/main" id="{EE601195-04BB-4763-8790-BC42951A26D8}"/>
              </a:ext>
            </a:extLst>
          </p:cNvPr>
          <p:cNvPicPr>
            <a:picLocks noChangeAspect="1"/>
          </p:cNvPicPr>
          <p:nvPr/>
        </p:nvPicPr>
        <p:blipFill>
          <a:blip r:embed="rId9"/>
          <a:stretch>
            <a:fillRect/>
          </a:stretch>
        </p:blipFill>
        <p:spPr>
          <a:xfrm>
            <a:off x="2724871" y="4860112"/>
            <a:ext cx="1500539" cy="1187301"/>
          </a:xfrm>
          <a:prstGeom prst="rect">
            <a:avLst/>
          </a:prstGeom>
          <a:effectLst/>
        </p:spPr>
      </p:pic>
      <p:sp>
        <p:nvSpPr>
          <p:cNvPr id="27" name="TextBox 26">
            <a:extLst>
              <a:ext uri="{FF2B5EF4-FFF2-40B4-BE49-F238E27FC236}">
                <a16:creationId xmlns:a16="http://schemas.microsoft.com/office/drawing/2014/main" id="{828027C0-55F8-4D06-8B43-66AB8BCCAE3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30" name="Graphic 29" descr="Social network">
            <a:extLst>
              <a:ext uri="{FF2B5EF4-FFF2-40B4-BE49-F238E27FC236}">
                <a16:creationId xmlns:a16="http://schemas.microsoft.com/office/drawing/2014/main" id="{FD90E1CC-9021-409A-8639-956884548E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8526" y="6468405"/>
            <a:ext cx="365125" cy="365125"/>
          </a:xfrm>
          <a:prstGeom prst="rect">
            <a:avLst/>
          </a:prstGeom>
          <a:effectLst/>
        </p:spPr>
      </p:pic>
      <p:grpSp>
        <p:nvGrpSpPr>
          <p:cNvPr id="31" name="Group 30">
            <a:extLst>
              <a:ext uri="{FF2B5EF4-FFF2-40B4-BE49-F238E27FC236}">
                <a16:creationId xmlns:a16="http://schemas.microsoft.com/office/drawing/2014/main" id="{F7D41C63-939C-41DD-BD1B-79B91BDCEE40}"/>
              </a:ext>
            </a:extLst>
          </p:cNvPr>
          <p:cNvGrpSpPr/>
          <p:nvPr/>
        </p:nvGrpSpPr>
        <p:grpSpPr>
          <a:xfrm>
            <a:off x="1101356" y="6468110"/>
            <a:ext cx="251396" cy="365125"/>
            <a:chOff x="7907153" y="3711346"/>
            <a:chExt cx="1092490" cy="1624264"/>
          </a:xfrm>
          <a:solidFill>
            <a:srgbClr val="11489C"/>
          </a:solidFill>
          <a:effectLst/>
        </p:grpSpPr>
        <p:pic>
          <p:nvPicPr>
            <p:cNvPr id="32" name="Graphic 31" descr="Child with balloon">
              <a:extLst>
                <a:ext uri="{FF2B5EF4-FFF2-40B4-BE49-F238E27FC236}">
                  <a16:creationId xmlns:a16="http://schemas.microsoft.com/office/drawing/2014/main" id="{C72C0300-DC8A-4E7A-9DC7-855A28D039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7" name="Graphic 36" descr="Scales of justice">
              <a:extLst>
                <a:ext uri="{FF2B5EF4-FFF2-40B4-BE49-F238E27FC236}">
                  <a16:creationId xmlns:a16="http://schemas.microsoft.com/office/drawing/2014/main" id="{EFA8A809-236A-428B-8CFE-2E7A64036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8" name="Graphic 37" descr="Gavel">
              <a:extLst>
                <a:ext uri="{FF2B5EF4-FFF2-40B4-BE49-F238E27FC236}">
                  <a16:creationId xmlns:a16="http://schemas.microsoft.com/office/drawing/2014/main" id="{BBD99E1F-FAEF-4405-A660-7E81B42FFE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pic>
        <p:nvPicPr>
          <p:cNvPr id="39" name="Graphic 38" descr="Court">
            <a:extLst>
              <a:ext uri="{FF2B5EF4-FFF2-40B4-BE49-F238E27FC236}">
                <a16:creationId xmlns:a16="http://schemas.microsoft.com/office/drawing/2014/main" id="{9D296468-9DE2-4AAE-91A3-3CFC7F3F76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579" y="6473313"/>
            <a:ext cx="365125" cy="365125"/>
          </a:xfrm>
          <a:prstGeom prst="rect">
            <a:avLst/>
          </a:prstGeom>
          <a:effectLst/>
        </p:spPr>
      </p:pic>
      <p:grpSp>
        <p:nvGrpSpPr>
          <p:cNvPr id="40" name="Group 39">
            <a:extLst>
              <a:ext uri="{FF2B5EF4-FFF2-40B4-BE49-F238E27FC236}">
                <a16:creationId xmlns:a16="http://schemas.microsoft.com/office/drawing/2014/main" id="{247126B6-DD3C-4E9E-8AEB-D2C590FCFD45}"/>
              </a:ext>
            </a:extLst>
          </p:cNvPr>
          <p:cNvGrpSpPr/>
          <p:nvPr/>
        </p:nvGrpSpPr>
        <p:grpSpPr>
          <a:xfrm>
            <a:off x="1630999" y="6545101"/>
            <a:ext cx="290422" cy="231248"/>
            <a:chOff x="1539559" y="6545101"/>
            <a:chExt cx="290422" cy="231248"/>
          </a:xfrm>
        </p:grpSpPr>
        <p:grpSp>
          <p:nvGrpSpPr>
            <p:cNvPr id="41" name="Group 40">
              <a:extLst>
                <a:ext uri="{FF2B5EF4-FFF2-40B4-BE49-F238E27FC236}">
                  <a16:creationId xmlns:a16="http://schemas.microsoft.com/office/drawing/2014/main" id="{BE2AC79E-3E8F-4AD5-B8BD-CD4A101014E0}"/>
                </a:ext>
              </a:extLst>
            </p:cNvPr>
            <p:cNvGrpSpPr/>
            <p:nvPr/>
          </p:nvGrpSpPr>
          <p:grpSpPr>
            <a:xfrm>
              <a:off x="1539559" y="6545101"/>
              <a:ext cx="290422" cy="231248"/>
              <a:chOff x="1566351" y="6527433"/>
              <a:chExt cx="290422" cy="231248"/>
            </a:xfrm>
          </p:grpSpPr>
          <p:cxnSp>
            <p:nvCxnSpPr>
              <p:cNvPr id="45" name="Connector: Curved 44">
                <a:extLst>
                  <a:ext uri="{FF2B5EF4-FFF2-40B4-BE49-F238E27FC236}">
                    <a16:creationId xmlns:a16="http://schemas.microsoft.com/office/drawing/2014/main" id="{793BB3B5-7CD2-43E8-A266-65B08161EF51}"/>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6DB55A6-653F-454A-A9AF-D99EA150E6EB}"/>
                  </a:ext>
                </a:extLst>
              </p:cNvPr>
              <p:cNvGrpSpPr/>
              <p:nvPr/>
            </p:nvGrpSpPr>
            <p:grpSpPr>
              <a:xfrm>
                <a:off x="1566351" y="6527433"/>
                <a:ext cx="290422" cy="231248"/>
                <a:chOff x="1566351" y="6527433"/>
                <a:chExt cx="290422" cy="231248"/>
              </a:xfrm>
            </p:grpSpPr>
            <p:cxnSp>
              <p:nvCxnSpPr>
                <p:cNvPr id="50" name="Connector: Curved 49">
                  <a:extLst>
                    <a:ext uri="{FF2B5EF4-FFF2-40B4-BE49-F238E27FC236}">
                      <a16:creationId xmlns:a16="http://schemas.microsoft.com/office/drawing/2014/main" id="{FC66D5CE-92E4-4678-86EC-750C75847119}"/>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Pentagon 50">
                  <a:extLst>
                    <a:ext uri="{FF2B5EF4-FFF2-40B4-BE49-F238E27FC236}">
                      <a16:creationId xmlns:a16="http://schemas.microsoft.com/office/drawing/2014/main" id="{ADE1C173-F841-4ECC-B910-0AD6DF405915}"/>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Freeform: Shape 41">
              <a:extLst>
                <a:ext uri="{FF2B5EF4-FFF2-40B4-BE49-F238E27FC236}">
                  <a16:creationId xmlns:a16="http://schemas.microsoft.com/office/drawing/2014/main" id="{5B9843DF-BB26-4EF8-9A90-0E27555CA3EB}"/>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B793548-954D-44BD-8473-24DB3B871078}"/>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C3737281-F65E-4C2B-9283-437B26BBBC84}"/>
              </a:ext>
            </a:extLst>
          </p:cNvPr>
          <p:cNvGrpSpPr/>
          <p:nvPr/>
        </p:nvGrpSpPr>
        <p:grpSpPr>
          <a:xfrm>
            <a:off x="1634681" y="6545101"/>
            <a:ext cx="290422" cy="231248"/>
            <a:chOff x="1539559" y="6545101"/>
            <a:chExt cx="290422" cy="231248"/>
          </a:xfrm>
          <a:solidFill>
            <a:schemeClr val="bg1"/>
          </a:solidFill>
        </p:grpSpPr>
        <p:grpSp>
          <p:nvGrpSpPr>
            <p:cNvPr id="53" name="Group 52">
              <a:extLst>
                <a:ext uri="{FF2B5EF4-FFF2-40B4-BE49-F238E27FC236}">
                  <a16:creationId xmlns:a16="http://schemas.microsoft.com/office/drawing/2014/main" id="{EC629622-0EDC-4B06-8854-1764B3E73E46}"/>
                </a:ext>
              </a:extLst>
            </p:cNvPr>
            <p:cNvGrpSpPr/>
            <p:nvPr/>
          </p:nvGrpSpPr>
          <p:grpSpPr>
            <a:xfrm>
              <a:off x="1539559" y="6545101"/>
              <a:ext cx="290422" cy="231248"/>
              <a:chOff x="1566351" y="6527433"/>
              <a:chExt cx="290422" cy="231248"/>
            </a:xfrm>
            <a:grpFill/>
          </p:grpSpPr>
          <p:cxnSp>
            <p:nvCxnSpPr>
              <p:cNvPr id="56" name="Connector: Curved 55">
                <a:extLst>
                  <a:ext uri="{FF2B5EF4-FFF2-40B4-BE49-F238E27FC236}">
                    <a16:creationId xmlns:a16="http://schemas.microsoft.com/office/drawing/2014/main" id="{6824E13A-82CF-4306-9EA7-EF3F55D5DB20}"/>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DD5A4C2C-CA86-45D5-8D9B-6ECED14B578D}"/>
                  </a:ext>
                </a:extLst>
              </p:cNvPr>
              <p:cNvGrpSpPr/>
              <p:nvPr/>
            </p:nvGrpSpPr>
            <p:grpSpPr>
              <a:xfrm>
                <a:off x="1566351" y="6527433"/>
                <a:ext cx="290422" cy="231248"/>
                <a:chOff x="1566351" y="6527433"/>
                <a:chExt cx="290422" cy="231248"/>
              </a:xfrm>
              <a:grpFill/>
            </p:grpSpPr>
            <p:cxnSp>
              <p:nvCxnSpPr>
                <p:cNvPr id="58" name="Connector: Curved 57">
                  <a:extLst>
                    <a:ext uri="{FF2B5EF4-FFF2-40B4-BE49-F238E27FC236}">
                      <a16:creationId xmlns:a16="http://schemas.microsoft.com/office/drawing/2014/main" id="{CC47A2A3-482E-438C-8132-B8D361F05C3C}"/>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9" name="Pentagon 58">
                  <a:extLst>
                    <a:ext uri="{FF2B5EF4-FFF2-40B4-BE49-F238E27FC236}">
                      <a16:creationId xmlns:a16="http://schemas.microsoft.com/office/drawing/2014/main" id="{C129CB56-DCAB-460D-B1FD-DE3FF9169651}"/>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Freeform: Shape 53">
              <a:extLst>
                <a:ext uri="{FF2B5EF4-FFF2-40B4-BE49-F238E27FC236}">
                  <a16:creationId xmlns:a16="http://schemas.microsoft.com/office/drawing/2014/main" id="{8D416C11-8C40-44A8-A9F9-1A531626090D}"/>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FAF8D94-1D03-4D05-910A-B0BF7602CB5A}"/>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199BE480-8535-471C-9214-908B59AC32CE}"/>
              </a:ext>
            </a:extLst>
          </p:cNvPr>
          <p:cNvGrpSpPr/>
          <p:nvPr/>
        </p:nvGrpSpPr>
        <p:grpSpPr>
          <a:xfrm>
            <a:off x="2366875" y="2124563"/>
            <a:ext cx="2454929" cy="2067979"/>
            <a:chOff x="2552703" y="1679313"/>
            <a:chExt cx="2454929" cy="2067979"/>
          </a:xfrm>
        </p:grpSpPr>
        <p:sp>
          <p:nvSpPr>
            <p:cNvPr id="64" name="Isosceles Triangle 63">
              <a:extLst>
                <a:ext uri="{FF2B5EF4-FFF2-40B4-BE49-F238E27FC236}">
                  <a16:creationId xmlns:a16="http://schemas.microsoft.com/office/drawing/2014/main" id="{20F25A63-34F1-4BEF-ACD6-C9759D1E430E}"/>
                </a:ext>
              </a:extLst>
            </p:cNvPr>
            <p:cNvSpPr/>
            <p:nvPr/>
          </p:nvSpPr>
          <p:spPr>
            <a:xfrm rot="5400000">
              <a:off x="4135756" y="2085482"/>
              <a:ext cx="1278046" cy="465707"/>
            </a:xfrm>
            <a:prstGeom prst="triangle">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0BE2E2BC-25A7-4B80-BD8D-6BC255FE484C}"/>
                </a:ext>
              </a:extLst>
            </p:cNvPr>
            <p:cNvSpPr/>
            <p:nvPr/>
          </p:nvSpPr>
          <p:spPr>
            <a:xfrm>
              <a:off x="2552703" y="1961834"/>
              <a:ext cx="2014623" cy="843772"/>
            </a:xfrm>
            <a:prstGeom prst="roundRect">
              <a:avLst>
                <a:gd name="adj" fmla="val 4626"/>
              </a:avLst>
            </a:prstGeom>
            <a:solidFill>
              <a:srgbClr val="11489C"/>
            </a:solidFill>
            <a:ln w="38100">
              <a:solidFill>
                <a:srgbClr val="11489C"/>
              </a:solidFill>
            </a:ln>
          </p:spPr>
          <p:txBody>
            <a:bodyPr wrap="square" anchor="t">
              <a:noAutofit/>
            </a:bodyPr>
            <a:lstStyle/>
            <a:p>
              <a:pPr marL="0" lvl="1" algn="ctr">
                <a:spcBef>
                  <a:spcPts val="1000"/>
                </a:spcBef>
                <a:buClr>
                  <a:srgbClr val="7F0000"/>
                </a:buClr>
              </a:pPr>
              <a:r>
                <a:rPr lang="en-US" sz="3200" cap="small" dirty="0">
                  <a:solidFill>
                    <a:schemeClr val="bg1"/>
                  </a:solidFill>
                  <a:latin typeface="Century Gothic" panose="020B0502020202020204" pitchFamily="34" charset="0"/>
                </a:rPr>
                <a:t>2018</a:t>
              </a:r>
            </a:p>
          </p:txBody>
        </p:sp>
        <p:sp>
          <p:nvSpPr>
            <p:cNvPr id="71" name="Rectangle: Rounded Corners 70">
              <a:extLst>
                <a:ext uri="{FF2B5EF4-FFF2-40B4-BE49-F238E27FC236}">
                  <a16:creationId xmlns:a16="http://schemas.microsoft.com/office/drawing/2014/main" id="{E19F710E-6932-4EF1-B698-E8F32C996BE4}"/>
                </a:ext>
              </a:extLst>
            </p:cNvPr>
            <p:cNvSpPr/>
            <p:nvPr/>
          </p:nvSpPr>
          <p:spPr>
            <a:xfrm>
              <a:off x="2552703" y="2563139"/>
              <a:ext cx="2014623" cy="1184153"/>
            </a:xfrm>
            <a:prstGeom prst="roundRect">
              <a:avLst>
                <a:gd name="adj" fmla="val 8087"/>
              </a:avLst>
            </a:prstGeom>
            <a:solidFill>
              <a:schemeClr val="tx1">
                <a:lumMod val="75000"/>
                <a:lumOff val="25000"/>
              </a:schemeClr>
            </a:solidFill>
            <a:ln w="38100">
              <a:solidFill>
                <a:srgbClr val="11489C"/>
              </a:solidFill>
            </a:ln>
          </p:spPr>
          <p:txBody>
            <a:bodyPr wrap="square" anchor="ctr">
              <a:noAutofit/>
            </a:bodyPr>
            <a:lstStyle/>
            <a:p>
              <a:pPr marL="0" lvl="1" algn="ctr">
                <a:spcBef>
                  <a:spcPts val="1000"/>
                </a:spcBef>
                <a:buClr>
                  <a:srgbClr val="7F0000"/>
                </a:buClr>
              </a:pPr>
              <a:r>
                <a:rPr lang="en-US" sz="3200" cap="small" dirty="0">
                  <a:solidFill>
                    <a:schemeClr val="bg1"/>
                  </a:solidFill>
                  <a:latin typeface="Century Gothic" panose="020B0502020202020204" pitchFamily="34" charset="0"/>
                </a:rPr>
                <a:t>October 1</a:t>
              </a:r>
            </a:p>
          </p:txBody>
        </p:sp>
      </p:grpSp>
      <p:grpSp>
        <p:nvGrpSpPr>
          <p:cNvPr id="72" name="Group 71">
            <a:extLst>
              <a:ext uri="{FF2B5EF4-FFF2-40B4-BE49-F238E27FC236}">
                <a16:creationId xmlns:a16="http://schemas.microsoft.com/office/drawing/2014/main" id="{A5187E00-F8FE-46AB-9316-400DCFFBBAF1}"/>
              </a:ext>
            </a:extLst>
          </p:cNvPr>
          <p:cNvGrpSpPr/>
          <p:nvPr/>
        </p:nvGrpSpPr>
        <p:grpSpPr>
          <a:xfrm>
            <a:off x="449882" y="2419873"/>
            <a:ext cx="1939696" cy="1939696"/>
            <a:chOff x="368299" y="1939362"/>
            <a:chExt cx="1939696" cy="1939696"/>
          </a:xfrm>
        </p:grpSpPr>
        <p:pic>
          <p:nvPicPr>
            <p:cNvPr id="73" name="Graphic 72" descr="User">
              <a:extLst>
                <a:ext uri="{FF2B5EF4-FFF2-40B4-BE49-F238E27FC236}">
                  <a16:creationId xmlns:a16="http://schemas.microsoft.com/office/drawing/2014/main" id="{A876CB46-2169-4127-BA5A-9C92940EAA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8299" y="1939362"/>
              <a:ext cx="1939696" cy="1939696"/>
            </a:xfrm>
            <a:prstGeom prst="rect">
              <a:avLst/>
            </a:prstGeom>
          </p:spPr>
        </p:pic>
        <p:sp>
          <p:nvSpPr>
            <p:cNvPr id="74" name="Rectangle 73">
              <a:extLst>
                <a:ext uri="{FF2B5EF4-FFF2-40B4-BE49-F238E27FC236}">
                  <a16:creationId xmlns:a16="http://schemas.microsoft.com/office/drawing/2014/main" id="{25BA0CB4-EDB6-4CD5-BA59-F2106ED786C5}"/>
                </a:ext>
              </a:extLst>
            </p:cNvPr>
            <p:cNvSpPr/>
            <p:nvPr/>
          </p:nvSpPr>
          <p:spPr>
            <a:xfrm>
              <a:off x="801739" y="2895721"/>
              <a:ext cx="1072816" cy="769441"/>
            </a:xfrm>
            <a:prstGeom prst="rect">
              <a:avLst/>
            </a:prstGeom>
          </p:spPr>
          <p:txBody>
            <a:bodyPr wrap="square">
              <a:spAutoFit/>
            </a:bodyPr>
            <a:lstStyle/>
            <a:p>
              <a:pPr marL="0" lvl="1" algn="ctr">
                <a:spcBef>
                  <a:spcPts val="1000"/>
                </a:spcBef>
                <a:buClr>
                  <a:srgbClr val="7F0000"/>
                </a:buClr>
              </a:pPr>
              <a:r>
                <a:rPr lang="en-US" sz="4400" dirty="0">
                  <a:solidFill>
                    <a:schemeClr val="bg1">
                      <a:lumMod val="65000"/>
                    </a:schemeClr>
                  </a:solidFill>
                  <a:latin typeface="Century Gothic" panose="020B0502020202020204" pitchFamily="34" charset="0"/>
                </a:rPr>
                <a:t>16</a:t>
              </a:r>
              <a:endParaRPr lang="en-US" sz="4400" b="1" dirty="0">
                <a:solidFill>
                  <a:schemeClr val="tx1">
                    <a:lumMod val="95000"/>
                    <a:lumOff val="5000"/>
                  </a:schemeClr>
                </a:solidFill>
                <a:latin typeface="Century Gothic" panose="020B0502020202020204" pitchFamily="34" charset="0"/>
              </a:endParaRPr>
            </a:p>
          </p:txBody>
        </p:sp>
      </p:grpSp>
      <p:grpSp>
        <p:nvGrpSpPr>
          <p:cNvPr id="75" name="Group 74">
            <a:extLst>
              <a:ext uri="{FF2B5EF4-FFF2-40B4-BE49-F238E27FC236}">
                <a16:creationId xmlns:a16="http://schemas.microsoft.com/office/drawing/2014/main" id="{7DFDC8E7-5382-4AAA-A158-E40B0D9DA84B}"/>
              </a:ext>
            </a:extLst>
          </p:cNvPr>
          <p:cNvGrpSpPr/>
          <p:nvPr/>
        </p:nvGrpSpPr>
        <p:grpSpPr>
          <a:xfrm>
            <a:off x="4286964" y="2134666"/>
            <a:ext cx="2442138" cy="2442138"/>
            <a:chOff x="4719723" y="1623732"/>
            <a:chExt cx="2442138" cy="2442138"/>
          </a:xfrm>
        </p:grpSpPr>
        <p:pic>
          <p:nvPicPr>
            <p:cNvPr id="76" name="Graphic 75" descr="User">
              <a:extLst>
                <a:ext uri="{FF2B5EF4-FFF2-40B4-BE49-F238E27FC236}">
                  <a16:creationId xmlns:a16="http://schemas.microsoft.com/office/drawing/2014/main" id="{24B85972-2C84-42E9-AB8B-62AA8A70F5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19723" y="1623732"/>
              <a:ext cx="2442138" cy="2442138"/>
            </a:xfrm>
            <a:prstGeom prst="rect">
              <a:avLst/>
            </a:prstGeom>
          </p:spPr>
        </p:pic>
        <p:sp>
          <p:nvSpPr>
            <p:cNvPr id="77" name="Rectangle 76">
              <a:extLst>
                <a:ext uri="{FF2B5EF4-FFF2-40B4-BE49-F238E27FC236}">
                  <a16:creationId xmlns:a16="http://schemas.microsoft.com/office/drawing/2014/main" id="{02A4A30A-835B-42F3-8571-B1B365AB7008}"/>
                </a:ext>
              </a:extLst>
            </p:cNvPr>
            <p:cNvSpPr/>
            <p:nvPr/>
          </p:nvSpPr>
          <p:spPr>
            <a:xfrm>
              <a:off x="5411049" y="2861822"/>
              <a:ext cx="1056229" cy="923330"/>
            </a:xfrm>
            <a:prstGeom prst="rect">
              <a:avLst/>
            </a:prstGeom>
          </p:spPr>
          <p:txBody>
            <a:bodyPr wrap="square">
              <a:spAutoFit/>
            </a:bodyPr>
            <a:lstStyle/>
            <a:p>
              <a:pPr marL="0" lvl="1" algn="ctr">
                <a:spcBef>
                  <a:spcPts val="1000"/>
                </a:spcBef>
                <a:buClr>
                  <a:srgbClr val="7F0000"/>
                </a:buClr>
              </a:pPr>
              <a:r>
                <a:rPr lang="en-US" sz="5400" dirty="0">
                  <a:solidFill>
                    <a:schemeClr val="tx1">
                      <a:lumMod val="75000"/>
                      <a:lumOff val="25000"/>
                    </a:schemeClr>
                  </a:solidFill>
                  <a:latin typeface="Century Gothic" panose="020B0502020202020204" pitchFamily="34" charset="0"/>
                </a:rPr>
                <a:t>17</a:t>
              </a:r>
              <a:endParaRPr lang="en-US" sz="5400" b="1" dirty="0">
                <a:solidFill>
                  <a:schemeClr val="tx1">
                    <a:lumMod val="95000"/>
                    <a:lumOff val="5000"/>
                  </a:schemeClr>
                </a:solidFill>
                <a:latin typeface="Century Gothic" panose="020B0502020202020204" pitchFamily="34" charset="0"/>
              </a:endParaRPr>
            </a:p>
          </p:txBody>
        </p:sp>
      </p:grpSp>
      <p:grpSp>
        <p:nvGrpSpPr>
          <p:cNvPr id="78" name="Group 77">
            <a:extLst>
              <a:ext uri="{FF2B5EF4-FFF2-40B4-BE49-F238E27FC236}">
                <a16:creationId xmlns:a16="http://schemas.microsoft.com/office/drawing/2014/main" id="{3E24F365-4B23-4819-AE75-B7D9230242CA}"/>
              </a:ext>
            </a:extLst>
          </p:cNvPr>
          <p:cNvGrpSpPr/>
          <p:nvPr/>
        </p:nvGrpSpPr>
        <p:grpSpPr>
          <a:xfrm>
            <a:off x="8566578" y="1678112"/>
            <a:ext cx="3019392" cy="3019392"/>
            <a:chOff x="9540614" y="1256192"/>
            <a:chExt cx="3019392" cy="3019392"/>
          </a:xfrm>
        </p:grpSpPr>
        <p:pic>
          <p:nvPicPr>
            <p:cNvPr id="79" name="Graphic 78" descr="User">
              <a:extLst>
                <a:ext uri="{FF2B5EF4-FFF2-40B4-BE49-F238E27FC236}">
                  <a16:creationId xmlns:a16="http://schemas.microsoft.com/office/drawing/2014/main" id="{34982FE4-0700-434C-825F-9C1AB49532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40614" y="1256192"/>
              <a:ext cx="3019392" cy="3019392"/>
            </a:xfrm>
            <a:prstGeom prst="rect">
              <a:avLst/>
            </a:prstGeom>
          </p:spPr>
        </p:pic>
        <p:sp>
          <p:nvSpPr>
            <p:cNvPr id="80" name="Rectangle 79">
              <a:extLst>
                <a:ext uri="{FF2B5EF4-FFF2-40B4-BE49-F238E27FC236}">
                  <a16:creationId xmlns:a16="http://schemas.microsoft.com/office/drawing/2014/main" id="{688C7C0D-5990-49C7-8276-0A0C69A9AFFD}"/>
                </a:ext>
              </a:extLst>
            </p:cNvPr>
            <p:cNvSpPr/>
            <p:nvPr/>
          </p:nvSpPr>
          <p:spPr>
            <a:xfrm>
              <a:off x="10522197" y="2848892"/>
              <a:ext cx="1056229" cy="1015663"/>
            </a:xfrm>
            <a:prstGeom prst="rect">
              <a:avLst/>
            </a:prstGeom>
          </p:spPr>
          <p:txBody>
            <a:bodyPr wrap="square">
              <a:spAutoFit/>
            </a:bodyPr>
            <a:lstStyle/>
            <a:p>
              <a:pPr marL="0" lvl="1" algn="ctr">
                <a:spcBef>
                  <a:spcPts val="1000"/>
                </a:spcBef>
                <a:buClr>
                  <a:srgbClr val="7F0000"/>
                </a:buClr>
              </a:pPr>
              <a:r>
                <a:rPr lang="en-US" sz="6000" b="1" dirty="0">
                  <a:solidFill>
                    <a:schemeClr val="tx1">
                      <a:lumMod val="95000"/>
                      <a:lumOff val="5000"/>
                    </a:schemeClr>
                  </a:solidFill>
                  <a:latin typeface="Century Gothic" panose="020B0502020202020204" pitchFamily="34" charset="0"/>
                </a:rPr>
                <a:t>18</a:t>
              </a:r>
            </a:p>
          </p:txBody>
        </p:sp>
      </p:grpSp>
      <p:grpSp>
        <p:nvGrpSpPr>
          <p:cNvPr id="81" name="Group 80">
            <a:extLst>
              <a:ext uri="{FF2B5EF4-FFF2-40B4-BE49-F238E27FC236}">
                <a16:creationId xmlns:a16="http://schemas.microsoft.com/office/drawing/2014/main" id="{32A7BB20-4B43-4DAA-BBF1-13DA17DB71F2}"/>
              </a:ext>
            </a:extLst>
          </p:cNvPr>
          <p:cNvGrpSpPr/>
          <p:nvPr/>
        </p:nvGrpSpPr>
        <p:grpSpPr>
          <a:xfrm>
            <a:off x="6631311" y="2121681"/>
            <a:ext cx="2454929" cy="2067979"/>
            <a:chOff x="6468952" y="3714340"/>
            <a:chExt cx="2454929" cy="2067979"/>
          </a:xfrm>
        </p:grpSpPr>
        <p:sp>
          <p:nvSpPr>
            <p:cNvPr id="82" name="Isosceles Triangle 81">
              <a:extLst>
                <a:ext uri="{FF2B5EF4-FFF2-40B4-BE49-F238E27FC236}">
                  <a16:creationId xmlns:a16="http://schemas.microsoft.com/office/drawing/2014/main" id="{CD263680-A531-4AD2-8452-CAF0C26C09D8}"/>
                </a:ext>
              </a:extLst>
            </p:cNvPr>
            <p:cNvSpPr/>
            <p:nvPr/>
          </p:nvSpPr>
          <p:spPr>
            <a:xfrm rot="5400000">
              <a:off x="8052005" y="4120509"/>
              <a:ext cx="1278046" cy="465707"/>
            </a:xfrm>
            <a:prstGeom prst="triangle">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8504804C-9F79-457C-87B4-95B834FE6280}"/>
                </a:ext>
              </a:extLst>
            </p:cNvPr>
            <p:cNvSpPr/>
            <p:nvPr/>
          </p:nvSpPr>
          <p:spPr>
            <a:xfrm>
              <a:off x="6468952" y="3996861"/>
              <a:ext cx="2014623" cy="843772"/>
            </a:xfrm>
            <a:prstGeom prst="roundRect">
              <a:avLst>
                <a:gd name="adj" fmla="val 4626"/>
              </a:avLst>
            </a:prstGeom>
            <a:solidFill>
              <a:srgbClr val="11489C"/>
            </a:solidFill>
            <a:ln w="38100">
              <a:solidFill>
                <a:srgbClr val="11489C"/>
              </a:solidFill>
            </a:ln>
          </p:spPr>
          <p:txBody>
            <a:bodyPr wrap="square" anchor="t">
              <a:noAutofit/>
            </a:bodyPr>
            <a:lstStyle/>
            <a:p>
              <a:pPr marL="0" lvl="1" algn="ctr">
                <a:spcBef>
                  <a:spcPts val="1000"/>
                </a:spcBef>
                <a:buClr>
                  <a:srgbClr val="7F0000"/>
                </a:buClr>
              </a:pPr>
              <a:r>
                <a:rPr lang="en-US" sz="3200" cap="small" dirty="0">
                  <a:solidFill>
                    <a:schemeClr val="bg1"/>
                  </a:solidFill>
                  <a:latin typeface="Century Gothic" panose="020B0502020202020204" pitchFamily="34" charset="0"/>
                </a:rPr>
                <a:t>2019</a:t>
              </a:r>
            </a:p>
          </p:txBody>
        </p:sp>
        <p:sp>
          <p:nvSpPr>
            <p:cNvPr id="84" name="Rectangle: Rounded Corners 83">
              <a:extLst>
                <a:ext uri="{FF2B5EF4-FFF2-40B4-BE49-F238E27FC236}">
                  <a16:creationId xmlns:a16="http://schemas.microsoft.com/office/drawing/2014/main" id="{A83CB676-35A0-440D-B230-BE4D71A16C38}"/>
                </a:ext>
              </a:extLst>
            </p:cNvPr>
            <p:cNvSpPr/>
            <p:nvPr/>
          </p:nvSpPr>
          <p:spPr>
            <a:xfrm>
              <a:off x="6468952" y="4598166"/>
              <a:ext cx="2014623" cy="1184153"/>
            </a:xfrm>
            <a:prstGeom prst="roundRect">
              <a:avLst>
                <a:gd name="adj" fmla="val 8087"/>
              </a:avLst>
            </a:prstGeom>
            <a:solidFill>
              <a:schemeClr val="tx1">
                <a:lumMod val="75000"/>
                <a:lumOff val="25000"/>
              </a:schemeClr>
            </a:solidFill>
            <a:ln w="38100">
              <a:solidFill>
                <a:srgbClr val="11489C"/>
              </a:solidFill>
            </a:ln>
          </p:spPr>
          <p:txBody>
            <a:bodyPr wrap="square" anchor="ctr">
              <a:noAutofit/>
            </a:bodyPr>
            <a:lstStyle/>
            <a:p>
              <a:pPr marL="0" lvl="1" algn="ctr">
                <a:spcBef>
                  <a:spcPts val="1000"/>
                </a:spcBef>
                <a:buClr>
                  <a:srgbClr val="7F0000"/>
                </a:buClr>
              </a:pPr>
              <a:r>
                <a:rPr lang="en-US" sz="3200" cap="small" dirty="0">
                  <a:solidFill>
                    <a:schemeClr val="bg1"/>
                  </a:solidFill>
                  <a:latin typeface="Century Gothic" panose="020B0502020202020204" pitchFamily="34" charset="0"/>
                </a:rPr>
                <a:t>October 1</a:t>
              </a:r>
            </a:p>
          </p:txBody>
        </p:sp>
      </p:grpSp>
      <p:pic>
        <p:nvPicPr>
          <p:cNvPr id="60" name="Picture 59">
            <a:extLst>
              <a:ext uri="{FF2B5EF4-FFF2-40B4-BE49-F238E27FC236}">
                <a16:creationId xmlns:a16="http://schemas.microsoft.com/office/drawing/2014/main" id="{A932A185-CD68-4C13-85EE-ACC7DAE3AEBA}"/>
              </a:ext>
            </a:extLst>
          </p:cNvPr>
          <p:cNvPicPr>
            <a:picLocks noChangeAspect="1"/>
          </p:cNvPicPr>
          <p:nvPr/>
        </p:nvPicPr>
        <p:blipFill>
          <a:blip r:embed="rId16"/>
          <a:stretch>
            <a:fillRect/>
          </a:stretch>
        </p:blipFill>
        <p:spPr>
          <a:xfrm rot="5400000">
            <a:off x="1306962" y="6411598"/>
            <a:ext cx="429338" cy="483270"/>
          </a:xfrm>
          <a:prstGeom prst="rect">
            <a:avLst/>
          </a:prstGeom>
        </p:spPr>
      </p:pic>
      <p:sp>
        <p:nvSpPr>
          <p:cNvPr id="61" name="Rectangle: Rounded Corners 60">
            <a:extLst>
              <a:ext uri="{FF2B5EF4-FFF2-40B4-BE49-F238E27FC236}">
                <a16:creationId xmlns:a16="http://schemas.microsoft.com/office/drawing/2014/main" id="{157AA315-D4AD-4DFD-92F3-795C0E9FCEDC}"/>
              </a:ext>
            </a:extLst>
          </p:cNvPr>
          <p:cNvSpPr/>
          <p:nvPr/>
        </p:nvSpPr>
        <p:spPr>
          <a:xfrm>
            <a:off x="81742" y="1323967"/>
            <a:ext cx="11938557" cy="3316023"/>
          </a:xfrm>
          <a:prstGeom prst="roundRect">
            <a:avLst>
              <a:gd name="adj" fmla="val 50000"/>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62" name="Rectangle 61">
            <a:extLst>
              <a:ext uri="{FF2B5EF4-FFF2-40B4-BE49-F238E27FC236}">
                <a16:creationId xmlns:a16="http://schemas.microsoft.com/office/drawing/2014/main" id="{B41B52F4-391C-46BA-92EC-CD43EB76DDA5}"/>
              </a:ext>
            </a:extLst>
          </p:cNvPr>
          <p:cNvSpPr/>
          <p:nvPr/>
        </p:nvSpPr>
        <p:spPr>
          <a:xfrm>
            <a:off x="977429" y="2039889"/>
            <a:ext cx="10452381" cy="268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700" u="sng" dirty="0">
                <a:solidFill>
                  <a:schemeClr val="accent1">
                    <a:lumMod val="75000"/>
                  </a:schemeClr>
                </a:solidFill>
                <a:latin typeface="Tw Cen MT" panose="020B0602020104020603" pitchFamily="34" charset="0"/>
              </a:rPr>
              <a:t>COVID-19 Proceedings Guide</a:t>
            </a:r>
          </a:p>
          <a:p>
            <a:r>
              <a:rPr lang="en-US" sz="2400" dirty="0">
                <a:solidFill>
                  <a:schemeClr val="tx1">
                    <a:lumMod val="75000"/>
                    <a:lumOff val="25000"/>
                  </a:schemeClr>
                </a:solidFill>
                <a:latin typeface="Tw Cen MT" panose="020B0602020104020603" pitchFamily="34" charset="0"/>
              </a:rPr>
              <a:t>Includes information on how to access training for Youth Part judges and Accessible Magistrates, and provides details for handling Adolescent and Juvenile Offender matters, along with relevant COVID-19 related exceptions to RTA case timeframes. </a:t>
            </a:r>
            <a:endParaRPr lang="en-US" sz="2800" dirty="0">
              <a:solidFill>
                <a:schemeClr val="tx1">
                  <a:lumMod val="75000"/>
                  <a:lumOff val="25000"/>
                </a:schemeClr>
              </a:solidFill>
              <a:latin typeface="Tw Cen MT" panose="020B0602020104020603" pitchFamily="34" charset="0"/>
            </a:endParaRPr>
          </a:p>
          <a:p>
            <a:endParaRPr lang="en-US" sz="2800" dirty="0">
              <a:solidFill>
                <a:schemeClr val="tx1">
                  <a:lumMod val="75000"/>
                  <a:lumOff val="25000"/>
                </a:schemeClr>
              </a:solidFill>
              <a:latin typeface="Tw Cen MT" panose="020B0602020104020603" pitchFamily="34" charset="0"/>
            </a:endParaRPr>
          </a:p>
          <a:p>
            <a:r>
              <a:rPr lang="en-US" sz="2700" u="sng" dirty="0">
                <a:solidFill>
                  <a:schemeClr val="accent1">
                    <a:lumMod val="75000"/>
                  </a:schemeClr>
                </a:solidFill>
                <a:latin typeface="Tw Cen MT" panose="020B0602020104020603" pitchFamily="34" charset="0"/>
              </a:rPr>
              <a:t>COVID-19 Guide on Preliminary Hearings</a:t>
            </a:r>
            <a:endParaRPr lang="en-US" sz="2700" dirty="0">
              <a:solidFill>
                <a:schemeClr val="tx1">
                  <a:lumMod val="75000"/>
                  <a:lumOff val="2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79355168-7570-4E06-B323-517C1930E74F}"/>
              </a:ext>
            </a:extLst>
          </p:cNvPr>
          <p:cNvPicPr>
            <a:picLocks noChangeAspect="1"/>
          </p:cNvPicPr>
          <p:nvPr/>
        </p:nvPicPr>
        <p:blipFill>
          <a:blip r:embed="rId17"/>
          <a:stretch>
            <a:fillRect/>
          </a:stretch>
        </p:blipFill>
        <p:spPr>
          <a:xfrm>
            <a:off x="2860292" y="1483787"/>
            <a:ext cx="1082145" cy="504848"/>
          </a:xfrm>
          <a:prstGeom prst="rect">
            <a:avLst/>
          </a:prstGeom>
        </p:spPr>
      </p:pic>
      <p:sp>
        <p:nvSpPr>
          <p:cNvPr id="46" name="Title 6">
            <a:extLst>
              <a:ext uri="{FF2B5EF4-FFF2-40B4-BE49-F238E27FC236}">
                <a16:creationId xmlns:a16="http://schemas.microsoft.com/office/drawing/2014/main" id="{4FBA9B56-2196-4F55-A851-4420BADFAD1D}"/>
              </a:ext>
            </a:extLst>
          </p:cNvPr>
          <p:cNvSpPr txBox="1">
            <a:spLocks/>
          </p:cNvSpPr>
          <p:nvPr/>
        </p:nvSpPr>
        <p:spPr>
          <a:xfrm>
            <a:off x="3942437" y="1366063"/>
            <a:ext cx="6174026" cy="82867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5400" dirty="0">
                <a:solidFill>
                  <a:srgbClr val="11489C"/>
                </a:solidFill>
              </a:rPr>
              <a:t>RAISE THE AGE</a:t>
            </a:r>
          </a:p>
        </p:txBody>
      </p:sp>
      <p:sp>
        <p:nvSpPr>
          <p:cNvPr id="86" name="Title 6">
            <a:extLst>
              <a:ext uri="{FF2B5EF4-FFF2-40B4-BE49-F238E27FC236}">
                <a16:creationId xmlns:a16="http://schemas.microsoft.com/office/drawing/2014/main" id="{8ED13FDA-A235-4ACA-9B5C-216362EB985B}"/>
              </a:ext>
            </a:extLst>
          </p:cNvPr>
          <p:cNvSpPr>
            <a:spLocks noGrp="1"/>
          </p:cNvSpPr>
          <p:nvPr>
            <p:ph type="title"/>
          </p:nvPr>
        </p:nvSpPr>
        <p:spPr>
          <a:xfrm>
            <a:off x="856297" y="65404"/>
            <a:ext cx="9858205" cy="828675"/>
          </a:xfrm>
          <a:effectLst/>
        </p:spPr>
        <p:txBody>
          <a:bodyPr/>
          <a:lstStyle/>
          <a:p>
            <a:r>
              <a:rPr lang="en-US" dirty="0"/>
              <a:t>FAMILY &amp; JUVENILE JUSTICE</a:t>
            </a:r>
          </a:p>
        </p:txBody>
      </p:sp>
    </p:spTree>
    <p:extLst>
      <p:ext uri="{BB962C8B-B14F-4D97-AF65-F5344CB8AC3E}">
        <p14:creationId xmlns:p14="http://schemas.microsoft.com/office/powerpoint/2010/main" val="3781912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0-#ppt_w/2"/>
                                          </p:val>
                                        </p:tav>
                                        <p:tav tm="100000">
                                          <p:val>
                                            <p:strVal val="#ppt_x"/>
                                          </p:val>
                                        </p:tav>
                                      </p:tavLst>
                                    </p:anim>
                                    <p:anim calcmode="lin" valueType="num">
                                      <p:cBhvr additive="base">
                                        <p:cTn id="22" dur="500" fill="hold"/>
                                        <p:tgtEl>
                                          <p:spTgt spid="60"/>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par>
                          <p:cTn id="26" fill="hold">
                            <p:stCondLst>
                              <p:cond delay="500"/>
                            </p:stCondLst>
                            <p:childTnLst>
                              <p:par>
                                <p:cTn id="27" presetID="10" presetClass="exit" presetSubtype="0" fill="hold" nodeType="afterEffect">
                                  <p:stCondLst>
                                    <p:cond delay="0"/>
                                  </p:stCondLst>
                                  <p:childTnLst>
                                    <p:animEffect transition="out" filter="fade">
                                      <p:cBhvr>
                                        <p:cTn id="28" dur="500"/>
                                        <p:tgtEl>
                                          <p:spTgt spid="52"/>
                                        </p:tgtEl>
                                      </p:cBhvr>
                                    </p:animEffect>
                                    <p:set>
                                      <p:cBhvr>
                                        <p:cTn id="29" dur="1" fill="hold">
                                          <p:stCondLst>
                                            <p:cond delay="499"/>
                                          </p:stCondLst>
                                        </p:cTn>
                                        <p:tgtEl>
                                          <p:spTgt spid="52"/>
                                        </p:tgtEl>
                                        <p:attrNameLst>
                                          <p:attrName>style.visibility</p:attrName>
                                        </p:attrNameLst>
                                      </p:cBhvr>
                                      <p:to>
                                        <p:strVal val="hidden"/>
                                      </p:to>
                                    </p:set>
                                  </p:childTnLst>
                                </p:cTn>
                              </p:par>
                              <p:par>
                                <p:cTn id="30" presetID="53" presetClass="entr" presetSubtype="16"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p:cTn id="32" dur="1000" fill="hold"/>
                                        <p:tgtEl>
                                          <p:spTgt spid="61"/>
                                        </p:tgtEl>
                                        <p:attrNameLst>
                                          <p:attrName>ppt_w</p:attrName>
                                        </p:attrNameLst>
                                      </p:cBhvr>
                                      <p:tavLst>
                                        <p:tav tm="0">
                                          <p:val>
                                            <p:fltVal val="0"/>
                                          </p:val>
                                        </p:tav>
                                        <p:tav tm="100000">
                                          <p:val>
                                            <p:strVal val="#ppt_w"/>
                                          </p:val>
                                        </p:tav>
                                      </p:tavLst>
                                    </p:anim>
                                    <p:anim calcmode="lin" valueType="num">
                                      <p:cBhvr>
                                        <p:cTn id="33" dur="1000" fill="hold"/>
                                        <p:tgtEl>
                                          <p:spTgt spid="61"/>
                                        </p:tgtEl>
                                        <p:attrNameLst>
                                          <p:attrName>ppt_h</p:attrName>
                                        </p:attrNameLst>
                                      </p:cBhvr>
                                      <p:tavLst>
                                        <p:tav tm="0">
                                          <p:val>
                                            <p:fltVal val="0"/>
                                          </p:val>
                                        </p:tav>
                                        <p:tav tm="100000">
                                          <p:val>
                                            <p:strVal val="#ppt_h"/>
                                          </p:val>
                                        </p:tav>
                                      </p:tavLst>
                                    </p:anim>
                                    <p:animEffect transition="in" filter="fade">
                                      <p:cBhvr>
                                        <p:cTn id="34" dur="1000"/>
                                        <p:tgtEl>
                                          <p:spTgt spid="61"/>
                                        </p:tgtEl>
                                      </p:cBhvr>
                                    </p:animEffect>
                                  </p:childTnLst>
                                </p:cTn>
                              </p:par>
                              <p:par>
                                <p:cTn id="35" presetID="42" presetClass="path" presetSubtype="0" accel="50000" decel="50000" fill="hold" grpId="1" nodeType="withEffect">
                                  <p:stCondLst>
                                    <p:cond delay="0"/>
                                  </p:stCondLst>
                                  <p:childTnLst>
                                    <p:animMotion origin="layout" path="M -3.95833E-6 -2.22222E-6 L -0.35625 0.43033 " pathEditMode="relative" rAng="0" ptsTypes="AA">
                                      <p:cBhvr>
                                        <p:cTn id="36" dur="1000" spd="-100000" fill="hold"/>
                                        <p:tgtEl>
                                          <p:spTgt spid="61"/>
                                        </p:tgtEl>
                                        <p:attrNameLst>
                                          <p:attrName>ppt_x</p:attrName>
                                          <p:attrName>ppt_y</p:attrName>
                                        </p:attrNameLst>
                                      </p:cBhvr>
                                      <p:rCtr x="-17812" y="21505"/>
                                    </p:animMotion>
                                  </p:childTnLst>
                                </p:cTn>
                              </p:par>
                              <p:par>
                                <p:cTn id="37" presetID="10" presetClass="exit" presetSubtype="0" fill="hold" nodeType="withEffect">
                                  <p:stCondLst>
                                    <p:cond delay="0"/>
                                  </p:stCondLst>
                                  <p:childTnLst>
                                    <p:animEffect transition="out" filter="fade">
                                      <p:cBhvr>
                                        <p:cTn id="38" dur="500"/>
                                        <p:tgtEl>
                                          <p:spTgt spid="60"/>
                                        </p:tgtEl>
                                      </p:cBhvr>
                                    </p:animEffect>
                                    <p:set>
                                      <p:cBhvr>
                                        <p:cTn id="39" dur="1" fill="hold">
                                          <p:stCondLst>
                                            <p:cond delay="499"/>
                                          </p:stCondLst>
                                        </p:cTn>
                                        <p:tgtEl>
                                          <p:spTgt spid="60"/>
                                        </p:tgtEl>
                                        <p:attrNameLst>
                                          <p:attrName>style.visibility</p:attrName>
                                        </p:attrNameLst>
                                      </p:cBhvr>
                                      <p:to>
                                        <p:strVal val="hidden"/>
                                      </p:to>
                                    </p:se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B6CF8B-356E-4941-BA8A-2D32EFB8A2C5}"/>
              </a:ext>
            </a:extLst>
          </p:cNvPr>
          <p:cNvSpPr/>
          <p:nvPr/>
        </p:nvSpPr>
        <p:spPr>
          <a:xfrm>
            <a:off x="190500" y="1993967"/>
            <a:ext cx="11811000" cy="4323762"/>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48</a:t>
            </a:fld>
            <a:endParaRPr lang="en-US" dirty="0"/>
          </a:p>
        </p:txBody>
      </p:sp>
      <p:grpSp>
        <p:nvGrpSpPr>
          <p:cNvPr id="33" name="Group 32">
            <a:extLst>
              <a:ext uri="{FF2B5EF4-FFF2-40B4-BE49-F238E27FC236}">
                <a16:creationId xmlns:a16="http://schemas.microsoft.com/office/drawing/2014/main" id="{D351B032-6D09-4095-ACA0-B5BC2E5C4518}"/>
              </a:ext>
            </a:extLst>
          </p:cNvPr>
          <p:cNvGrpSpPr/>
          <p:nvPr/>
        </p:nvGrpSpPr>
        <p:grpSpPr>
          <a:xfrm>
            <a:off x="259484" y="103657"/>
            <a:ext cx="527916" cy="766739"/>
            <a:chOff x="7907153" y="3711346"/>
            <a:chExt cx="1092490" cy="1624264"/>
          </a:xfrm>
          <a:solidFill>
            <a:schemeClr val="bg1"/>
          </a:solidFill>
          <a:effectLst/>
        </p:grpSpPr>
        <p:pic>
          <p:nvPicPr>
            <p:cNvPr id="34" name="Graphic 33" descr="Child with balloon">
              <a:extLst>
                <a:ext uri="{FF2B5EF4-FFF2-40B4-BE49-F238E27FC236}">
                  <a16:creationId xmlns:a16="http://schemas.microsoft.com/office/drawing/2014/main" id="{087D1420-944E-42A0-B81C-CC4B1BB207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5" name="Graphic 34" descr="Scales of justice">
              <a:extLst>
                <a:ext uri="{FF2B5EF4-FFF2-40B4-BE49-F238E27FC236}">
                  <a16:creationId xmlns:a16="http://schemas.microsoft.com/office/drawing/2014/main" id="{9D25F4FA-B9CA-408E-830A-21CC44FA1E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6" name="Graphic 35" descr="Gavel">
              <a:extLst>
                <a:ext uri="{FF2B5EF4-FFF2-40B4-BE49-F238E27FC236}">
                  <a16:creationId xmlns:a16="http://schemas.microsoft.com/office/drawing/2014/main" id="{935E28D7-BE7E-44C7-8A20-F838C147B8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sp>
        <p:nvSpPr>
          <p:cNvPr id="27" name="TextBox 26">
            <a:extLst>
              <a:ext uri="{FF2B5EF4-FFF2-40B4-BE49-F238E27FC236}">
                <a16:creationId xmlns:a16="http://schemas.microsoft.com/office/drawing/2014/main" id="{828027C0-55F8-4D06-8B43-66AB8BCCAE3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30" name="Graphic 29" descr="Social network">
            <a:extLst>
              <a:ext uri="{FF2B5EF4-FFF2-40B4-BE49-F238E27FC236}">
                <a16:creationId xmlns:a16="http://schemas.microsoft.com/office/drawing/2014/main" id="{FD90E1CC-9021-409A-8639-956884548E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8526" y="6468405"/>
            <a:ext cx="365125" cy="365125"/>
          </a:xfrm>
          <a:prstGeom prst="rect">
            <a:avLst/>
          </a:prstGeom>
          <a:effectLst/>
        </p:spPr>
      </p:pic>
      <p:grpSp>
        <p:nvGrpSpPr>
          <p:cNvPr id="31" name="Group 30">
            <a:extLst>
              <a:ext uri="{FF2B5EF4-FFF2-40B4-BE49-F238E27FC236}">
                <a16:creationId xmlns:a16="http://schemas.microsoft.com/office/drawing/2014/main" id="{F7D41C63-939C-41DD-BD1B-79B91BDCEE40}"/>
              </a:ext>
            </a:extLst>
          </p:cNvPr>
          <p:cNvGrpSpPr/>
          <p:nvPr/>
        </p:nvGrpSpPr>
        <p:grpSpPr>
          <a:xfrm>
            <a:off x="1101356" y="6468110"/>
            <a:ext cx="251396" cy="365125"/>
            <a:chOff x="7907153" y="3711346"/>
            <a:chExt cx="1092490" cy="1624264"/>
          </a:xfrm>
          <a:solidFill>
            <a:srgbClr val="11489C"/>
          </a:solidFill>
          <a:effectLst/>
        </p:grpSpPr>
        <p:pic>
          <p:nvPicPr>
            <p:cNvPr id="32" name="Graphic 31" descr="Child with balloon">
              <a:extLst>
                <a:ext uri="{FF2B5EF4-FFF2-40B4-BE49-F238E27FC236}">
                  <a16:creationId xmlns:a16="http://schemas.microsoft.com/office/drawing/2014/main" id="{C72C0300-DC8A-4E7A-9DC7-855A28D039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7153" y="3711346"/>
              <a:ext cx="914400" cy="914400"/>
            </a:xfrm>
            <a:prstGeom prst="rect">
              <a:avLst/>
            </a:prstGeom>
            <a:effectLst/>
          </p:spPr>
        </p:pic>
        <p:pic>
          <p:nvPicPr>
            <p:cNvPr id="37" name="Graphic 36" descr="Scales of justice">
              <a:extLst>
                <a:ext uri="{FF2B5EF4-FFF2-40B4-BE49-F238E27FC236}">
                  <a16:creationId xmlns:a16="http://schemas.microsoft.com/office/drawing/2014/main" id="{EFA8A809-236A-428B-8CFE-2E7A64036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2294" y="4421210"/>
              <a:ext cx="914400" cy="914400"/>
            </a:xfrm>
            <a:prstGeom prst="rect">
              <a:avLst/>
            </a:prstGeom>
            <a:effectLst/>
          </p:spPr>
        </p:pic>
        <p:pic>
          <p:nvPicPr>
            <p:cNvPr id="38" name="Graphic 37" descr="Gavel">
              <a:extLst>
                <a:ext uri="{FF2B5EF4-FFF2-40B4-BE49-F238E27FC236}">
                  <a16:creationId xmlns:a16="http://schemas.microsoft.com/office/drawing/2014/main" id="{BBD99E1F-FAEF-4405-A660-7E81B42FFE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2443" y="4192610"/>
              <a:ext cx="457200" cy="457200"/>
            </a:xfrm>
            <a:prstGeom prst="rect">
              <a:avLst/>
            </a:prstGeom>
            <a:effectLst/>
          </p:spPr>
        </p:pic>
      </p:grpSp>
      <p:pic>
        <p:nvPicPr>
          <p:cNvPr id="39" name="Graphic 38" descr="Court">
            <a:extLst>
              <a:ext uri="{FF2B5EF4-FFF2-40B4-BE49-F238E27FC236}">
                <a16:creationId xmlns:a16="http://schemas.microsoft.com/office/drawing/2014/main" id="{9D296468-9DE2-4AAE-91A3-3CFC7F3F76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40" name="Group 39">
            <a:extLst>
              <a:ext uri="{FF2B5EF4-FFF2-40B4-BE49-F238E27FC236}">
                <a16:creationId xmlns:a16="http://schemas.microsoft.com/office/drawing/2014/main" id="{247126B6-DD3C-4E9E-8AEB-D2C590FCFD45}"/>
              </a:ext>
            </a:extLst>
          </p:cNvPr>
          <p:cNvGrpSpPr/>
          <p:nvPr/>
        </p:nvGrpSpPr>
        <p:grpSpPr>
          <a:xfrm>
            <a:off x="1630999" y="6545101"/>
            <a:ext cx="290422" cy="231248"/>
            <a:chOff x="1539559" y="6545101"/>
            <a:chExt cx="290422" cy="231248"/>
          </a:xfrm>
        </p:grpSpPr>
        <p:grpSp>
          <p:nvGrpSpPr>
            <p:cNvPr id="41" name="Group 40">
              <a:extLst>
                <a:ext uri="{FF2B5EF4-FFF2-40B4-BE49-F238E27FC236}">
                  <a16:creationId xmlns:a16="http://schemas.microsoft.com/office/drawing/2014/main" id="{BE2AC79E-3E8F-4AD5-B8BD-CD4A101014E0}"/>
                </a:ext>
              </a:extLst>
            </p:cNvPr>
            <p:cNvGrpSpPr/>
            <p:nvPr/>
          </p:nvGrpSpPr>
          <p:grpSpPr>
            <a:xfrm>
              <a:off x="1539559" y="6545101"/>
              <a:ext cx="290422" cy="231248"/>
              <a:chOff x="1566351" y="6527433"/>
              <a:chExt cx="290422" cy="231248"/>
            </a:xfrm>
          </p:grpSpPr>
          <p:cxnSp>
            <p:nvCxnSpPr>
              <p:cNvPr id="45" name="Connector: Curved 44">
                <a:extLst>
                  <a:ext uri="{FF2B5EF4-FFF2-40B4-BE49-F238E27FC236}">
                    <a16:creationId xmlns:a16="http://schemas.microsoft.com/office/drawing/2014/main" id="{793BB3B5-7CD2-43E8-A266-65B08161EF51}"/>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6DB55A6-653F-454A-A9AF-D99EA150E6EB}"/>
                  </a:ext>
                </a:extLst>
              </p:cNvPr>
              <p:cNvGrpSpPr/>
              <p:nvPr/>
            </p:nvGrpSpPr>
            <p:grpSpPr>
              <a:xfrm>
                <a:off x="1566351" y="6527433"/>
                <a:ext cx="290422" cy="231248"/>
                <a:chOff x="1566351" y="6527433"/>
                <a:chExt cx="290422" cy="231248"/>
              </a:xfrm>
            </p:grpSpPr>
            <p:cxnSp>
              <p:nvCxnSpPr>
                <p:cNvPr id="50" name="Connector: Curved 49">
                  <a:extLst>
                    <a:ext uri="{FF2B5EF4-FFF2-40B4-BE49-F238E27FC236}">
                      <a16:creationId xmlns:a16="http://schemas.microsoft.com/office/drawing/2014/main" id="{FC66D5CE-92E4-4678-86EC-750C75847119}"/>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Pentagon 50">
                  <a:extLst>
                    <a:ext uri="{FF2B5EF4-FFF2-40B4-BE49-F238E27FC236}">
                      <a16:creationId xmlns:a16="http://schemas.microsoft.com/office/drawing/2014/main" id="{ADE1C173-F841-4ECC-B910-0AD6DF405915}"/>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Freeform: Shape 41">
              <a:extLst>
                <a:ext uri="{FF2B5EF4-FFF2-40B4-BE49-F238E27FC236}">
                  <a16:creationId xmlns:a16="http://schemas.microsoft.com/office/drawing/2014/main" id="{5B9843DF-BB26-4EF8-9A90-0E27555CA3EB}"/>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EB793548-954D-44BD-8473-24DB3B871078}"/>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C3737281-F65E-4C2B-9283-437B26BBBC84}"/>
              </a:ext>
            </a:extLst>
          </p:cNvPr>
          <p:cNvGrpSpPr/>
          <p:nvPr/>
        </p:nvGrpSpPr>
        <p:grpSpPr>
          <a:xfrm>
            <a:off x="1634681" y="6545101"/>
            <a:ext cx="290422" cy="231248"/>
            <a:chOff x="1539559" y="6545101"/>
            <a:chExt cx="290422" cy="231248"/>
          </a:xfrm>
          <a:solidFill>
            <a:schemeClr val="bg1"/>
          </a:solidFill>
        </p:grpSpPr>
        <p:grpSp>
          <p:nvGrpSpPr>
            <p:cNvPr id="53" name="Group 52">
              <a:extLst>
                <a:ext uri="{FF2B5EF4-FFF2-40B4-BE49-F238E27FC236}">
                  <a16:creationId xmlns:a16="http://schemas.microsoft.com/office/drawing/2014/main" id="{EC629622-0EDC-4B06-8854-1764B3E73E46}"/>
                </a:ext>
              </a:extLst>
            </p:cNvPr>
            <p:cNvGrpSpPr/>
            <p:nvPr/>
          </p:nvGrpSpPr>
          <p:grpSpPr>
            <a:xfrm>
              <a:off x="1539559" y="6545101"/>
              <a:ext cx="290422" cy="231248"/>
              <a:chOff x="1566351" y="6527433"/>
              <a:chExt cx="290422" cy="231248"/>
            </a:xfrm>
            <a:grpFill/>
          </p:grpSpPr>
          <p:cxnSp>
            <p:nvCxnSpPr>
              <p:cNvPr id="56" name="Connector: Curved 55">
                <a:extLst>
                  <a:ext uri="{FF2B5EF4-FFF2-40B4-BE49-F238E27FC236}">
                    <a16:creationId xmlns:a16="http://schemas.microsoft.com/office/drawing/2014/main" id="{6824E13A-82CF-4306-9EA7-EF3F55D5DB20}"/>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DD5A4C2C-CA86-45D5-8D9B-6ECED14B578D}"/>
                  </a:ext>
                </a:extLst>
              </p:cNvPr>
              <p:cNvGrpSpPr/>
              <p:nvPr/>
            </p:nvGrpSpPr>
            <p:grpSpPr>
              <a:xfrm>
                <a:off x="1566351" y="6527433"/>
                <a:ext cx="290422" cy="231248"/>
                <a:chOff x="1566351" y="6527433"/>
                <a:chExt cx="290422" cy="231248"/>
              </a:xfrm>
              <a:grpFill/>
            </p:grpSpPr>
            <p:cxnSp>
              <p:nvCxnSpPr>
                <p:cNvPr id="58" name="Connector: Curved 57">
                  <a:extLst>
                    <a:ext uri="{FF2B5EF4-FFF2-40B4-BE49-F238E27FC236}">
                      <a16:creationId xmlns:a16="http://schemas.microsoft.com/office/drawing/2014/main" id="{CC47A2A3-482E-438C-8132-B8D361F05C3C}"/>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9" name="Pentagon 58">
                  <a:extLst>
                    <a:ext uri="{FF2B5EF4-FFF2-40B4-BE49-F238E27FC236}">
                      <a16:creationId xmlns:a16="http://schemas.microsoft.com/office/drawing/2014/main" id="{C129CB56-DCAB-460D-B1FD-DE3FF9169651}"/>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Freeform: Shape 53">
              <a:extLst>
                <a:ext uri="{FF2B5EF4-FFF2-40B4-BE49-F238E27FC236}">
                  <a16:creationId xmlns:a16="http://schemas.microsoft.com/office/drawing/2014/main" id="{8D416C11-8C40-44A8-A9F9-1A531626090D}"/>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CFAF8D94-1D03-4D05-910A-B0BF7602CB5A}"/>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A932A185-CD68-4C13-85EE-ACC7DAE3AEBA}"/>
              </a:ext>
            </a:extLst>
          </p:cNvPr>
          <p:cNvPicPr>
            <a:picLocks noChangeAspect="1"/>
          </p:cNvPicPr>
          <p:nvPr/>
        </p:nvPicPr>
        <p:blipFill>
          <a:blip r:embed="rId13"/>
          <a:stretch>
            <a:fillRect/>
          </a:stretch>
        </p:blipFill>
        <p:spPr>
          <a:xfrm rot="5400000">
            <a:off x="1306962" y="6411598"/>
            <a:ext cx="429338" cy="483270"/>
          </a:xfrm>
          <a:prstGeom prst="rect">
            <a:avLst/>
          </a:prstGeom>
        </p:spPr>
      </p:pic>
      <p:sp>
        <p:nvSpPr>
          <p:cNvPr id="67" name="Title 6">
            <a:extLst>
              <a:ext uri="{FF2B5EF4-FFF2-40B4-BE49-F238E27FC236}">
                <a16:creationId xmlns:a16="http://schemas.microsoft.com/office/drawing/2014/main" id="{11A56F34-B1A7-4E33-8DC2-93B569AA2DB9}"/>
              </a:ext>
            </a:extLst>
          </p:cNvPr>
          <p:cNvSpPr txBox="1">
            <a:spLocks/>
          </p:cNvSpPr>
          <p:nvPr/>
        </p:nvSpPr>
        <p:spPr>
          <a:xfrm>
            <a:off x="7099764" y="969470"/>
            <a:ext cx="2755436"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400" dirty="0">
                <a:solidFill>
                  <a:srgbClr val="7F0000"/>
                </a:solidFill>
              </a:rPr>
              <a:t>CHILD WELFARE</a:t>
            </a:r>
          </a:p>
        </p:txBody>
      </p:sp>
      <p:sp>
        <p:nvSpPr>
          <p:cNvPr id="87" name="Title 6">
            <a:extLst>
              <a:ext uri="{FF2B5EF4-FFF2-40B4-BE49-F238E27FC236}">
                <a16:creationId xmlns:a16="http://schemas.microsoft.com/office/drawing/2014/main" id="{198D258F-969F-4636-816D-D9891F98439B}"/>
              </a:ext>
            </a:extLst>
          </p:cNvPr>
          <p:cNvSpPr>
            <a:spLocks noGrp="1"/>
          </p:cNvSpPr>
          <p:nvPr>
            <p:ph type="title"/>
          </p:nvPr>
        </p:nvSpPr>
        <p:spPr>
          <a:xfrm>
            <a:off x="856297" y="65404"/>
            <a:ext cx="9858205" cy="828675"/>
          </a:xfrm>
          <a:effectLst/>
        </p:spPr>
        <p:txBody>
          <a:bodyPr/>
          <a:lstStyle/>
          <a:p>
            <a:r>
              <a:rPr lang="en-US" dirty="0"/>
              <a:t>FAMILY &amp; JUVENILE JUSTICE</a:t>
            </a:r>
          </a:p>
        </p:txBody>
      </p:sp>
      <p:sp>
        <p:nvSpPr>
          <p:cNvPr id="88" name="Rectangle: Rounded Corners 87">
            <a:extLst>
              <a:ext uri="{FF2B5EF4-FFF2-40B4-BE49-F238E27FC236}">
                <a16:creationId xmlns:a16="http://schemas.microsoft.com/office/drawing/2014/main" id="{A3CC2F31-0398-4880-8912-C1408C781734}"/>
              </a:ext>
            </a:extLst>
          </p:cNvPr>
          <p:cNvSpPr/>
          <p:nvPr/>
        </p:nvSpPr>
        <p:spPr>
          <a:xfrm>
            <a:off x="2075537" y="1007011"/>
            <a:ext cx="7838878" cy="894453"/>
          </a:xfrm>
          <a:prstGeom prst="roundRect">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A1367AE-0016-418C-84C0-E38016A31B66}"/>
              </a:ext>
            </a:extLst>
          </p:cNvPr>
          <p:cNvPicPr>
            <a:picLocks noChangeAspect="1"/>
          </p:cNvPicPr>
          <p:nvPr/>
        </p:nvPicPr>
        <p:blipFill>
          <a:blip r:embed="rId14"/>
          <a:stretch>
            <a:fillRect/>
          </a:stretch>
        </p:blipFill>
        <p:spPr>
          <a:xfrm>
            <a:off x="2860292" y="1190513"/>
            <a:ext cx="1082145" cy="504848"/>
          </a:xfrm>
          <a:prstGeom prst="rect">
            <a:avLst/>
          </a:prstGeom>
        </p:spPr>
      </p:pic>
      <p:sp>
        <p:nvSpPr>
          <p:cNvPr id="90" name="Title 6">
            <a:extLst>
              <a:ext uri="{FF2B5EF4-FFF2-40B4-BE49-F238E27FC236}">
                <a16:creationId xmlns:a16="http://schemas.microsoft.com/office/drawing/2014/main" id="{BE8E7CB6-1AD7-4FA9-A4E6-AB224DA6C1D7}"/>
              </a:ext>
            </a:extLst>
          </p:cNvPr>
          <p:cNvSpPr txBox="1">
            <a:spLocks/>
          </p:cNvSpPr>
          <p:nvPr/>
        </p:nvSpPr>
        <p:spPr>
          <a:xfrm>
            <a:off x="3942437" y="1072789"/>
            <a:ext cx="6174026" cy="828675"/>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5400" dirty="0">
                <a:solidFill>
                  <a:srgbClr val="11489C"/>
                </a:solidFill>
              </a:rPr>
              <a:t>RAISE THE AGE</a:t>
            </a:r>
          </a:p>
        </p:txBody>
      </p:sp>
      <p:sp>
        <p:nvSpPr>
          <p:cNvPr id="92" name="Rectangle 91">
            <a:extLst>
              <a:ext uri="{FF2B5EF4-FFF2-40B4-BE49-F238E27FC236}">
                <a16:creationId xmlns:a16="http://schemas.microsoft.com/office/drawing/2014/main" id="{082474A2-9594-4A09-86AC-D1C4A8C49DAA}"/>
              </a:ext>
            </a:extLst>
          </p:cNvPr>
          <p:cNvSpPr/>
          <p:nvPr/>
        </p:nvSpPr>
        <p:spPr>
          <a:xfrm>
            <a:off x="1130152" y="3105845"/>
            <a:ext cx="10274447" cy="1384995"/>
          </a:xfrm>
          <a:prstGeom prst="rect">
            <a:avLst/>
          </a:prstGeom>
          <a:noFill/>
        </p:spPr>
        <p:txBody>
          <a:bodyPr wrap="square">
            <a:spAutoFit/>
          </a:bodyPr>
          <a:lstStyle/>
          <a:p>
            <a:pPr marL="0" lvl="1">
              <a:spcBef>
                <a:spcPts val="1000"/>
              </a:spcBef>
              <a:buClr>
                <a:srgbClr val="7F0000"/>
              </a:buClr>
            </a:pPr>
            <a:r>
              <a:rPr lang="en-US" sz="2800" dirty="0">
                <a:solidFill>
                  <a:srgbClr val="901B36"/>
                </a:solidFill>
                <a:latin typeface="Century Gothic" panose="020B0502020202020204" pitchFamily="34" charset="0"/>
              </a:rPr>
              <a:t>CWCIP is a federally funded OJI initiative that works with OCFS to promote the safety, permanence and well-being of abused and neglected children.</a:t>
            </a:r>
            <a:endParaRPr lang="en-US" sz="2800" dirty="0">
              <a:solidFill>
                <a:schemeClr val="bg1"/>
              </a:solidFill>
              <a:latin typeface="Century Gothic" panose="020B0502020202020204" pitchFamily="34" charset="0"/>
            </a:endParaRPr>
          </a:p>
        </p:txBody>
      </p:sp>
      <p:sp>
        <p:nvSpPr>
          <p:cNvPr id="93" name="TextBox 92">
            <a:extLst>
              <a:ext uri="{FF2B5EF4-FFF2-40B4-BE49-F238E27FC236}">
                <a16:creationId xmlns:a16="http://schemas.microsoft.com/office/drawing/2014/main" id="{95E2195D-1696-412D-9AEC-ED935142D3B0}"/>
              </a:ext>
            </a:extLst>
          </p:cNvPr>
          <p:cNvSpPr txBox="1"/>
          <p:nvPr/>
        </p:nvSpPr>
        <p:spPr>
          <a:xfrm>
            <a:off x="982866" y="4571887"/>
            <a:ext cx="2697858" cy="908864"/>
          </a:xfrm>
          <a:prstGeom prst="roundRect">
            <a:avLst>
              <a:gd name="adj" fmla="val 50000"/>
            </a:avLst>
          </a:prstGeom>
          <a:solidFill>
            <a:srgbClr val="7F0000"/>
          </a:solidFill>
          <a:ln>
            <a:solidFill>
              <a:srgbClr val="7F0000"/>
            </a:solidFill>
          </a:ln>
          <a:effectLst/>
        </p:spPr>
        <p:txBody>
          <a:bodyPr wrap="square" rtlCol="0">
            <a:spAutoFit/>
          </a:bodyPr>
          <a:lstStyle/>
          <a:p>
            <a:pPr algn="ctr"/>
            <a:r>
              <a:rPr lang="en-US" dirty="0">
                <a:solidFill>
                  <a:schemeClr val="bg1"/>
                </a:solidFill>
                <a:latin typeface="Century Gothic" panose="020B0502020202020204" pitchFamily="34" charset="0"/>
              </a:rPr>
              <a:t>Permanency Hearing Project</a:t>
            </a:r>
            <a:endParaRPr lang="en-US" sz="1100" dirty="0">
              <a:solidFill>
                <a:schemeClr val="bg1"/>
              </a:solidFill>
              <a:latin typeface="Century Gothic" panose="020B0502020202020204" pitchFamily="34" charset="0"/>
            </a:endParaRPr>
          </a:p>
        </p:txBody>
      </p:sp>
      <p:sp>
        <p:nvSpPr>
          <p:cNvPr id="94" name="TextBox 93">
            <a:extLst>
              <a:ext uri="{FF2B5EF4-FFF2-40B4-BE49-F238E27FC236}">
                <a16:creationId xmlns:a16="http://schemas.microsoft.com/office/drawing/2014/main" id="{8ECF533E-63F2-4860-9878-EBF5B165AC16}"/>
              </a:ext>
            </a:extLst>
          </p:cNvPr>
          <p:cNvSpPr txBox="1"/>
          <p:nvPr/>
        </p:nvSpPr>
        <p:spPr>
          <a:xfrm>
            <a:off x="6029809" y="4571887"/>
            <a:ext cx="2046536" cy="908864"/>
          </a:xfrm>
          <a:prstGeom prst="roundRect">
            <a:avLst>
              <a:gd name="adj" fmla="val 50000"/>
            </a:avLst>
          </a:prstGeom>
          <a:solidFill>
            <a:srgbClr val="7F0000"/>
          </a:solidFill>
          <a:ln>
            <a:solidFill>
              <a:srgbClr val="7F0000"/>
            </a:solidFill>
          </a:ln>
          <a:effectLst/>
        </p:spPr>
        <p:txBody>
          <a:bodyPr wrap="square" rtlCol="0">
            <a:spAutoFit/>
          </a:bodyPr>
          <a:lstStyle/>
          <a:p>
            <a:pPr algn="ctr"/>
            <a:r>
              <a:rPr lang="en-US" dirty="0">
                <a:solidFill>
                  <a:schemeClr val="bg1"/>
                </a:solidFill>
                <a:latin typeface="Century Gothic" panose="020B0502020202020204" pitchFamily="34" charset="0"/>
              </a:rPr>
              <a:t>Lean Management</a:t>
            </a:r>
            <a:endParaRPr lang="en-US" sz="1100" dirty="0">
              <a:solidFill>
                <a:schemeClr val="bg1"/>
              </a:solidFill>
              <a:latin typeface="Century Gothic" panose="020B0502020202020204" pitchFamily="34" charset="0"/>
            </a:endParaRPr>
          </a:p>
        </p:txBody>
      </p:sp>
      <p:sp>
        <p:nvSpPr>
          <p:cNvPr id="95" name="TextBox 94">
            <a:extLst>
              <a:ext uri="{FF2B5EF4-FFF2-40B4-BE49-F238E27FC236}">
                <a16:creationId xmlns:a16="http://schemas.microsoft.com/office/drawing/2014/main" id="{E8DC0E3C-8282-48F9-8022-03B53CFF9094}"/>
              </a:ext>
            </a:extLst>
          </p:cNvPr>
          <p:cNvSpPr txBox="1"/>
          <p:nvPr/>
        </p:nvSpPr>
        <p:spPr>
          <a:xfrm>
            <a:off x="2547434" y="5612125"/>
            <a:ext cx="7222356" cy="519351"/>
          </a:xfrm>
          <a:prstGeom prst="roundRect">
            <a:avLst>
              <a:gd name="adj" fmla="val 50000"/>
            </a:avLst>
          </a:prstGeom>
          <a:solidFill>
            <a:srgbClr val="7F0000"/>
          </a:solidFill>
          <a:ln>
            <a:solidFill>
              <a:srgbClr val="7F0000"/>
            </a:solidFill>
          </a:ln>
          <a:effectLst/>
        </p:spPr>
        <p:txBody>
          <a:bodyPr wrap="square" rtlCol="0">
            <a:spAutoFit/>
          </a:bodyPr>
          <a:lstStyle/>
          <a:p>
            <a:pPr algn="ctr"/>
            <a:r>
              <a:rPr lang="en-US" dirty="0">
                <a:solidFill>
                  <a:schemeClr val="bg1"/>
                </a:solidFill>
                <a:latin typeface="Century Gothic" panose="020B0502020202020204" pitchFamily="34" charset="0"/>
              </a:rPr>
              <a:t>Integrating Trauma-Informed Practices into Family Court</a:t>
            </a:r>
          </a:p>
        </p:txBody>
      </p:sp>
      <p:sp>
        <p:nvSpPr>
          <p:cNvPr id="96" name="TextBox 95">
            <a:extLst>
              <a:ext uri="{FF2B5EF4-FFF2-40B4-BE49-F238E27FC236}">
                <a16:creationId xmlns:a16="http://schemas.microsoft.com/office/drawing/2014/main" id="{42AE3FF8-A1A4-4F68-A5B5-517872663F68}"/>
              </a:ext>
            </a:extLst>
          </p:cNvPr>
          <p:cNvSpPr txBox="1"/>
          <p:nvPr/>
        </p:nvSpPr>
        <p:spPr>
          <a:xfrm>
            <a:off x="3838187" y="4583651"/>
            <a:ext cx="2046536" cy="908864"/>
          </a:xfrm>
          <a:prstGeom prst="roundRect">
            <a:avLst>
              <a:gd name="adj" fmla="val 50000"/>
            </a:avLst>
          </a:prstGeom>
          <a:solidFill>
            <a:srgbClr val="7F0000"/>
          </a:solidFill>
          <a:ln>
            <a:solidFill>
              <a:srgbClr val="7F0000"/>
            </a:solidFill>
          </a:ln>
          <a:effectLst/>
        </p:spPr>
        <p:txBody>
          <a:bodyPr wrap="square" rtlCol="0">
            <a:spAutoFit/>
          </a:bodyPr>
          <a:lstStyle/>
          <a:p>
            <a:pPr algn="ctr"/>
            <a:r>
              <a:rPr lang="en-US" dirty="0">
                <a:solidFill>
                  <a:schemeClr val="bg1"/>
                </a:solidFill>
                <a:latin typeface="Century Gothic" panose="020B0502020202020204" pitchFamily="34" charset="0"/>
              </a:rPr>
              <a:t>Permanency Mediation</a:t>
            </a:r>
            <a:endParaRPr lang="en-US" sz="1100" dirty="0">
              <a:solidFill>
                <a:schemeClr val="bg1"/>
              </a:solidFill>
              <a:latin typeface="Century Gothic" panose="020B0502020202020204" pitchFamily="34" charset="0"/>
            </a:endParaRPr>
          </a:p>
        </p:txBody>
      </p:sp>
      <p:sp>
        <p:nvSpPr>
          <p:cNvPr id="97" name="TextBox 96">
            <a:extLst>
              <a:ext uri="{FF2B5EF4-FFF2-40B4-BE49-F238E27FC236}">
                <a16:creationId xmlns:a16="http://schemas.microsoft.com/office/drawing/2014/main" id="{851EF315-63F9-4801-A5C7-BC36534EA242}"/>
              </a:ext>
            </a:extLst>
          </p:cNvPr>
          <p:cNvSpPr txBox="1"/>
          <p:nvPr/>
        </p:nvSpPr>
        <p:spPr>
          <a:xfrm>
            <a:off x="8221431" y="4571887"/>
            <a:ext cx="3096718" cy="908864"/>
          </a:xfrm>
          <a:prstGeom prst="roundRect">
            <a:avLst>
              <a:gd name="adj" fmla="val 50000"/>
            </a:avLst>
          </a:prstGeom>
          <a:solidFill>
            <a:srgbClr val="7F0000"/>
          </a:solidFill>
          <a:ln>
            <a:solidFill>
              <a:srgbClr val="7F0000"/>
            </a:solidFill>
          </a:ln>
          <a:effectLst/>
        </p:spPr>
        <p:txBody>
          <a:bodyPr wrap="square" rtlCol="0">
            <a:spAutoFit/>
          </a:bodyPr>
          <a:lstStyle/>
          <a:p>
            <a:pPr algn="ctr"/>
            <a:r>
              <a:rPr lang="en-US" dirty="0">
                <a:solidFill>
                  <a:schemeClr val="bg1"/>
                </a:solidFill>
                <a:latin typeface="Century Gothic" panose="020B0502020202020204" pitchFamily="34" charset="0"/>
              </a:rPr>
              <a:t>Statewide System Improvement Program</a:t>
            </a:r>
          </a:p>
        </p:txBody>
      </p:sp>
      <p:sp>
        <p:nvSpPr>
          <p:cNvPr id="104" name="Rectangle: Rounded Corners 103">
            <a:extLst>
              <a:ext uri="{FF2B5EF4-FFF2-40B4-BE49-F238E27FC236}">
                <a16:creationId xmlns:a16="http://schemas.microsoft.com/office/drawing/2014/main" id="{6DC4EAB0-5E08-4ABA-812B-6AA0F4990D99}"/>
              </a:ext>
            </a:extLst>
          </p:cNvPr>
          <p:cNvSpPr/>
          <p:nvPr/>
        </p:nvSpPr>
        <p:spPr>
          <a:xfrm>
            <a:off x="231031" y="2038266"/>
            <a:ext cx="11739603" cy="4250835"/>
          </a:xfrm>
          <a:prstGeom prst="roundRect">
            <a:avLst>
              <a:gd name="adj" fmla="val 50000"/>
            </a:avLst>
          </a:prstGeom>
          <a:solidFill>
            <a:schemeClr val="bg1">
              <a:lumMod val="9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105" name="Rectangle 104">
            <a:extLst>
              <a:ext uri="{FF2B5EF4-FFF2-40B4-BE49-F238E27FC236}">
                <a16:creationId xmlns:a16="http://schemas.microsoft.com/office/drawing/2014/main" id="{DD177743-C065-420C-8402-DA585D66BA8C}"/>
              </a:ext>
            </a:extLst>
          </p:cNvPr>
          <p:cNvSpPr/>
          <p:nvPr/>
        </p:nvSpPr>
        <p:spPr>
          <a:xfrm>
            <a:off x="6273452" y="2937631"/>
            <a:ext cx="5632887" cy="3351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u="sng" dirty="0">
                <a:solidFill>
                  <a:srgbClr val="901B36"/>
                </a:solidFill>
                <a:latin typeface="Tw Cen MT" panose="020B0602020104020603" pitchFamily="34" charset="0"/>
              </a:rPr>
              <a:t>CLE Training Programs</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Collaborating for Better Outcomes (substance use)</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Interrupting Bias</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Engaging Youth in Virtual Permanency Hearings </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Indian Child Welfare Act</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Roles and Responsibilities</a:t>
            </a:r>
          </a:p>
          <a:p>
            <a:pPr marL="342900" indent="-342900">
              <a:buFont typeface="Arial" panose="020B0604020202020204" pitchFamily="34" charset="0"/>
              <a:buChar char="•"/>
            </a:pPr>
            <a:r>
              <a:rPr lang="en-US" dirty="0">
                <a:solidFill>
                  <a:prstClr val="black">
                    <a:lumMod val="75000"/>
                    <a:lumOff val="25000"/>
                  </a:prstClr>
                </a:solidFill>
                <a:latin typeface="Tw Cen MT" panose="020B0602020104020603" pitchFamily="34" charset="0"/>
              </a:rPr>
              <a:t>Self-care and Wellness</a:t>
            </a:r>
          </a:p>
          <a:p>
            <a:pPr marL="342900" indent="-342900">
              <a:buFont typeface="Arial" panose="020B0604020202020204" pitchFamily="34" charset="0"/>
              <a:buChar char="•"/>
            </a:pPr>
            <a:r>
              <a:rPr lang="en-US" b="1" dirty="0">
                <a:solidFill>
                  <a:prstClr val="black">
                    <a:lumMod val="75000"/>
                    <a:lumOff val="25000"/>
                  </a:prstClr>
                </a:solidFill>
                <a:latin typeface="Tw Cen MT" panose="020B0602020104020603" pitchFamily="34" charset="0"/>
              </a:rPr>
              <a:t>Aged and Confused (Upcoming January 8</a:t>
            </a:r>
            <a:r>
              <a:rPr lang="en-US" b="1" baseline="30000" dirty="0">
                <a:solidFill>
                  <a:prstClr val="black">
                    <a:lumMod val="75000"/>
                    <a:lumOff val="25000"/>
                  </a:prstClr>
                </a:solidFill>
                <a:latin typeface="Tw Cen MT" panose="020B0602020104020603" pitchFamily="34" charset="0"/>
              </a:rPr>
              <a:t>th</a:t>
            </a:r>
            <a:r>
              <a:rPr lang="en-US" b="1" dirty="0">
                <a:solidFill>
                  <a:prstClr val="black">
                    <a:lumMod val="75000"/>
                    <a:lumOff val="25000"/>
                  </a:prstClr>
                </a:solidFill>
                <a:latin typeface="Tw Cen MT" panose="020B0602020104020603" pitchFamily="34" charset="0"/>
              </a:rPr>
              <a:t>)</a:t>
            </a:r>
            <a:endParaRPr lang="en-US" sz="900" b="1" dirty="0">
              <a:solidFill>
                <a:srgbClr val="901B36"/>
              </a:solidFill>
              <a:latin typeface="Tw Cen MT" panose="020B0602020104020603" pitchFamily="34" charset="0"/>
            </a:endParaRPr>
          </a:p>
          <a:p>
            <a:endParaRPr lang="en-US" sz="700" u="sng" dirty="0">
              <a:solidFill>
                <a:srgbClr val="901B36"/>
              </a:solidFill>
              <a:latin typeface="Tw Cen MT" panose="020B0602020104020603" pitchFamily="34" charset="0"/>
            </a:endParaRPr>
          </a:p>
          <a:p>
            <a:r>
              <a:rPr lang="en-US" sz="2200" u="sng" dirty="0">
                <a:solidFill>
                  <a:srgbClr val="901B36"/>
                </a:solidFill>
                <a:latin typeface="Tw Cen MT" panose="020B0602020104020603" pitchFamily="34" charset="0"/>
              </a:rPr>
              <a:t>Permanency Mediation</a:t>
            </a:r>
          </a:p>
          <a:p>
            <a:r>
              <a:rPr lang="en-US" dirty="0">
                <a:solidFill>
                  <a:schemeClr val="tx1">
                    <a:lumMod val="75000"/>
                    <a:lumOff val="25000"/>
                  </a:schemeClr>
                </a:solidFill>
                <a:latin typeface="Tw Cen MT" panose="020B0602020104020603" pitchFamily="34" charset="0"/>
              </a:rPr>
              <a:t>Adaptation of Permanency Mediation to a virtual </a:t>
            </a:r>
          </a:p>
          <a:p>
            <a:r>
              <a:rPr lang="en-US" dirty="0">
                <a:solidFill>
                  <a:schemeClr val="tx1">
                    <a:lumMod val="75000"/>
                    <a:lumOff val="25000"/>
                  </a:schemeClr>
                </a:solidFill>
                <a:latin typeface="Tw Cen MT" panose="020B0602020104020603" pitchFamily="34" charset="0"/>
              </a:rPr>
              <a:t>platform, trainings, and statewide expansion</a:t>
            </a:r>
          </a:p>
        </p:txBody>
      </p:sp>
      <p:sp>
        <p:nvSpPr>
          <p:cNvPr id="48" name="Title 6">
            <a:extLst>
              <a:ext uri="{FF2B5EF4-FFF2-40B4-BE49-F238E27FC236}">
                <a16:creationId xmlns:a16="http://schemas.microsoft.com/office/drawing/2014/main" id="{80747085-FE7B-4AE7-BB0C-DBBB5B78A4D2}"/>
              </a:ext>
            </a:extLst>
          </p:cNvPr>
          <p:cNvSpPr txBox="1">
            <a:spLocks/>
          </p:cNvSpPr>
          <p:nvPr/>
        </p:nvSpPr>
        <p:spPr>
          <a:xfrm>
            <a:off x="3838187" y="2544489"/>
            <a:ext cx="5744433"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COURT IMPROVEMENT PROJECT</a:t>
            </a:r>
          </a:p>
        </p:txBody>
      </p:sp>
      <p:sp>
        <p:nvSpPr>
          <p:cNvPr id="47" name="Title 6">
            <a:extLst>
              <a:ext uri="{FF2B5EF4-FFF2-40B4-BE49-F238E27FC236}">
                <a16:creationId xmlns:a16="http://schemas.microsoft.com/office/drawing/2014/main" id="{BD430C37-C9AC-4E56-BA0E-EF4B29E98D5D}"/>
              </a:ext>
            </a:extLst>
          </p:cNvPr>
          <p:cNvSpPr txBox="1">
            <a:spLocks/>
          </p:cNvSpPr>
          <p:nvPr/>
        </p:nvSpPr>
        <p:spPr>
          <a:xfrm>
            <a:off x="3846515" y="2127962"/>
            <a:ext cx="3825248" cy="51932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small" baseline="0">
                <a:solidFill>
                  <a:schemeClr val="bg1"/>
                </a:solidFill>
                <a:effectLst/>
                <a:latin typeface="Century Gothic" panose="020B0502020202020204" pitchFamily="34" charset="0"/>
                <a:ea typeface="+mj-ea"/>
                <a:cs typeface="+mj-cs"/>
              </a:defRPr>
            </a:lvl1pPr>
          </a:lstStyle>
          <a:p>
            <a:r>
              <a:rPr lang="en-US" sz="2800" dirty="0">
                <a:solidFill>
                  <a:srgbClr val="7F0000"/>
                </a:solidFill>
              </a:rPr>
              <a:t>CHILD WELFARE</a:t>
            </a:r>
          </a:p>
        </p:txBody>
      </p:sp>
      <p:pic>
        <p:nvPicPr>
          <p:cNvPr id="5" name="Picture 4">
            <a:extLst>
              <a:ext uri="{FF2B5EF4-FFF2-40B4-BE49-F238E27FC236}">
                <a16:creationId xmlns:a16="http://schemas.microsoft.com/office/drawing/2014/main" id="{EE601195-04BB-4763-8790-BC42951A26D8}"/>
              </a:ext>
            </a:extLst>
          </p:cNvPr>
          <p:cNvPicPr>
            <a:picLocks noChangeAspect="1"/>
          </p:cNvPicPr>
          <p:nvPr/>
        </p:nvPicPr>
        <p:blipFill>
          <a:blip r:embed="rId15"/>
          <a:stretch>
            <a:fillRect/>
          </a:stretch>
        </p:blipFill>
        <p:spPr>
          <a:xfrm>
            <a:off x="2724871" y="1974744"/>
            <a:ext cx="1500539" cy="1187301"/>
          </a:xfrm>
          <a:prstGeom prst="rect">
            <a:avLst/>
          </a:prstGeom>
          <a:effectLst/>
        </p:spPr>
      </p:pic>
      <p:sp>
        <p:nvSpPr>
          <p:cNvPr id="107" name="Rectangle 106">
            <a:extLst>
              <a:ext uri="{FF2B5EF4-FFF2-40B4-BE49-F238E27FC236}">
                <a16:creationId xmlns:a16="http://schemas.microsoft.com/office/drawing/2014/main" id="{B22E5523-02E9-4DBB-8225-91B20EF09E3F}"/>
              </a:ext>
            </a:extLst>
          </p:cNvPr>
          <p:cNvSpPr/>
          <p:nvPr/>
        </p:nvSpPr>
        <p:spPr>
          <a:xfrm>
            <a:off x="588322" y="2937632"/>
            <a:ext cx="5474890" cy="3017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u="sng" dirty="0">
                <a:solidFill>
                  <a:srgbClr val="901B36"/>
                </a:solidFill>
                <a:latin typeface="Tw Cen MT" panose="020B0602020104020603" pitchFamily="34" charset="0"/>
              </a:rPr>
              <a:t>Stakeholder Convenings</a:t>
            </a:r>
          </a:p>
          <a:p>
            <a:r>
              <a:rPr lang="en-US" dirty="0">
                <a:solidFill>
                  <a:schemeClr val="tx1">
                    <a:lumMod val="75000"/>
                    <a:lumOff val="25000"/>
                  </a:schemeClr>
                </a:solidFill>
                <a:latin typeface="Tw Cen MT" panose="020B0602020104020603" pitchFamily="34" charset="0"/>
              </a:rPr>
              <a:t>State and local Collaboratives raised awareness of:</a:t>
            </a:r>
          </a:p>
          <a:p>
            <a:pPr marL="800100" lvl="1" indent="-342900">
              <a:buFont typeface="Arial" panose="020B0604020202020204" pitchFamily="34" charset="0"/>
              <a:buChar char="•"/>
            </a:pPr>
            <a:r>
              <a:rPr lang="en-US" dirty="0">
                <a:solidFill>
                  <a:schemeClr val="tx1">
                    <a:lumMod val="75000"/>
                    <a:lumOff val="25000"/>
                  </a:schemeClr>
                </a:solidFill>
                <a:latin typeface="Tw Cen MT" panose="020B0602020104020603" pitchFamily="34" charset="0"/>
              </a:rPr>
              <a:t>Parenting time for children placed in out-of-home care</a:t>
            </a:r>
          </a:p>
          <a:p>
            <a:pPr marL="800100" lvl="1" indent="-342900">
              <a:buFont typeface="Arial" panose="020B0604020202020204" pitchFamily="34" charset="0"/>
              <a:buChar char="•"/>
            </a:pPr>
            <a:r>
              <a:rPr lang="en-US" dirty="0">
                <a:solidFill>
                  <a:schemeClr val="tx1">
                    <a:lumMod val="75000"/>
                    <a:lumOff val="25000"/>
                  </a:schemeClr>
                </a:solidFill>
                <a:latin typeface="Tw Cen MT" panose="020B0602020104020603" pitchFamily="34" charset="0"/>
              </a:rPr>
              <a:t>Adoptions pending before the court</a:t>
            </a:r>
          </a:p>
          <a:p>
            <a:pPr marL="800100" lvl="1" indent="-342900">
              <a:buFont typeface="Arial" panose="020B0604020202020204" pitchFamily="34" charset="0"/>
              <a:buChar char="•"/>
            </a:pPr>
            <a:r>
              <a:rPr lang="en-US" dirty="0">
                <a:solidFill>
                  <a:schemeClr val="tx1">
                    <a:lumMod val="75000"/>
                    <a:lumOff val="25000"/>
                  </a:schemeClr>
                </a:solidFill>
                <a:latin typeface="Tw Cen MT" panose="020B0602020104020603" pitchFamily="34" charset="0"/>
              </a:rPr>
              <a:t>Virtual Permanency Hearings</a:t>
            </a:r>
          </a:p>
          <a:p>
            <a:pPr marL="1257300" lvl="2" indent="-342900">
              <a:buFont typeface="Arial" panose="020B0604020202020204" pitchFamily="34" charset="0"/>
              <a:buChar char="•"/>
            </a:pPr>
            <a:r>
              <a:rPr lang="en-US" dirty="0">
                <a:solidFill>
                  <a:schemeClr val="tx1">
                    <a:lumMod val="75000"/>
                    <a:lumOff val="25000"/>
                  </a:schemeClr>
                </a:solidFill>
                <a:latin typeface="Tw Cen MT" panose="020B0602020104020603" pitchFamily="34" charset="0"/>
              </a:rPr>
              <a:t>No delays beyond federal requirement outside NYC</a:t>
            </a:r>
          </a:p>
          <a:p>
            <a:pPr marL="800100" lvl="1" indent="-342900">
              <a:buFont typeface="Arial" panose="020B0604020202020204" pitchFamily="34" charset="0"/>
              <a:buChar char="•"/>
            </a:pPr>
            <a:r>
              <a:rPr lang="en-US" dirty="0">
                <a:solidFill>
                  <a:schemeClr val="tx1">
                    <a:lumMod val="75000"/>
                    <a:lumOff val="25000"/>
                  </a:schemeClr>
                </a:solidFill>
                <a:latin typeface="Tw Cen MT" panose="020B0602020104020603" pitchFamily="34" charset="0"/>
              </a:rPr>
              <a:t>Disrupted adoptions due to COVID-19 related deaths</a:t>
            </a:r>
          </a:p>
        </p:txBody>
      </p:sp>
    </p:spTree>
    <p:extLst>
      <p:ext uri="{BB962C8B-B14F-4D97-AF65-F5344CB8AC3E}">
        <p14:creationId xmlns:p14="http://schemas.microsoft.com/office/powerpoint/2010/main" val="3454449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0-#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0"/>
                                        </p:tgtEl>
                                      </p:cBhvr>
                                    </p:animEffect>
                                    <p:set>
                                      <p:cBhvr>
                                        <p:cTn id="38" dur="1" fill="hold">
                                          <p:stCondLst>
                                            <p:cond delay="499"/>
                                          </p:stCondLst>
                                        </p:cTn>
                                        <p:tgtEl>
                                          <p:spTgt spid="6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p:cTn id="43" dur="1000" fill="hold"/>
                                        <p:tgtEl>
                                          <p:spTgt spid="104"/>
                                        </p:tgtEl>
                                        <p:attrNameLst>
                                          <p:attrName>ppt_w</p:attrName>
                                        </p:attrNameLst>
                                      </p:cBhvr>
                                      <p:tavLst>
                                        <p:tav tm="0">
                                          <p:val>
                                            <p:fltVal val="0"/>
                                          </p:val>
                                        </p:tav>
                                        <p:tav tm="100000">
                                          <p:val>
                                            <p:strVal val="#ppt_w"/>
                                          </p:val>
                                        </p:tav>
                                      </p:tavLst>
                                    </p:anim>
                                    <p:anim calcmode="lin" valueType="num">
                                      <p:cBhvr>
                                        <p:cTn id="44" dur="1000" fill="hold"/>
                                        <p:tgtEl>
                                          <p:spTgt spid="104"/>
                                        </p:tgtEl>
                                        <p:attrNameLst>
                                          <p:attrName>ppt_h</p:attrName>
                                        </p:attrNameLst>
                                      </p:cBhvr>
                                      <p:tavLst>
                                        <p:tav tm="0">
                                          <p:val>
                                            <p:fltVal val="0"/>
                                          </p:val>
                                        </p:tav>
                                        <p:tav tm="100000">
                                          <p:val>
                                            <p:strVal val="#ppt_h"/>
                                          </p:val>
                                        </p:tav>
                                      </p:tavLst>
                                    </p:anim>
                                    <p:animEffect transition="in" filter="fade">
                                      <p:cBhvr>
                                        <p:cTn id="45" dur="1000"/>
                                        <p:tgtEl>
                                          <p:spTgt spid="104"/>
                                        </p:tgtEl>
                                      </p:cBhvr>
                                    </p:animEffect>
                                  </p:childTnLst>
                                </p:cTn>
                              </p:par>
                              <p:par>
                                <p:cTn id="46" presetID="42" presetClass="path" presetSubtype="0" accel="50000" decel="50000" fill="hold" grpId="1" nodeType="withEffect">
                                  <p:stCondLst>
                                    <p:cond delay="0"/>
                                  </p:stCondLst>
                                  <p:childTnLst>
                                    <p:animMotion origin="layout" path="M -8.33333E-7 -1.48148E-6 L -0.35625 0.43033 " pathEditMode="relative" rAng="0" ptsTypes="AA">
                                      <p:cBhvr>
                                        <p:cTn id="47" dur="1000" spd="-100000" fill="hold"/>
                                        <p:tgtEl>
                                          <p:spTgt spid="104"/>
                                        </p:tgtEl>
                                        <p:attrNameLst>
                                          <p:attrName>ppt_x</p:attrName>
                                          <p:attrName>ppt_y</p:attrName>
                                        </p:attrNameLst>
                                      </p:cBhvr>
                                      <p:rCtr x="-17812" y="21505"/>
                                    </p:animMotion>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92" grpId="0"/>
      <p:bldP spid="93" grpId="0" animBg="1"/>
      <p:bldP spid="94" grpId="0" animBg="1"/>
      <p:bldP spid="95" grpId="0" animBg="1"/>
      <p:bldP spid="96" grpId="0" animBg="1"/>
      <p:bldP spid="97" grpId="0" animBg="1"/>
      <p:bldP spid="104" grpId="0" animBg="1"/>
      <p:bldP spid="104" grpId="1" animBg="1"/>
      <p:bldP spid="105" grpId="0"/>
      <p:bldP spid="10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73A868-0BB8-49E1-A988-B065203B2ACD}"/>
              </a:ext>
            </a:extLst>
          </p:cNvPr>
          <p:cNvSpPr>
            <a:spLocks noGrp="1"/>
          </p:cNvSpPr>
          <p:nvPr>
            <p:ph type="sldNum" sz="quarter" idx="12"/>
          </p:nvPr>
        </p:nvSpPr>
        <p:spPr/>
        <p:txBody>
          <a:bodyPr/>
          <a:lstStyle/>
          <a:p>
            <a:pPr algn="ctr"/>
            <a:fld id="{E04F1C5D-E716-43E5-89FA-D15EEF2EE82D}" type="slidenum">
              <a:rPr lang="en-US" smtClean="0"/>
              <a:pPr algn="ctr"/>
              <a:t>49</a:t>
            </a:fld>
            <a:endParaRPr lang="en-US" dirty="0"/>
          </a:p>
        </p:txBody>
      </p:sp>
      <p:grpSp>
        <p:nvGrpSpPr>
          <p:cNvPr id="9" name="Group 8">
            <a:extLst>
              <a:ext uri="{FF2B5EF4-FFF2-40B4-BE49-F238E27FC236}">
                <a16:creationId xmlns:a16="http://schemas.microsoft.com/office/drawing/2014/main" id="{7067D3F6-0F27-445D-A701-BECCAFBF779B}"/>
              </a:ext>
            </a:extLst>
          </p:cNvPr>
          <p:cNvGrpSpPr/>
          <p:nvPr/>
        </p:nvGrpSpPr>
        <p:grpSpPr>
          <a:xfrm>
            <a:off x="259484" y="103657"/>
            <a:ext cx="527916" cy="766739"/>
            <a:chOff x="7907153" y="3711346"/>
            <a:chExt cx="1092490" cy="1624264"/>
          </a:xfrm>
          <a:solidFill>
            <a:schemeClr val="bg1"/>
          </a:solidFill>
          <a:effectLst/>
        </p:grpSpPr>
        <p:pic>
          <p:nvPicPr>
            <p:cNvPr id="10" name="Graphic 9" descr="Child with balloon">
              <a:extLst>
                <a:ext uri="{FF2B5EF4-FFF2-40B4-BE49-F238E27FC236}">
                  <a16:creationId xmlns:a16="http://schemas.microsoft.com/office/drawing/2014/main" id="{572F4706-803D-495A-AA10-BBB632CEF4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7153" y="3711346"/>
              <a:ext cx="914400" cy="914400"/>
            </a:xfrm>
            <a:prstGeom prst="rect">
              <a:avLst/>
            </a:prstGeom>
            <a:effectLst/>
          </p:spPr>
        </p:pic>
        <p:pic>
          <p:nvPicPr>
            <p:cNvPr id="11" name="Graphic 10" descr="Scales of justice">
              <a:extLst>
                <a:ext uri="{FF2B5EF4-FFF2-40B4-BE49-F238E27FC236}">
                  <a16:creationId xmlns:a16="http://schemas.microsoft.com/office/drawing/2014/main" id="{E9BE81F9-E9AB-4A84-80CB-D409C856FC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2294" y="4421210"/>
              <a:ext cx="914400" cy="914400"/>
            </a:xfrm>
            <a:prstGeom prst="rect">
              <a:avLst/>
            </a:prstGeom>
            <a:effectLst/>
          </p:spPr>
        </p:pic>
        <p:pic>
          <p:nvPicPr>
            <p:cNvPr id="12" name="Graphic 11" descr="Gavel">
              <a:extLst>
                <a:ext uri="{FF2B5EF4-FFF2-40B4-BE49-F238E27FC236}">
                  <a16:creationId xmlns:a16="http://schemas.microsoft.com/office/drawing/2014/main" id="{F76E9B2C-AF70-4AD8-9B60-237A63AE6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2443" y="4192610"/>
              <a:ext cx="457200" cy="457200"/>
            </a:xfrm>
            <a:prstGeom prst="rect">
              <a:avLst/>
            </a:prstGeom>
            <a:effectLst/>
          </p:spPr>
        </p:pic>
      </p:grpSp>
      <p:sp>
        <p:nvSpPr>
          <p:cNvPr id="17" name="TextBox 16">
            <a:extLst>
              <a:ext uri="{FF2B5EF4-FFF2-40B4-BE49-F238E27FC236}">
                <a16:creationId xmlns:a16="http://schemas.microsoft.com/office/drawing/2014/main" id="{A6EA9743-DE94-405C-830A-82E05EA1FFA5}"/>
              </a:ext>
            </a:extLst>
          </p:cNvPr>
          <p:cNvSpPr txBox="1"/>
          <p:nvPr/>
        </p:nvSpPr>
        <p:spPr>
          <a:xfrm>
            <a:off x="676935" y="947845"/>
            <a:ext cx="10324002" cy="5509200"/>
          </a:xfrm>
          <a:prstGeom prst="rect">
            <a:avLst/>
          </a:prstGeom>
          <a:noFill/>
        </p:spPr>
        <p:txBody>
          <a:bodyPr wrap="square" rtlCol="0">
            <a:spAutoFit/>
          </a:bodyPr>
          <a:lstStyle/>
          <a:p>
            <a:r>
              <a:rPr lang="en-US" sz="3200" dirty="0">
                <a:latin typeface="Tw Cen MT" panose="020B0602020104020603" pitchFamily="34" charset="0"/>
              </a:rPr>
              <a:t>New pilot courts in Manhattan and New Rochelle are specifically designed to address the 18 – 25 years old Emerging Adult population.</a:t>
            </a:r>
          </a:p>
          <a:p>
            <a:endParaRPr lang="en-US" sz="3200" dirty="0">
              <a:latin typeface="Tw Cen MT" panose="020B0602020104020603" pitchFamily="34" charset="0"/>
            </a:endParaRPr>
          </a:p>
          <a:p>
            <a:r>
              <a:rPr lang="en-US" sz="3200" dirty="0">
                <a:latin typeface="Tw Cen MT" panose="020B0602020104020603" pitchFamily="34" charset="0"/>
              </a:rPr>
              <a:t>While most states set the age of criminal responsibility at 18 years old, research shows the brain does not finish fully maturing until the mid-20s. Emerging adults are incarcerated at double their representation in the adult populace.</a:t>
            </a:r>
          </a:p>
          <a:p>
            <a:endParaRPr lang="en-US" sz="3200" dirty="0">
              <a:latin typeface="Tw Cen MT" panose="020B0602020104020603" pitchFamily="34" charset="0"/>
            </a:endParaRPr>
          </a:p>
          <a:p>
            <a:r>
              <a:rPr lang="en-US" sz="3200" dirty="0">
                <a:latin typeface="Tw Cen MT" panose="020B0602020104020603" pitchFamily="34" charset="0"/>
              </a:rPr>
              <a:t>The Office for Justice Initiatives is committed to support these critical access to justice efforts in criminal justice.</a:t>
            </a:r>
          </a:p>
        </p:txBody>
      </p:sp>
      <p:sp>
        <p:nvSpPr>
          <p:cNvPr id="16" name="Title 6">
            <a:extLst>
              <a:ext uri="{FF2B5EF4-FFF2-40B4-BE49-F238E27FC236}">
                <a16:creationId xmlns:a16="http://schemas.microsoft.com/office/drawing/2014/main" id="{0C80C989-FB92-4BEE-B789-3D62CC5DA2FD}"/>
              </a:ext>
            </a:extLst>
          </p:cNvPr>
          <p:cNvSpPr>
            <a:spLocks noGrp="1"/>
          </p:cNvSpPr>
          <p:nvPr>
            <p:ph type="title"/>
          </p:nvPr>
        </p:nvSpPr>
        <p:spPr>
          <a:xfrm>
            <a:off x="856297" y="65404"/>
            <a:ext cx="9858205" cy="828675"/>
          </a:xfrm>
          <a:effectLst/>
        </p:spPr>
        <p:txBody>
          <a:bodyPr/>
          <a:lstStyle/>
          <a:p>
            <a:r>
              <a:rPr lang="en-US" dirty="0"/>
              <a:t>EMERGING ADULT JUSTICE</a:t>
            </a:r>
          </a:p>
        </p:txBody>
      </p:sp>
      <p:pic>
        <p:nvPicPr>
          <p:cNvPr id="18" name="Graphic 17" descr="Social network">
            <a:extLst>
              <a:ext uri="{FF2B5EF4-FFF2-40B4-BE49-F238E27FC236}">
                <a16:creationId xmlns:a16="http://schemas.microsoft.com/office/drawing/2014/main" id="{7BC94540-8A3C-4500-8840-AFD4642533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526" y="6468405"/>
            <a:ext cx="365125" cy="365125"/>
          </a:xfrm>
          <a:prstGeom prst="rect">
            <a:avLst/>
          </a:prstGeom>
          <a:effectLst/>
        </p:spPr>
      </p:pic>
      <p:grpSp>
        <p:nvGrpSpPr>
          <p:cNvPr id="19" name="Group 18">
            <a:extLst>
              <a:ext uri="{FF2B5EF4-FFF2-40B4-BE49-F238E27FC236}">
                <a16:creationId xmlns:a16="http://schemas.microsoft.com/office/drawing/2014/main" id="{698FC940-CBF0-4461-A36D-190D947FF02D}"/>
              </a:ext>
            </a:extLst>
          </p:cNvPr>
          <p:cNvGrpSpPr/>
          <p:nvPr/>
        </p:nvGrpSpPr>
        <p:grpSpPr>
          <a:xfrm>
            <a:off x="1101356" y="6468110"/>
            <a:ext cx="251396" cy="365125"/>
            <a:chOff x="7907153" y="3711346"/>
            <a:chExt cx="1092490" cy="1624264"/>
          </a:xfrm>
          <a:solidFill>
            <a:srgbClr val="11489C"/>
          </a:solidFill>
          <a:effectLst/>
        </p:grpSpPr>
        <p:pic>
          <p:nvPicPr>
            <p:cNvPr id="20" name="Graphic 19" descr="Child with balloon">
              <a:extLst>
                <a:ext uri="{FF2B5EF4-FFF2-40B4-BE49-F238E27FC236}">
                  <a16:creationId xmlns:a16="http://schemas.microsoft.com/office/drawing/2014/main" id="{FAD1E0D3-C634-40E3-BE69-30D56C30EA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7153" y="3711346"/>
              <a:ext cx="914400" cy="914400"/>
            </a:xfrm>
            <a:prstGeom prst="rect">
              <a:avLst/>
            </a:prstGeom>
            <a:effectLst/>
          </p:spPr>
        </p:pic>
        <p:pic>
          <p:nvPicPr>
            <p:cNvPr id="21" name="Graphic 20" descr="Scales of justice">
              <a:extLst>
                <a:ext uri="{FF2B5EF4-FFF2-40B4-BE49-F238E27FC236}">
                  <a16:creationId xmlns:a16="http://schemas.microsoft.com/office/drawing/2014/main" id="{B76306DB-789B-4EE6-AFF8-C6B3EB5C6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2294" y="4421210"/>
              <a:ext cx="914400" cy="914400"/>
            </a:xfrm>
            <a:prstGeom prst="rect">
              <a:avLst/>
            </a:prstGeom>
            <a:effectLst/>
          </p:spPr>
        </p:pic>
        <p:pic>
          <p:nvPicPr>
            <p:cNvPr id="22" name="Graphic 21" descr="Gavel">
              <a:extLst>
                <a:ext uri="{FF2B5EF4-FFF2-40B4-BE49-F238E27FC236}">
                  <a16:creationId xmlns:a16="http://schemas.microsoft.com/office/drawing/2014/main" id="{DF4A94C9-B9B1-4B25-9BA9-58727EABF7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42443" y="4192610"/>
              <a:ext cx="457200" cy="457200"/>
            </a:xfrm>
            <a:prstGeom prst="rect">
              <a:avLst/>
            </a:prstGeom>
            <a:effectLst/>
          </p:spPr>
        </p:pic>
      </p:grpSp>
      <p:pic>
        <p:nvPicPr>
          <p:cNvPr id="23" name="Graphic 22" descr="Court">
            <a:extLst>
              <a:ext uri="{FF2B5EF4-FFF2-40B4-BE49-F238E27FC236}">
                <a16:creationId xmlns:a16="http://schemas.microsoft.com/office/drawing/2014/main" id="{09DA59CD-8122-4BBC-9195-D57677BE42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79" y="6473313"/>
            <a:ext cx="365125" cy="365125"/>
          </a:xfrm>
          <a:prstGeom prst="rect">
            <a:avLst/>
          </a:prstGeom>
          <a:effectLst/>
        </p:spPr>
      </p:pic>
    </p:spTree>
    <p:extLst>
      <p:ext uri="{BB962C8B-B14F-4D97-AF65-F5344CB8AC3E}">
        <p14:creationId xmlns:p14="http://schemas.microsoft.com/office/powerpoint/2010/main" val="9447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0EBCF16F-34BB-4ECF-AC9A-4263D4D0A0FD}"/>
              </a:ext>
            </a:extLst>
          </p:cNvPr>
          <p:cNvGrpSpPr/>
          <p:nvPr/>
        </p:nvGrpSpPr>
        <p:grpSpPr>
          <a:xfrm>
            <a:off x="1248906" y="2287482"/>
            <a:ext cx="5091736" cy="2912362"/>
            <a:chOff x="3619127" y="2381533"/>
            <a:chExt cx="3143938" cy="1688217"/>
          </a:xfrm>
        </p:grpSpPr>
        <p:grpSp>
          <p:nvGrpSpPr>
            <p:cNvPr id="77" name="Group 76">
              <a:extLst>
                <a:ext uri="{FF2B5EF4-FFF2-40B4-BE49-F238E27FC236}">
                  <a16:creationId xmlns:a16="http://schemas.microsoft.com/office/drawing/2014/main" id="{0BBF3419-DFF8-4467-8296-E7A516757E5E}"/>
                </a:ext>
              </a:extLst>
            </p:cNvPr>
            <p:cNvGrpSpPr/>
            <p:nvPr/>
          </p:nvGrpSpPr>
          <p:grpSpPr>
            <a:xfrm>
              <a:off x="3619127" y="2802165"/>
              <a:ext cx="3143938" cy="1179803"/>
              <a:chOff x="7423479" y="2722097"/>
              <a:chExt cx="2799444" cy="1179803"/>
            </a:xfrm>
          </p:grpSpPr>
          <p:sp>
            <p:nvSpPr>
              <p:cNvPr id="66" name="Rectangle 65">
                <a:extLst>
                  <a:ext uri="{FF2B5EF4-FFF2-40B4-BE49-F238E27FC236}">
                    <a16:creationId xmlns:a16="http://schemas.microsoft.com/office/drawing/2014/main" id="{C9319BAE-981B-4221-9622-E676417A8B2C}"/>
                  </a:ext>
                </a:extLst>
              </p:cNvPr>
              <p:cNvSpPr/>
              <p:nvPr/>
            </p:nvSpPr>
            <p:spPr>
              <a:xfrm>
                <a:off x="7423479" y="2722097"/>
                <a:ext cx="2799444" cy="638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C7D537-D97C-44CF-B4C9-0C01ADBCBCC6}"/>
                  </a:ext>
                </a:extLst>
              </p:cNvPr>
              <p:cNvSpPr/>
              <p:nvPr/>
            </p:nvSpPr>
            <p:spPr>
              <a:xfrm>
                <a:off x="7465326" y="2779988"/>
                <a:ext cx="2715905" cy="1121912"/>
              </a:xfrm>
              <a:prstGeom prst="rect">
                <a:avLst/>
              </a:prstGeom>
              <a:pattFill prst="horzBrick">
                <a:fgClr>
                  <a:srgbClr val="7F0000"/>
                </a:fgClr>
                <a:bgClr>
                  <a:srgbClr val="AE7178"/>
                </a:bgClr>
              </a:pattFill>
              <a:ln>
                <a:noFill/>
              </a:ln>
              <a:effectLst>
                <a:innerShdw blurRad="12700" dist="12700" dir="162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B23684D-F513-4CC2-9B7A-5A074CB7CA31}"/>
                </a:ext>
              </a:extLst>
            </p:cNvPr>
            <p:cNvGrpSpPr/>
            <p:nvPr/>
          </p:nvGrpSpPr>
          <p:grpSpPr>
            <a:xfrm>
              <a:off x="4132735" y="2953475"/>
              <a:ext cx="190850" cy="257700"/>
              <a:chOff x="7840639" y="4327910"/>
              <a:chExt cx="232012" cy="387392"/>
            </a:xfrm>
          </p:grpSpPr>
          <p:sp>
            <p:nvSpPr>
              <p:cNvPr id="79" name="Rectangle 78">
                <a:extLst>
                  <a:ext uri="{FF2B5EF4-FFF2-40B4-BE49-F238E27FC236}">
                    <a16:creationId xmlns:a16="http://schemas.microsoft.com/office/drawing/2014/main" id="{D59B9191-B9ED-4662-9785-AD5B007136C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51">
                <a:extLst>
                  <a:ext uri="{FF2B5EF4-FFF2-40B4-BE49-F238E27FC236}">
                    <a16:creationId xmlns:a16="http://schemas.microsoft.com/office/drawing/2014/main" id="{702315D8-6EC9-42F6-8118-18B62B1ABFF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AB478A48-204A-461E-BDE2-8F5F22AEE20B}"/>
                </a:ext>
              </a:extLst>
            </p:cNvPr>
            <p:cNvGrpSpPr/>
            <p:nvPr/>
          </p:nvGrpSpPr>
          <p:grpSpPr>
            <a:xfrm>
              <a:off x="4128505" y="3455395"/>
              <a:ext cx="190850" cy="257700"/>
              <a:chOff x="7840639" y="4327910"/>
              <a:chExt cx="232012" cy="387392"/>
            </a:xfrm>
          </p:grpSpPr>
          <p:sp>
            <p:nvSpPr>
              <p:cNvPr id="83" name="Rectangle 82">
                <a:extLst>
                  <a:ext uri="{FF2B5EF4-FFF2-40B4-BE49-F238E27FC236}">
                    <a16:creationId xmlns:a16="http://schemas.microsoft.com/office/drawing/2014/main" id="{9326C8A4-15C9-4D0C-B3C4-CD157CB0A35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51">
                <a:extLst>
                  <a:ext uri="{FF2B5EF4-FFF2-40B4-BE49-F238E27FC236}">
                    <a16:creationId xmlns:a16="http://schemas.microsoft.com/office/drawing/2014/main" id="{613B5795-7D3A-4558-A2DA-8729ECFC285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F70999B1-C09E-4265-B59D-AC52947B64BE}"/>
                </a:ext>
              </a:extLst>
            </p:cNvPr>
            <p:cNvGrpSpPr/>
            <p:nvPr/>
          </p:nvGrpSpPr>
          <p:grpSpPr>
            <a:xfrm>
              <a:off x="6070734" y="2953475"/>
              <a:ext cx="190850" cy="257700"/>
              <a:chOff x="7840639" y="4327910"/>
              <a:chExt cx="232012" cy="387392"/>
            </a:xfrm>
          </p:grpSpPr>
          <p:sp>
            <p:nvSpPr>
              <p:cNvPr id="92" name="Rectangle 91">
                <a:extLst>
                  <a:ext uri="{FF2B5EF4-FFF2-40B4-BE49-F238E27FC236}">
                    <a16:creationId xmlns:a16="http://schemas.microsoft.com/office/drawing/2014/main" id="{588A8CE1-81DE-497F-8F1E-F74C9E873AD3}"/>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51">
                <a:extLst>
                  <a:ext uri="{FF2B5EF4-FFF2-40B4-BE49-F238E27FC236}">
                    <a16:creationId xmlns:a16="http://schemas.microsoft.com/office/drawing/2014/main" id="{9FF0689D-FC18-4420-98ED-76DCE58AE0C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F42BF90A-7E3D-493B-BDA6-F8553240982F}"/>
                </a:ext>
              </a:extLst>
            </p:cNvPr>
            <p:cNvGrpSpPr/>
            <p:nvPr/>
          </p:nvGrpSpPr>
          <p:grpSpPr>
            <a:xfrm>
              <a:off x="6066504" y="3455395"/>
              <a:ext cx="190850" cy="257700"/>
              <a:chOff x="7840639" y="4327910"/>
              <a:chExt cx="232012" cy="387392"/>
            </a:xfrm>
          </p:grpSpPr>
          <p:sp>
            <p:nvSpPr>
              <p:cNvPr id="95" name="Rectangle 94">
                <a:extLst>
                  <a:ext uri="{FF2B5EF4-FFF2-40B4-BE49-F238E27FC236}">
                    <a16:creationId xmlns:a16="http://schemas.microsoft.com/office/drawing/2014/main" id="{A6B06660-6075-4147-ACFA-39BF1EE5470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51">
                <a:extLst>
                  <a:ext uri="{FF2B5EF4-FFF2-40B4-BE49-F238E27FC236}">
                    <a16:creationId xmlns:a16="http://schemas.microsoft.com/office/drawing/2014/main" id="{2F42E311-FFEF-4E38-AFC2-4532AC0D34E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03BDFA09-3E25-4386-AC55-2F333BBACBFE}"/>
                </a:ext>
              </a:extLst>
            </p:cNvPr>
            <p:cNvGrpSpPr/>
            <p:nvPr/>
          </p:nvGrpSpPr>
          <p:grpSpPr>
            <a:xfrm>
              <a:off x="3797660" y="2953475"/>
              <a:ext cx="190850" cy="257700"/>
              <a:chOff x="7840639" y="4327910"/>
              <a:chExt cx="232012" cy="387392"/>
            </a:xfrm>
          </p:grpSpPr>
          <p:sp>
            <p:nvSpPr>
              <p:cNvPr id="98" name="Rectangle 97">
                <a:extLst>
                  <a:ext uri="{FF2B5EF4-FFF2-40B4-BE49-F238E27FC236}">
                    <a16:creationId xmlns:a16="http://schemas.microsoft.com/office/drawing/2014/main" id="{8DFEFE5A-970F-4AAC-BE5D-06CEF3465BEA}"/>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51">
                <a:extLst>
                  <a:ext uri="{FF2B5EF4-FFF2-40B4-BE49-F238E27FC236}">
                    <a16:creationId xmlns:a16="http://schemas.microsoft.com/office/drawing/2014/main" id="{C868BB98-B4F6-4186-AF5C-4A5C31C5043C}"/>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a:extLst>
                <a:ext uri="{FF2B5EF4-FFF2-40B4-BE49-F238E27FC236}">
                  <a16:creationId xmlns:a16="http://schemas.microsoft.com/office/drawing/2014/main" id="{C115F079-549F-4F91-96CC-DE488C8040A2}"/>
                </a:ext>
              </a:extLst>
            </p:cNvPr>
            <p:cNvGrpSpPr/>
            <p:nvPr/>
          </p:nvGrpSpPr>
          <p:grpSpPr>
            <a:xfrm>
              <a:off x="3793430" y="3455395"/>
              <a:ext cx="190850" cy="257700"/>
              <a:chOff x="7840639" y="4327910"/>
              <a:chExt cx="232012" cy="387392"/>
            </a:xfrm>
          </p:grpSpPr>
          <p:sp>
            <p:nvSpPr>
              <p:cNvPr id="101" name="Rectangle 100">
                <a:extLst>
                  <a:ext uri="{FF2B5EF4-FFF2-40B4-BE49-F238E27FC236}">
                    <a16:creationId xmlns:a16="http://schemas.microsoft.com/office/drawing/2014/main" id="{14D2962D-3CF5-4499-AE63-35200D982BA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51">
                <a:extLst>
                  <a:ext uri="{FF2B5EF4-FFF2-40B4-BE49-F238E27FC236}">
                    <a16:creationId xmlns:a16="http://schemas.microsoft.com/office/drawing/2014/main" id="{0B574D62-569B-47EF-A4E0-3E36E5AB628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D2F8BAA4-6754-4B40-8307-62CDD6B5A4EE}"/>
                </a:ext>
              </a:extLst>
            </p:cNvPr>
            <p:cNvGrpSpPr/>
            <p:nvPr/>
          </p:nvGrpSpPr>
          <p:grpSpPr>
            <a:xfrm>
              <a:off x="6397960" y="2953475"/>
              <a:ext cx="190850" cy="257700"/>
              <a:chOff x="7840639" y="4327910"/>
              <a:chExt cx="232012" cy="387392"/>
            </a:xfrm>
          </p:grpSpPr>
          <p:sp>
            <p:nvSpPr>
              <p:cNvPr id="104" name="Rectangle 103">
                <a:extLst>
                  <a:ext uri="{FF2B5EF4-FFF2-40B4-BE49-F238E27FC236}">
                    <a16:creationId xmlns:a16="http://schemas.microsoft.com/office/drawing/2014/main" id="{894F6DA7-6763-4787-BF4C-8C0407AD62C0}"/>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51">
                <a:extLst>
                  <a:ext uri="{FF2B5EF4-FFF2-40B4-BE49-F238E27FC236}">
                    <a16:creationId xmlns:a16="http://schemas.microsoft.com/office/drawing/2014/main" id="{07E9B7D8-6F3A-485F-8CD0-E407EBF448F5}"/>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0372BFA3-E509-4267-896F-DC26F14252CC}"/>
                </a:ext>
              </a:extLst>
            </p:cNvPr>
            <p:cNvGrpSpPr/>
            <p:nvPr/>
          </p:nvGrpSpPr>
          <p:grpSpPr>
            <a:xfrm>
              <a:off x="6393730" y="3455395"/>
              <a:ext cx="190850" cy="257700"/>
              <a:chOff x="7840639" y="4327910"/>
              <a:chExt cx="232012" cy="387392"/>
            </a:xfrm>
          </p:grpSpPr>
          <p:sp>
            <p:nvSpPr>
              <p:cNvPr id="107" name="Rectangle 106">
                <a:extLst>
                  <a:ext uri="{FF2B5EF4-FFF2-40B4-BE49-F238E27FC236}">
                    <a16:creationId xmlns:a16="http://schemas.microsoft.com/office/drawing/2014/main" id="{D1BC92F5-9C95-47AA-8727-8FEDBEAF04F9}"/>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Moon 51">
                <a:extLst>
                  <a:ext uri="{FF2B5EF4-FFF2-40B4-BE49-F238E27FC236}">
                    <a16:creationId xmlns:a16="http://schemas.microsoft.com/office/drawing/2014/main" id="{8D7AC328-F393-40A2-84BC-1A234FE3443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Rectangle 116">
              <a:extLst>
                <a:ext uri="{FF2B5EF4-FFF2-40B4-BE49-F238E27FC236}">
                  <a16:creationId xmlns:a16="http://schemas.microsoft.com/office/drawing/2014/main" id="{0B42552E-21F7-404C-B8CE-7C5967218706}"/>
                </a:ext>
              </a:extLst>
            </p:cNvPr>
            <p:cNvSpPr/>
            <p:nvPr/>
          </p:nvSpPr>
          <p:spPr>
            <a:xfrm>
              <a:off x="5745256" y="2959227"/>
              <a:ext cx="190850" cy="257699"/>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 name="Group 118">
              <a:extLst>
                <a:ext uri="{FF2B5EF4-FFF2-40B4-BE49-F238E27FC236}">
                  <a16:creationId xmlns:a16="http://schemas.microsoft.com/office/drawing/2014/main" id="{4F4FB5C8-D97B-4194-9E93-E52D158E1330}"/>
                </a:ext>
              </a:extLst>
            </p:cNvPr>
            <p:cNvGrpSpPr/>
            <p:nvPr/>
          </p:nvGrpSpPr>
          <p:grpSpPr>
            <a:xfrm>
              <a:off x="5741026" y="3461148"/>
              <a:ext cx="190850" cy="257700"/>
              <a:chOff x="7840639" y="4327910"/>
              <a:chExt cx="232012" cy="387392"/>
            </a:xfrm>
          </p:grpSpPr>
          <p:sp>
            <p:nvSpPr>
              <p:cNvPr id="120" name="Rectangle 119">
                <a:extLst>
                  <a:ext uri="{FF2B5EF4-FFF2-40B4-BE49-F238E27FC236}">
                    <a16:creationId xmlns:a16="http://schemas.microsoft.com/office/drawing/2014/main" id="{18F3762C-F524-4EAE-9EBC-DDE561EB07D5}"/>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51">
                <a:extLst>
                  <a:ext uri="{FF2B5EF4-FFF2-40B4-BE49-F238E27FC236}">
                    <a16:creationId xmlns:a16="http://schemas.microsoft.com/office/drawing/2014/main" id="{99067DE5-2CDD-433E-A572-78BC212A1CF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 name="Group 121">
              <a:extLst>
                <a:ext uri="{FF2B5EF4-FFF2-40B4-BE49-F238E27FC236}">
                  <a16:creationId xmlns:a16="http://schemas.microsoft.com/office/drawing/2014/main" id="{0C77FE10-2E27-4B7A-9963-2EC073854B4D}"/>
                </a:ext>
              </a:extLst>
            </p:cNvPr>
            <p:cNvGrpSpPr/>
            <p:nvPr/>
          </p:nvGrpSpPr>
          <p:grpSpPr>
            <a:xfrm>
              <a:off x="4461895" y="2952018"/>
              <a:ext cx="190850" cy="257700"/>
              <a:chOff x="7840639" y="4327910"/>
              <a:chExt cx="232012" cy="387392"/>
            </a:xfrm>
          </p:grpSpPr>
          <p:sp>
            <p:nvSpPr>
              <p:cNvPr id="123" name="Rectangle 122">
                <a:extLst>
                  <a:ext uri="{FF2B5EF4-FFF2-40B4-BE49-F238E27FC236}">
                    <a16:creationId xmlns:a16="http://schemas.microsoft.com/office/drawing/2014/main" id="{A8068BBC-6678-46BE-9A03-F6599C4CC9F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51">
                <a:extLst>
                  <a:ext uri="{FF2B5EF4-FFF2-40B4-BE49-F238E27FC236}">
                    <a16:creationId xmlns:a16="http://schemas.microsoft.com/office/drawing/2014/main" id="{6CF1E6AE-444E-410D-8D55-F5D32F276959}"/>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9F600F43-D1CC-44C4-820A-F962DDE3171B}"/>
                </a:ext>
              </a:extLst>
            </p:cNvPr>
            <p:cNvGrpSpPr/>
            <p:nvPr/>
          </p:nvGrpSpPr>
          <p:grpSpPr>
            <a:xfrm>
              <a:off x="4457665" y="3453938"/>
              <a:ext cx="190850" cy="257700"/>
              <a:chOff x="7840639" y="4327910"/>
              <a:chExt cx="232012" cy="387392"/>
            </a:xfrm>
          </p:grpSpPr>
          <p:sp>
            <p:nvSpPr>
              <p:cNvPr id="126" name="Rectangle 125">
                <a:extLst>
                  <a:ext uri="{FF2B5EF4-FFF2-40B4-BE49-F238E27FC236}">
                    <a16:creationId xmlns:a16="http://schemas.microsoft.com/office/drawing/2014/main" id="{156EF099-F445-4F21-B1C3-0812D10CC8E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51">
                <a:extLst>
                  <a:ext uri="{FF2B5EF4-FFF2-40B4-BE49-F238E27FC236}">
                    <a16:creationId xmlns:a16="http://schemas.microsoft.com/office/drawing/2014/main" id="{A6FDC817-2D46-44D6-ABB2-F98D50C84BF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8EE727B6-D618-4BB6-A0E5-D1C6B4DA3D23}"/>
                </a:ext>
              </a:extLst>
            </p:cNvPr>
            <p:cNvGrpSpPr/>
            <p:nvPr/>
          </p:nvGrpSpPr>
          <p:grpSpPr>
            <a:xfrm>
              <a:off x="5102969" y="2974855"/>
              <a:ext cx="190850" cy="250771"/>
              <a:chOff x="8017957" y="4375650"/>
              <a:chExt cx="232012" cy="304856"/>
            </a:xfrm>
          </p:grpSpPr>
          <p:sp>
            <p:nvSpPr>
              <p:cNvPr id="129" name="Rectangle 128">
                <a:extLst>
                  <a:ext uri="{FF2B5EF4-FFF2-40B4-BE49-F238E27FC236}">
                    <a16:creationId xmlns:a16="http://schemas.microsoft.com/office/drawing/2014/main" id="{626F62AF-00BA-4149-BD47-0B0D4E9BE861}"/>
                  </a:ext>
                </a:extLst>
              </p:cNvPr>
              <p:cNvSpPr/>
              <p:nvPr/>
            </p:nvSpPr>
            <p:spPr>
              <a:xfrm>
                <a:off x="8017957" y="4375650"/>
                <a:ext cx="232012" cy="304856"/>
              </a:xfrm>
              <a:prstGeom prst="round2SameRect">
                <a:avLst>
                  <a:gd name="adj1" fmla="val 50000"/>
                  <a:gd name="adj2" fmla="val 0"/>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51">
                <a:extLst>
                  <a:ext uri="{FF2B5EF4-FFF2-40B4-BE49-F238E27FC236}">
                    <a16:creationId xmlns:a16="http://schemas.microsoft.com/office/drawing/2014/main" id="{4689640D-1B05-44FF-BA00-0079EB7ADA13}"/>
                  </a:ext>
                </a:extLst>
              </p:cNvPr>
              <p:cNvSpPr/>
              <p:nvPr/>
            </p:nvSpPr>
            <p:spPr>
              <a:xfrm flipV="1">
                <a:off x="8053078" y="4423860"/>
                <a:ext cx="121300" cy="228213"/>
              </a:xfrm>
              <a:prstGeom prst="round2SameRect">
                <a:avLst>
                  <a:gd name="adj1" fmla="val 16667"/>
                  <a:gd name="adj2" fmla="val 50000"/>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 name="Rectangle: Top Corners Rounded 134">
              <a:extLst>
                <a:ext uri="{FF2B5EF4-FFF2-40B4-BE49-F238E27FC236}">
                  <a16:creationId xmlns:a16="http://schemas.microsoft.com/office/drawing/2014/main" id="{5B14D44C-22A6-46A6-A98F-E0B67ECAA358}"/>
                </a:ext>
              </a:extLst>
            </p:cNvPr>
            <p:cNvSpPr/>
            <p:nvPr/>
          </p:nvSpPr>
          <p:spPr>
            <a:xfrm>
              <a:off x="5008112" y="3345946"/>
              <a:ext cx="373318" cy="549760"/>
            </a:xfrm>
            <a:prstGeom prst="round2SameRect">
              <a:avLst>
                <a:gd name="adj1" fmla="val 50000"/>
                <a:gd name="adj2" fmla="val 0"/>
              </a:avLst>
            </a:prstGeom>
            <a:solidFill>
              <a:schemeClr val="bg1">
                <a:lumMod val="85000"/>
              </a:schemeClr>
            </a:solidFill>
            <a:ln w="34925">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BCCA8DBB-7264-4E42-8DB6-434C39F12A2A}"/>
                </a:ext>
              </a:extLst>
            </p:cNvPr>
            <p:cNvCxnSpPr>
              <a:cxnSpLocks/>
            </p:cNvCxnSpPr>
            <p:nvPr/>
          </p:nvCxnSpPr>
          <p:spPr>
            <a:xfrm flipV="1">
              <a:off x="5194771" y="3369800"/>
              <a:ext cx="0" cy="5060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FB3C8819-5B7F-4E9E-9BD8-A00915BD5DFB}"/>
                </a:ext>
              </a:extLst>
            </p:cNvPr>
            <p:cNvGrpSpPr/>
            <p:nvPr/>
          </p:nvGrpSpPr>
          <p:grpSpPr>
            <a:xfrm>
              <a:off x="4404703" y="2890934"/>
              <a:ext cx="568702" cy="935967"/>
              <a:chOff x="7228843" y="2940594"/>
              <a:chExt cx="761158" cy="935967"/>
            </a:xfrm>
          </p:grpSpPr>
          <p:sp>
            <p:nvSpPr>
              <p:cNvPr id="22" name="Rectangle 21">
                <a:extLst>
                  <a:ext uri="{FF2B5EF4-FFF2-40B4-BE49-F238E27FC236}">
                    <a16:creationId xmlns:a16="http://schemas.microsoft.com/office/drawing/2014/main" id="{83B510B6-A29B-47F2-8F90-20915FC74BAE}"/>
                  </a:ext>
                </a:extLst>
              </p:cNvPr>
              <p:cNvSpPr/>
              <p:nvPr/>
            </p:nvSpPr>
            <p:spPr>
              <a:xfrm>
                <a:off x="7257676" y="3054208"/>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8D7C51F-E0D5-4EDC-8035-6CB1866A6712}"/>
                  </a:ext>
                </a:extLst>
              </p:cNvPr>
              <p:cNvSpPr/>
              <p:nvPr/>
            </p:nvSpPr>
            <p:spPr>
              <a:xfrm>
                <a:off x="754048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2FF5E6-7BF3-4DD2-9378-14D0A8590AB5}"/>
                  </a:ext>
                </a:extLst>
              </p:cNvPr>
              <p:cNvSpPr/>
              <p:nvPr/>
            </p:nvSpPr>
            <p:spPr>
              <a:xfrm>
                <a:off x="782329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83A169-A401-4FE1-875C-AEAB32E1BDD4}"/>
                  </a:ext>
                </a:extLst>
              </p:cNvPr>
              <p:cNvSpPr/>
              <p:nvPr/>
            </p:nvSpPr>
            <p:spPr>
              <a:xfrm>
                <a:off x="7228843" y="376275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F97B91-69A7-4604-9402-4AF60E3AF51F}"/>
                  </a:ext>
                </a:extLst>
              </p:cNvPr>
              <p:cNvSpPr/>
              <p:nvPr/>
            </p:nvSpPr>
            <p:spPr>
              <a:xfrm>
                <a:off x="751165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9E3DD0-C4D1-49A9-8808-EDB9AD1A6199}"/>
                  </a:ext>
                </a:extLst>
              </p:cNvPr>
              <p:cNvSpPr/>
              <p:nvPr/>
            </p:nvSpPr>
            <p:spPr>
              <a:xfrm>
                <a:off x="779446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9A5A2D-6F45-4434-8930-59904D4F68F4}"/>
                  </a:ext>
                </a:extLst>
              </p:cNvPr>
              <p:cNvSpPr/>
              <p:nvPr/>
            </p:nvSpPr>
            <p:spPr>
              <a:xfrm>
                <a:off x="7228843" y="294059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A9C1B7-9DF9-451D-B29C-D180ADD0DFE4}"/>
                  </a:ext>
                </a:extLst>
              </p:cNvPr>
              <p:cNvSpPr/>
              <p:nvPr/>
            </p:nvSpPr>
            <p:spPr>
              <a:xfrm>
                <a:off x="751165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2810F6-7DCA-4985-96A2-45ED8867FF00}"/>
                  </a:ext>
                </a:extLst>
              </p:cNvPr>
              <p:cNvSpPr/>
              <p:nvPr/>
            </p:nvSpPr>
            <p:spPr>
              <a:xfrm>
                <a:off x="779446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5B60DE9C-BE4D-4179-933C-C0403EAC1663}"/>
                </a:ext>
              </a:extLst>
            </p:cNvPr>
            <p:cNvGrpSpPr/>
            <p:nvPr/>
          </p:nvGrpSpPr>
          <p:grpSpPr>
            <a:xfrm>
              <a:off x="5416777" y="2897266"/>
              <a:ext cx="568702" cy="929118"/>
              <a:chOff x="8064361" y="2947065"/>
              <a:chExt cx="761158" cy="929118"/>
            </a:xfrm>
          </p:grpSpPr>
          <p:sp>
            <p:nvSpPr>
              <p:cNvPr id="57" name="Rectangle 56">
                <a:extLst>
                  <a:ext uri="{FF2B5EF4-FFF2-40B4-BE49-F238E27FC236}">
                    <a16:creationId xmlns:a16="http://schemas.microsoft.com/office/drawing/2014/main" id="{9100E927-335F-4E59-88A2-704EA0708836}"/>
                  </a:ext>
                </a:extLst>
              </p:cNvPr>
              <p:cNvSpPr/>
              <p:nvPr/>
            </p:nvSpPr>
            <p:spPr>
              <a:xfrm>
                <a:off x="8093194" y="3060006"/>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9A86F0-4340-4737-A5B0-428A6F679DE3}"/>
                  </a:ext>
                </a:extLst>
              </p:cNvPr>
              <p:cNvSpPr/>
              <p:nvPr/>
            </p:nvSpPr>
            <p:spPr>
              <a:xfrm>
                <a:off x="837600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1693D0F-71DA-4883-BE76-B164FEECD256}"/>
                  </a:ext>
                </a:extLst>
              </p:cNvPr>
              <p:cNvSpPr/>
              <p:nvPr/>
            </p:nvSpPr>
            <p:spPr>
              <a:xfrm>
                <a:off x="865881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7F5FD02-1BB0-4A9F-9E42-3FAAF675FFCC}"/>
                  </a:ext>
                </a:extLst>
              </p:cNvPr>
              <p:cNvSpPr/>
              <p:nvPr/>
            </p:nvSpPr>
            <p:spPr>
              <a:xfrm>
                <a:off x="8064361" y="3763180"/>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AC3231F-B3C5-401B-B6CA-65691ECDCDE9}"/>
                  </a:ext>
                </a:extLst>
              </p:cNvPr>
              <p:cNvSpPr/>
              <p:nvPr/>
            </p:nvSpPr>
            <p:spPr>
              <a:xfrm>
                <a:off x="834717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287D36D-82C7-462D-BC4F-D75690D95DEB}"/>
                  </a:ext>
                </a:extLst>
              </p:cNvPr>
              <p:cNvSpPr/>
              <p:nvPr/>
            </p:nvSpPr>
            <p:spPr>
              <a:xfrm>
                <a:off x="862998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9183D3D-B9C5-4A59-9388-BFA6607B7467}"/>
                  </a:ext>
                </a:extLst>
              </p:cNvPr>
              <p:cNvSpPr/>
              <p:nvPr/>
            </p:nvSpPr>
            <p:spPr>
              <a:xfrm>
                <a:off x="8064361" y="2947066"/>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E207F98-A48E-4ACA-9EF7-6BF7467EB25D}"/>
                  </a:ext>
                </a:extLst>
              </p:cNvPr>
              <p:cNvSpPr/>
              <p:nvPr/>
            </p:nvSpPr>
            <p:spPr>
              <a:xfrm>
                <a:off x="834717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D94276-6A8B-4A7A-A191-08DE146A6807}"/>
                  </a:ext>
                </a:extLst>
              </p:cNvPr>
              <p:cNvSpPr/>
              <p:nvPr/>
            </p:nvSpPr>
            <p:spPr>
              <a:xfrm>
                <a:off x="862998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B782372-7B82-4764-8C44-C09255832031}"/>
                </a:ext>
              </a:extLst>
            </p:cNvPr>
            <p:cNvGrpSpPr/>
            <p:nvPr/>
          </p:nvGrpSpPr>
          <p:grpSpPr>
            <a:xfrm>
              <a:off x="4147561" y="3827772"/>
              <a:ext cx="2077022" cy="241978"/>
              <a:chOff x="4223595" y="4219605"/>
              <a:chExt cx="5810993" cy="676995"/>
            </a:xfrm>
          </p:grpSpPr>
          <p:sp>
            <p:nvSpPr>
              <p:cNvPr id="33" name="Rectangle 32">
                <a:extLst>
                  <a:ext uri="{FF2B5EF4-FFF2-40B4-BE49-F238E27FC236}">
                    <a16:creationId xmlns:a16="http://schemas.microsoft.com/office/drawing/2014/main" id="{D0585486-4D2B-4D63-A1B1-E0660E0DBBF6}"/>
                  </a:ext>
                </a:extLst>
              </p:cNvPr>
              <p:cNvSpPr/>
              <p:nvPr/>
            </p:nvSpPr>
            <p:spPr>
              <a:xfrm>
                <a:off x="4778763" y="4219605"/>
                <a:ext cx="472351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FE9CAA4-66C0-41EF-A26D-037CFF0C3C52}"/>
                  </a:ext>
                </a:extLst>
              </p:cNvPr>
              <p:cNvSpPr/>
              <p:nvPr/>
            </p:nvSpPr>
            <p:spPr>
              <a:xfrm>
                <a:off x="4643168" y="4355686"/>
                <a:ext cx="4996131"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E14D51D-677C-4F0D-82DF-C9687CC00FCD}"/>
                  </a:ext>
                </a:extLst>
              </p:cNvPr>
              <p:cNvSpPr/>
              <p:nvPr/>
            </p:nvSpPr>
            <p:spPr>
              <a:xfrm>
                <a:off x="4490297" y="4493205"/>
                <a:ext cx="5284597"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BEE3CB1-9C5D-4EFC-A99B-F7FDA0BDBBA7}"/>
                  </a:ext>
                </a:extLst>
              </p:cNvPr>
              <p:cNvSpPr/>
              <p:nvPr/>
            </p:nvSpPr>
            <p:spPr>
              <a:xfrm>
                <a:off x="4354702" y="4627763"/>
                <a:ext cx="555129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226C17-D0FF-464D-A6AE-D9307B4035BE}"/>
                  </a:ext>
                </a:extLst>
              </p:cNvPr>
              <p:cNvSpPr/>
              <p:nvPr/>
            </p:nvSpPr>
            <p:spPr>
              <a:xfrm>
                <a:off x="4223595" y="4760519"/>
                <a:ext cx="5810993"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0AC7375-96A2-4F41-8597-6A1E59C8A914}"/>
                </a:ext>
              </a:extLst>
            </p:cNvPr>
            <p:cNvGrpSpPr/>
            <p:nvPr/>
          </p:nvGrpSpPr>
          <p:grpSpPr>
            <a:xfrm>
              <a:off x="4173105" y="2381533"/>
              <a:ext cx="2051750" cy="515733"/>
              <a:chOff x="4173105" y="2381533"/>
              <a:chExt cx="2051750" cy="515733"/>
            </a:xfrm>
          </p:grpSpPr>
          <p:grpSp>
            <p:nvGrpSpPr>
              <p:cNvPr id="5" name="Group 4">
                <a:extLst>
                  <a:ext uri="{FF2B5EF4-FFF2-40B4-BE49-F238E27FC236}">
                    <a16:creationId xmlns:a16="http://schemas.microsoft.com/office/drawing/2014/main" id="{63DB128F-7CE2-4E24-83D9-567AD69C4137}"/>
                  </a:ext>
                </a:extLst>
              </p:cNvPr>
              <p:cNvGrpSpPr/>
              <p:nvPr/>
            </p:nvGrpSpPr>
            <p:grpSpPr>
              <a:xfrm>
                <a:off x="4173105" y="2381533"/>
                <a:ext cx="2051750" cy="515733"/>
                <a:chOff x="4173105" y="2278709"/>
                <a:chExt cx="1791031" cy="618557"/>
              </a:xfrm>
            </p:grpSpPr>
            <p:sp>
              <p:nvSpPr>
                <p:cNvPr id="31" name="Isosceles Triangle 30">
                  <a:extLst>
                    <a:ext uri="{FF2B5EF4-FFF2-40B4-BE49-F238E27FC236}">
                      <a16:creationId xmlns:a16="http://schemas.microsoft.com/office/drawing/2014/main" id="{6CFBAA98-2F39-48FC-B007-2D6ABBD9DDD4}"/>
                    </a:ext>
                  </a:extLst>
                </p:cNvPr>
                <p:cNvSpPr/>
                <p:nvPr/>
              </p:nvSpPr>
              <p:spPr>
                <a:xfrm>
                  <a:off x="4173105" y="2278709"/>
                  <a:ext cx="1791031" cy="618557"/>
                </a:xfrm>
                <a:prstGeom prst="triangle">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DC7A281E-06F8-4D0E-8307-74A15D4E175C}"/>
                    </a:ext>
                  </a:extLst>
                </p:cNvPr>
                <p:cNvSpPr/>
                <p:nvPr/>
              </p:nvSpPr>
              <p:spPr>
                <a:xfrm>
                  <a:off x="4449991" y="2392935"/>
                  <a:ext cx="1237259" cy="427304"/>
                </a:xfrm>
                <a:prstGeom prst="triangle">
                  <a:avLst/>
                </a:prstGeom>
                <a:solidFill>
                  <a:schemeClr val="bg2">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56D13B53-0EF1-4076-B00A-ECD9170D9689}"/>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6000"/>
                        </a14:imgEffect>
                      </a14:imgLayer>
                    </a14:imgProps>
                  </a:ext>
                </a:extLst>
              </a:blip>
              <a:stretch>
                <a:fillRect/>
              </a:stretch>
            </p:blipFill>
            <p:spPr>
              <a:xfrm>
                <a:off x="4927517" y="2513089"/>
                <a:ext cx="542926" cy="320034"/>
              </a:xfrm>
              <a:prstGeom prst="rect">
                <a:avLst/>
              </a:prstGeom>
              <a:effectLst>
                <a:outerShdw blurRad="12700" dist="12700" dir="8100000" algn="tr" rotWithShape="0">
                  <a:schemeClr val="tx1">
                    <a:lumMod val="75000"/>
                    <a:lumOff val="25000"/>
                    <a:alpha val="40000"/>
                  </a:schemeClr>
                </a:outerShdw>
              </a:effectLst>
            </p:spPr>
          </p:pic>
        </p:grpSp>
      </p:grpSp>
      <p:sp>
        <p:nvSpPr>
          <p:cNvPr id="4" name="Trapezoid 3">
            <a:extLst>
              <a:ext uri="{FF2B5EF4-FFF2-40B4-BE49-F238E27FC236}">
                <a16:creationId xmlns:a16="http://schemas.microsoft.com/office/drawing/2014/main" id="{5043C889-9413-4733-92EE-5C36380D4A0F}"/>
              </a:ext>
            </a:extLst>
          </p:cNvPr>
          <p:cNvSpPr/>
          <p:nvPr/>
        </p:nvSpPr>
        <p:spPr>
          <a:xfrm>
            <a:off x="2822898" y="5199844"/>
            <a:ext cx="1979458" cy="1764482"/>
          </a:xfrm>
          <a:prstGeom prst="trapezoid">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5</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229" name="Title 6">
            <a:extLst>
              <a:ext uri="{FF2B5EF4-FFF2-40B4-BE49-F238E27FC236}">
                <a16:creationId xmlns:a16="http://schemas.microsoft.com/office/drawing/2014/main" id="{09F9E2C4-D1D5-43D2-A15C-97A39FEDA982}"/>
              </a:ext>
            </a:extLst>
          </p:cNvPr>
          <p:cNvSpPr>
            <a:spLocks noGrp="1"/>
          </p:cNvSpPr>
          <p:nvPr>
            <p:ph type="title"/>
          </p:nvPr>
        </p:nvSpPr>
        <p:spPr>
          <a:xfrm>
            <a:off x="294639" y="65404"/>
            <a:ext cx="10419863" cy="828675"/>
          </a:xfrm>
        </p:spPr>
        <p:txBody>
          <a:bodyPr/>
          <a:lstStyle/>
          <a:p>
            <a:r>
              <a:rPr lang="en-US" dirty="0"/>
              <a:t>COURT ACCESS</a:t>
            </a:r>
          </a:p>
        </p:txBody>
      </p:sp>
      <p:sp>
        <p:nvSpPr>
          <p:cNvPr id="231" name="TextBox 230">
            <a:extLst>
              <a:ext uri="{FF2B5EF4-FFF2-40B4-BE49-F238E27FC236}">
                <a16:creationId xmlns:a16="http://schemas.microsoft.com/office/drawing/2014/main" id="{1A1E00AA-8056-4B66-8C8D-3D01234ABF54}"/>
              </a:ext>
            </a:extLst>
          </p:cNvPr>
          <p:cNvSpPr txBox="1"/>
          <p:nvPr/>
        </p:nvSpPr>
        <p:spPr>
          <a:xfrm>
            <a:off x="358140" y="753399"/>
            <a:ext cx="11475720" cy="954107"/>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In March COVID-19 forced courts throughout New York State to reconsider how people navigate our court system.</a:t>
            </a:r>
            <a:endParaRPr lang="en-US" sz="2800" dirty="0">
              <a:latin typeface="Century Gothic" panose="020B0502020202020204" pitchFamily="34" charset="0"/>
            </a:endParaRPr>
          </a:p>
        </p:txBody>
      </p:sp>
      <p:pic>
        <p:nvPicPr>
          <p:cNvPr id="232" name="Graphic 231" descr="Social network">
            <a:extLst>
              <a:ext uri="{FF2B5EF4-FFF2-40B4-BE49-F238E27FC236}">
                <a16:creationId xmlns:a16="http://schemas.microsoft.com/office/drawing/2014/main" id="{E8655064-69E1-4868-B1D6-A37B3FB4CC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233" name="Group 232">
            <a:extLst>
              <a:ext uri="{FF2B5EF4-FFF2-40B4-BE49-F238E27FC236}">
                <a16:creationId xmlns:a16="http://schemas.microsoft.com/office/drawing/2014/main" id="{C6D4B2B5-9052-4255-A4A8-92350647D6DD}"/>
              </a:ext>
            </a:extLst>
          </p:cNvPr>
          <p:cNvGrpSpPr/>
          <p:nvPr/>
        </p:nvGrpSpPr>
        <p:grpSpPr>
          <a:xfrm>
            <a:off x="1101356" y="6468110"/>
            <a:ext cx="251396" cy="365125"/>
            <a:chOff x="7907153" y="3711346"/>
            <a:chExt cx="1092490" cy="1624264"/>
          </a:xfrm>
          <a:solidFill>
            <a:srgbClr val="11489C"/>
          </a:solidFill>
          <a:effectLst/>
        </p:grpSpPr>
        <p:pic>
          <p:nvPicPr>
            <p:cNvPr id="234" name="Graphic 233" descr="Child with balloon">
              <a:extLst>
                <a:ext uri="{FF2B5EF4-FFF2-40B4-BE49-F238E27FC236}">
                  <a16:creationId xmlns:a16="http://schemas.microsoft.com/office/drawing/2014/main" id="{26ACAECE-0654-44CA-B9BD-7CFE7C53AB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235" name="Graphic 234" descr="Scales of justice">
              <a:extLst>
                <a:ext uri="{FF2B5EF4-FFF2-40B4-BE49-F238E27FC236}">
                  <a16:creationId xmlns:a16="http://schemas.microsoft.com/office/drawing/2014/main" id="{E3DCD829-FB86-4C26-9507-DAFFC49CD7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236" name="Graphic 235" descr="Gavel">
              <a:extLst>
                <a:ext uri="{FF2B5EF4-FFF2-40B4-BE49-F238E27FC236}">
                  <a16:creationId xmlns:a16="http://schemas.microsoft.com/office/drawing/2014/main" id="{78F65C1D-3FB1-4699-93F6-515CE76520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237" name="Graphic 236" descr="Court">
            <a:extLst>
              <a:ext uri="{FF2B5EF4-FFF2-40B4-BE49-F238E27FC236}">
                <a16:creationId xmlns:a16="http://schemas.microsoft.com/office/drawing/2014/main" id="{A5EC8BD3-011B-440A-B4AC-C048E768C9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grpSp>
        <p:nvGrpSpPr>
          <p:cNvPr id="239" name="Group 238">
            <a:extLst>
              <a:ext uri="{FF2B5EF4-FFF2-40B4-BE49-F238E27FC236}">
                <a16:creationId xmlns:a16="http://schemas.microsoft.com/office/drawing/2014/main" id="{FEA071FF-CAF3-428A-9EE4-D3519407D7B9}"/>
              </a:ext>
            </a:extLst>
          </p:cNvPr>
          <p:cNvGrpSpPr/>
          <p:nvPr/>
        </p:nvGrpSpPr>
        <p:grpSpPr>
          <a:xfrm>
            <a:off x="1630999" y="6545101"/>
            <a:ext cx="290422" cy="231248"/>
            <a:chOff x="1539559" y="6545101"/>
            <a:chExt cx="290422" cy="231248"/>
          </a:xfrm>
        </p:grpSpPr>
        <p:grpSp>
          <p:nvGrpSpPr>
            <p:cNvPr id="240" name="Group 239">
              <a:extLst>
                <a:ext uri="{FF2B5EF4-FFF2-40B4-BE49-F238E27FC236}">
                  <a16:creationId xmlns:a16="http://schemas.microsoft.com/office/drawing/2014/main" id="{930F0AF5-556E-4A25-8C8D-F4F21D4A793F}"/>
                </a:ext>
              </a:extLst>
            </p:cNvPr>
            <p:cNvGrpSpPr/>
            <p:nvPr/>
          </p:nvGrpSpPr>
          <p:grpSpPr>
            <a:xfrm>
              <a:off x="1539559" y="6545101"/>
              <a:ext cx="290422" cy="231248"/>
              <a:chOff x="1566351" y="6527433"/>
              <a:chExt cx="290422" cy="231248"/>
            </a:xfrm>
          </p:grpSpPr>
          <p:cxnSp>
            <p:nvCxnSpPr>
              <p:cNvPr id="243" name="Connector: Curved 242">
                <a:extLst>
                  <a:ext uri="{FF2B5EF4-FFF2-40B4-BE49-F238E27FC236}">
                    <a16:creationId xmlns:a16="http://schemas.microsoft.com/office/drawing/2014/main" id="{88E04B74-3FEE-4361-B517-762C8D618AF3}"/>
                  </a:ext>
                </a:extLst>
              </p:cNvPr>
              <p:cNvCxnSpPr>
                <a:cxnSpLocks/>
              </p:cNvCxnSpPr>
              <p:nvPr/>
            </p:nvCxnSpPr>
            <p:spPr>
              <a:xfrm rot="10800000" flipH="1" flipV="1">
                <a:off x="1575929" y="6621211"/>
                <a:ext cx="147064" cy="134970"/>
              </a:xfrm>
              <a:prstGeom prst="curvedConnector3">
                <a:avLst>
                  <a:gd name="adj1" fmla="val -77377"/>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44" name="Group 243">
                <a:extLst>
                  <a:ext uri="{FF2B5EF4-FFF2-40B4-BE49-F238E27FC236}">
                    <a16:creationId xmlns:a16="http://schemas.microsoft.com/office/drawing/2014/main" id="{7722BCAB-076B-44CC-ABF6-AA6BEC8E9D75}"/>
                  </a:ext>
                </a:extLst>
              </p:cNvPr>
              <p:cNvGrpSpPr/>
              <p:nvPr/>
            </p:nvGrpSpPr>
            <p:grpSpPr>
              <a:xfrm>
                <a:off x="1566351" y="6527433"/>
                <a:ext cx="290422" cy="231248"/>
                <a:chOff x="1566351" y="6527433"/>
                <a:chExt cx="290422" cy="231248"/>
              </a:xfrm>
            </p:grpSpPr>
            <p:cxnSp>
              <p:nvCxnSpPr>
                <p:cNvPr id="245" name="Connector: Curved 244">
                  <a:extLst>
                    <a:ext uri="{FF2B5EF4-FFF2-40B4-BE49-F238E27FC236}">
                      <a16:creationId xmlns:a16="http://schemas.microsoft.com/office/drawing/2014/main" id="{640571E3-AFAF-4FCE-A8E3-5DE69540D474}"/>
                    </a:ext>
                  </a:extLst>
                </p:cNvPr>
                <p:cNvCxnSpPr>
                  <a:cxnSpLocks/>
                </p:cNvCxnSpPr>
                <p:nvPr/>
              </p:nvCxnSpPr>
              <p:spPr>
                <a:xfrm rot="10800000" flipV="1">
                  <a:off x="1704769" y="6621211"/>
                  <a:ext cx="147064" cy="134970"/>
                </a:xfrm>
                <a:prstGeom prst="curvedConnector3">
                  <a:avLst>
                    <a:gd name="adj1" fmla="val -73059"/>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6" name="Pentagon 245">
                  <a:extLst>
                    <a:ext uri="{FF2B5EF4-FFF2-40B4-BE49-F238E27FC236}">
                      <a16:creationId xmlns:a16="http://schemas.microsoft.com/office/drawing/2014/main" id="{8EF8DF52-0971-426E-AB6B-0FC90458BF38}"/>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ln w="25400">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1" name="Freeform: Shape 240">
              <a:extLst>
                <a:ext uri="{FF2B5EF4-FFF2-40B4-BE49-F238E27FC236}">
                  <a16:creationId xmlns:a16="http://schemas.microsoft.com/office/drawing/2014/main" id="{277B4F3B-D51E-4053-8431-AA56E395756D}"/>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Shape 241">
              <a:extLst>
                <a:ext uri="{FF2B5EF4-FFF2-40B4-BE49-F238E27FC236}">
                  <a16:creationId xmlns:a16="http://schemas.microsoft.com/office/drawing/2014/main" id="{6090EA75-76D2-45D3-B173-687561B3E9C2}"/>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FA502D67-A62A-4B7F-8163-A7D44998503F}"/>
              </a:ext>
            </a:extLst>
          </p:cNvPr>
          <p:cNvGrpSpPr/>
          <p:nvPr/>
        </p:nvGrpSpPr>
        <p:grpSpPr>
          <a:xfrm>
            <a:off x="1634681" y="6545101"/>
            <a:ext cx="290422" cy="231248"/>
            <a:chOff x="1539559" y="6545101"/>
            <a:chExt cx="290422" cy="231248"/>
          </a:xfrm>
          <a:solidFill>
            <a:schemeClr val="bg1"/>
          </a:solidFill>
        </p:grpSpPr>
        <p:grpSp>
          <p:nvGrpSpPr>
            <p:cNvPr id="248" name="Group 247">
              <a:extLst>
                <a:ext uri="{FF2B5EF4-FFF2-40B4-BE49-F238E27FC236}">
                  <a16:creationId xmlns:a16="http://schemas.microsoft.com/office/drawing/2014/main" id="{62CA1FBD-3CB9-49BA-A667-D887A9FAAFA5}"/>
                </a:ext>
              </a:extLst>
            </p:cNvPr>
            <p:cNvGrpSpPr/>
            <p:nvPr/>
          </p:nvGrpSpPr>
          <p:grpSpPr>
            <a:xfrm>
              <a:off x="1539559" y="6545101"/>
              <a:ext cx="290422" cy="231248"/>
              <a:chOff x="1566351" y="6527433"/>
              <a:chExt cx="290422" cy="231248"/>
            </a:xfrm>
            <a:grpFill/>
          </p:grpSpPr>
          <p:cxnSp>
            <p:nvCxnSpPr>
              <p:cNvPr id="251" name="Connector: Curved 250">
                <a:extLst>
                  <a:ext uri="{FF2B5EF4-FFF2-40B4-BE49-F238E27FC236}">
                    <a16:creationId xmlns:a16="http://schemas.microsoft.com/office/drawing/2014/main" id="{27CB01FA-C1C1-45B5-850C-2EB24CAA5B4A}"/>
                  </a:ext>
                </a:extLst>
              </p:cNvPr>
              <p:cNvCxnSpPr>
                <a:cxnSpLocks/>
              </p:cNvCxnSpPr>
              <p:nvPr/>
            </p:nvCxnSpPr>
            <p:spPr>
              <a:xfrm rot="10800000" flipH="1" flipV="1">
                <a:off x="1575929" y="6621211"/>
                <a:ext cx="147064" cy="134970"/>
              </a:xfrm>
              <a:prstGeom prst="curvedConnector3">
                <a:avLst>
                  <a:gd name="adj1" fmla="val -77377"/>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B4A32835-B114-4988-AA86-5082089E6A6F}"/>
                  </a:ext>
                </a:extLst>
              </p:cNvPr>
              <p:cNvGrpSpPr/>
              <p:nvPr/>
            </p:nvGrpSpPr>
            <p:grpSpPr>
              <a:xfrm>
                <a:off x="1566351" y="6527433"/>
                <a:ext cx="290422" cy="231248"/>
                <a:chOff x="1566351" y="6527433"/>
                <a:chExt cx="290422" cy="231248"/>
              </a:xfrm>
              <a:grpFill/>
            </p:grpSpPr>
            <p:cxnSp>
              <p:nvCxnSpPr>
                <p:cNvPr id="253" name="Connector: Curved 252">
                  <a:extLst>
                    <a:ext uri="{FF2B5EF4-FFF2-40B4-BE49-F238E27FC236}">
                      <a16:creationId xmlns:a16="http://schemas.microsoft.com/office/drawing/2014/main" id="{752B7399-0AE2-4943-91C4-6115D19A2BC9}"/>
                    </a:ext>
                  </a:extLst>
                </p:cNvPr>
                <p:cNvCxnSpPr>
                  <a:cxnSpLocks/>
                </p:cNvCxnSpPr>
                <p:nvPr/>
              </p:nvCxnSpPr>
              <p:spPr>
                <a:xfrm rot="10800000" flipV="1">
                  <a:off x="1704769" y="6621211"/>
                  <a:ext cx="147064" cy="134970"/>
                </a:xfrm>
                <a:prstGeom prst="curvedConnector3">
                  <a:avLst>
                    <a:gd name="adj1" fmla="val -73059"/>
                  </a:avLst>
                </a:prstGeom>
                <a:grpFill/>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54" name="Pentagon 253">
                  <a:extLst>
                    <a:ext uri="{FF2B5EF4-FFF2-40B4-BE49-F238E27FC236}">
                      <a16:creationId xmlns:a16="http://schemas.microsoft.com/office/drawing/2014/main" id="{916A8767-EE57-460B-A73E-0D0E1EF3CC3C}"/>
                    </a:ext>
                  </a:extLst>
                </p:cNvPr>
                <p:cNvSpPr/>
                <p:nvPr/>
              </p:nvSpPr>
              <p:spPr>
                <a:xfrm>
                  <a:off x="1566351" y="6527433"/>
                  <a:ext cx="290422" cy="231248"/>
                </a:xfrm>
                <a:custGeom>
                  <a:avLst/>
                  <a:gdLst>
                    <a:gd name="connsiteX0" fmla="*/ 0 w 290422"/>
                    <a:gd name="connsiteY0" fmla="*/ 88329 h 231248"/>
                    <a:gd name="connsiteX1" fmla="*/ 145211 w 290422"/>
                    <a:gd name="connsiteY1" fmla="*/ 0 h 231248"/>
                    <a:gd name="connsiteX2" fmla="*/ 290422 w 290422"/>
                    <a:gd name="connsiteY2" fmla="*/ 88329 h 231248"/>
                    <a:gd name="connsiteX3" fmla="*/ 234956 w 290422"/>
                    <a:gd name="connsiteY3" fmla="*/ 231247 h 231248"/>
                    <a:gd name="connsiteX4" fmla="*/ 55466 w 290422"/>
                    <a:gd name="connsiteY4" fmla="*/ 231247 h 231248"/>
                    <a:gd name="connsiteX5" fmla="*/ 0 w 290422"/>
                    <a:gd name="connsiteY5" fmla="*/ 88329 h 2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22" h="231248" fill="none" extrusionOk="0">
                      <a:moveTo>
                        <a:pt x="0" y="88329"/>
                      </a:moveTo>
                      <a:cubicBezTo>
                        <a:pt x="52931" y="47629"/>
                        <a:pt x="93905" y="33911"/>
                        <a:pt x="145211" y="0"/>
                      </a:cubicBezTo>
                      <a:cubicBezTo>
                        <a:pt x="214340" y="31522"/>
                        <a:pt x="235556" y="55100"/>
                        <a:pt x="290422" y="88329"/>
                      </a:cubicBezTo>
                      <a:cubicBezTo>
                        <a:pt x="281203" y="124732"/>
                        <a:pt x="247453" y="156944"/>
                        <a:pt x="234956" y="231247"/>
                      </a:cubicBezTo>
                      <a:cubicBezTo>
                        <a:pt x="155848" y="242391"/>
                        <a:pt x="103082" y="211860"/>
                        <a:pt x="55466" y="231247"/>
                      </a:cubicBezTo>
                      <a:cubicBezTo>
                        <a:pt x="19854" y="185634"/>
                        <a:pt x="23815" y="122610"/>
                        <a:pt x="0" y="88329"/>
                      </a:cubicBezTo>
                      <a:close/>
                    </a:path>
                    <a:path w="290422" h="231248" stroke="0" extrusionOk="0">
                      <a:moveTo>
                        <a:pt x="0" y="88329"/>
                      </a:moveTo>
                      <a:cubicBezTo>
                        <a:pt x="28781" y="54903"/>
                        <a:pt x="84514" y="53261"/>
                        <a:pt x="145211" y="0"/>
                      </a:cubicBezTo>
                      <a:cubicBezTo>
                        <a:pt x="207942" y="17746"/>
                        <a:pt x="224356" y="56048"/>
                        <a:pt x="290422" y="88329"/>
                      </a:cubicBezTo>
                      <a:cubicBezTo>
                        <a:pt x="289883" y="124292"/>
                        <a:pt x="240884" y="172395"/>
                        <a:pt x="234956" y="231247"/>
                      </a:cubicBezTo>
                      <a:cubicBezTo>
                        <a:pt x="165233" y="237243"/>
                        <a:pt x="95555" y="229752"/>
                        <a:pt x="55466" y="231247"/>
                      </a:cubicBezTo>
                      <a:cubicBezTo>
                        <a:pt x="24090" y="177561"/>
                        <a:pt x="34182" y="130534"/>
                        <a:pt x="0" y="88329"/>
                      </a:cubicBezTo>
                      <a:close/>
                    </a:path>
                  </a:pathLst>
                </a:custGeom>
                <a:grpFill/>
                <a:ln w="25400">
                  <a:solidFill>
                    <a:schemeClr val="bg1">
                      <a:lumMod val="95000"/>
                    </a:schemeClr>
                  </a:solidFill>
                  <a:extLst>
                    <a:ext uri="{C807C97D-BFC1-408E-A445-0C87EB9F89A2}">
                      <ask:lineSketchStyleProps xmlns:ask="http://schemas.microsoft.com/office/drawing/2018/sketchyshapes" sd="1219033472">
                        <a:prstGeom prst="pent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9" name="Freeform: Shape 248">
              <a:extLst>
                <a:ext uri="{FF2B5EF4-FFF2-40B4-BE49-F238E27FC236}">
                  <a16:creationId xmlns:a16="http://schemas.microsoft.com/office/drawing/2014/main" id="{7878F857-120A-4DDC-80D3-3CEC9F0718BF}"/>
                </a:ext>
              </a:extLst>
            </p:cNvPr>
            <p:cNvSpPr/>
            <p:nvPr/>
          </p:nvSpPr>
          <p:spPr>
            <a:xfrm rot="19857962">
              <a:off x="1594837" y="6603667"/>
              <a:ext cx="179866" cy="104415"/>
            </a:xfrm>
            <a:custGeom>
              <a:avLst/>
              <a:gdLst>
                <a:gd name="connsiteX0" fmla="*/ 0 w 282575"/>
                <a:gd name="connsiteY0" fmla="*/ 9165 h 104415"/>
                <a:gd name="connsiteX1" fmla="*/ 171450 w 282575"/>
                <a:gd name="connsiteY1" fmla="*/ 9165 h 104415"/>
                <a:gd name="connsiteX2" fmla="*/ 282575 w 282575"/>
                <a:gd name="connsiteY2" fmla="*/ 104415 h 104415"/>
              </a:gdLst>
              <a:ahLst/>
              <a:cxnLst>
                <a:cxn ang="0">
                  <a:pos x="connsiteX0" y="connsiteY0"/>
                </a:cxn>
                <a:cxn ang="0">
                  <a:pos x="connsiteX1" y="connsiteY1"/>
                </a:cxn>
                <a:cxn ang="0">
                  <a:pos x="connsiteX2" y="connsiteY2"/>
                </a:cxn>
              </a:cxnLst>
              <a:rect l="l" t="t" r="r" b="b"/>
              <a:pathLst>
                <a:path w="282575" h="104415">
                  <a:moveTo>
                    <a:pt x="0" y="9165"/>
                  </a:moveTo>
                  <a:cubicBezTo>
                    <a:pt x="62177" y="1227"/>
                    <a:pt x="124354" y="-6710"/>
                    <a:pt x="171450" y="9165"/>
                  </a:cubicBezTo>
                  <a:cubicBezTo>
                    <a:pt x="218546" y="25040"/>
                    <a:pt x="236538" y="98594"/>
                    <a:pt x="282575" y="104415"/>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249">
              <a:extLst>
                <a:ext uri="{FF2B5EF4-FFF2-40B4-BE49-F238E27FC236}">
                  <a16:creationId xmlns:a16="http://schemas.microsoft.com/office/drawing/2014/main" id="{F0004EAD-C5BF-4245-93AB-C6097CB9EA1B}"/>
                </a:ext>
              </a:extLst>
            </p:cNvPr>
            <p:cNvSpPr/>
            <p:nvPr/>
          </p:nvSpPr>
          <p:spPr>
            <a:xfrm rot="9977354">
              <a:off x="1613370" y="6706911"/>
              <a:ext cx="147065" cy="45719"/>
            </a:xfrm>
            <a:custGeom>
              <a:avLst/>
              <a:gdLst>
                <a:gd name="connsiteX0" fmla="*/ 0 w 187325"/>
                <a:gd name="connsiteY0" fmla="*/ 6404 h 9969"/>
                <a:gd name="connsiteX1" fmla="*/ 85725 w 187325"/>
                <a:gd name="connsiteY1" fmla="*/ 54 h 9969"/>
                <a:gd name="connsiteX2" fmla="*/ 187325 w 187325"/>
                <a:gd name="connsiteY2" fmla="*/ 9579 h 9969"/>
              </a:gdLst>
              <a:ahLst/>
              <a:cxnLst>
                <a:cxn ang="0">
                  <a:pos x="connsiteX0" y="connsiteY0"/>
                </a:cxn>
                <a:cxn ang="0">
                  <a:pos x="connsiteX1" y="connsiteY1"/>
                </a:cxn>
                <a:cxn ang="0">
                  <a:pos x="connsiteX2" y="connsiteY2"/>
                </a:cxn>
              </a:cxnLst>
              <a:rect l="l" t="t" r="r" b="b"/>
              <a:pathLst>
                <a:path w="187325" h="9969">
                  <a:moveTo>
                    <a:pt x="0" y="6404"/>
                  </a:moveTo>
                  <a:cubicBezTo>
                    <a:pt x="27252" y="2964"/>
                    <a:pt x="54504" y="-475"/>
                    <a:pt x="85725" y="54"/>
                  </a:cubicBezTo>
                  <a:cubicBezTo>
                    <a:pt x="116946" y="583"/>
                    <a:pt x="151342" y="12225"/>
                    <a:pt x="187325" y="9579"/>
                  </a:cubicBezTo>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5" name="Picture 254">
            <a:extLst>
              <a:ext uri="{FF2B5EF4-FFF2-40B4-BE49-F238E27FC236}">
                <a16:creationId xmlns:a16="http://schemas.microsoft.com/office/drawing/2014/main" id="{1BCE2C52-CA10-432A-A715-108120F7BD11}"/>
              </a:ext>
            </a:extLst>
          </p:cNvPr>
          <p:cNvPicPr>
            <a:picLocks noChangeAspect="1"/>
          </p:cNvPicPr>
          <p:nvPr/>
        </p:nvPicPr>
        <p:blipFill>
          <a:blip r:embed="rId15"/>
          <a:stretch>
            <a:fillRect/>
          </a:stretch>
        </p:blipFill>
        <p:spPr>
          <a:xfrm rot="5400000">
            <a:off x="1306962" y="6411598"/>
            <a:ext cx="429338" cy="483270"/>
          </a:xfrm>
          <a:prstGeom prst="rect">
            <a:avLst/>
          </a:prstGeom>
        </p:spPr>
      </p:pic>
      <p:sp>
        <p:nvSpPr>
          <p:cNvPr id="256" name="Rectangle: Rounded Corners 255">
            <a:extLst>
              <a:ext uri="{FF2B5EF4-FFF2-40B4-BE49-F238E27FC236}">
                <a16:creationId xmlns:a16="http://schemas.microsoft.com/office/drawing/2014/main" id="{36D82BE3-E9D7-483E-A39E-949BA340BB08}"/>
              </a:ext>
            </a:extLst>
          </p:cNvPr>
          <p:cNvSpPr/>
          <p:nvPr/>
        </p:nvSpPr>
        <p:spPr>
          <a:xfrm>
            <a:off x="6447217" y="2909855"/>
            <a:ext cx="5489683" cy="2229378"/>
          </a:xfrm>
          <a:prstGeom prst="roundRect">
            <a:avLst>
              <a:gd name="adj" fmla="val 9573"/>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latin typeface="Tw Cen MT" panose="020B0602020104020603" pitchFamily="34" charset="0"/>
            </a:endParaRPr>
          </a:p>
        </p:txBody>
      </p:sp>
      <p:sp>
        <p:nvSpPr>
          <p:cNvPr id="17" name="Rectangle 16">
            <a:extLst>
              <a:ext uri="{FF2B5EF4-FFF2-40B4-BE49-F238E27FC236}">
                <a16:creationId xmlns:a16="http://schemas.microsoft.com/office/drawing/2014/main" id="{C7FBBA7F-D04A-453D-BE37-C2ECAB472426}"/>
              </a:ext>
            </a:extLst>
          </p:cNvPr>
          <p:cNvSpPr/>
          <p:nvPr/>
        </p:nvSpPr>
        <p:spPr>
          <a:xfrm>
            <a:off x="6584044" y="2940030"/>
            <a:ext cx="5352857" cy="2131353"/>
          </a:xfrm>
          <a:prstGeom prst="rect">
            <a:avLst/>
          </a:prstGeom>
        </p:spPr>
        <p:txBody>
          <a:bodyPr wrap="square">
            <a:spAutoFit/>
          </a:bodyPr>
          <a:lstStyle/>
          <a:p>
            <a:r>
              <a:rPr lang="en-US" sz="2650" dirty="0">
                <a:solidFill>
                  <a:schemeClr val="accent1">
                    <a:lumMod val="75000"/>
                  </a:schemeClr>
                </a:solidFill>
                <a:latin typeface="Century Gothic" panose="020B0502020202020204" pitchFamily="34" charset="0"/>
              </a:rPr>
              <a:t>OJI temporarily suspended  all court-based volunteer programs as of March 11, 2020. Help Centers were closed statewide on March 17. </a:t>
            </a:r>
            <a:endParaRPr lang="en-US" sz="2650" u="sng" cap="small" dirty="0">
              <a:solidFill>
                <a:schemeClr val="accent1">
                  <a:lumMod val="75000"/>
                </a:schemeClr>
              </a:solidFill>
              <a:latin typeface="Century Gothic" panose="020B0502020202020204" pitchFamily="34" charset="0"/>
            </a:endParaRPr>
          </a:p>
        </p:txBody>
      </p:sp>
    </p:spTree>
    <p:extLst>
      <p:ext uri="{BB962C8B-B14F-4D97-AF65-F5344CB8AC3E}">
        <p14:creationId xmlns:p14="http://schemas.microsoft.com/office/powerpoint/2010/main" val="321548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55"/>
                                        </p:tgtEl>
                                        <p:attrNameLst>
                                          <p:attrName>style.visibility</p:attrName>
                                        </p:attrNameLst>
                                      </p:cBhvr>
                                      <p:to>
                                        <p:strVal val="visible"/>
                                      </p:to>
                                    </p:set>
                                    <p:anim calcmode="lin" valueType="num">
                                      <p:cBhvr additive="base">
                                        <p:cTn id="15" dur="500" fill="hold"/>
                                        <p:tgtEl>
                                          <p:spTgt spid="255"/>
                                        </p:tgtEl>
                                        <p:attrNameLst>
                                          <p:attrName>ppt_x</p:attrName>
                                        </p:attrNameLst>
                                      </p:cBhvr>
                                      <p:tavLst>
                                        <p:tav tm="0">
                                          <p:val>
                                            <p:strVal val="0-#ppt_w/2"/>
                                          </p:val>
                                        </p:tav>
                                        <p:tav tm="100000">
                                          <p:val>
                                            <p:strVal val="#ppt_x"/>
                                          </p:val>
                                        </p:tav>
                                      </p:tavLst>
                                    </p:anim>
                                    <p:anim calcmode="lin" valueType="num">
                                      <p:cBhvr additive="base">
                                        <p:cTn id="16" dur="500" fill="hold"/>
                                        <p:tgtEl>
                                          <p:spTgt spid="25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47"/>
                                        </p:tgtEl>
                                        <p:attrNameLst>
                                          <p:attrName>style.visibility</p:attrName>
                                        </p:attrNameLst>
                                      </p:cBhvr>
                                      <p:to>
                                        <p:strVal val="visible"/>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247"/>
                                        </p:tgtEl>
                                      </p:cBhvr>
                                    </p:animEffect>
                                    <p:set>
                                      <p:cBhvr>
                                        <p:cTn id="23" dur="1" fill="hold">
                                          <p:stCondLst>
                                            <p:cond delay="499"/>
                                          </p:stCondLst>
                                        </p:cTn>
                                        <p:tgtEl>
                                          <p:spTgt spid="247"/>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256"/>
                                        </p:tgtEl>
                                        <p:attrNameLst>
                                          <p:attrName>style.visibility</p:attrName>
                                        </p:attrNameLst>
                                      </p:cBhvr>
                                      <p:to>
                                        <p:strVal val="visible"/>
                                      </p:to>
                                    </p:set>
                                    <p:anim calcmode="lin" valueType="num">
                                      <p:cBhvr>
                                        <p:cTn id="26" dur="1000" fill="hold"/>
                                        <p:tgtEl>
                                          <p:spTgt spid="256"/>
                                        </p:tgtEl>
                                        <p:attrNameLst>
                                          <p:attrName>ppt_w</p:attrName>
                                        </p:attrNameLst>
                                      </p:cBhvr>
                                      <p:tavLst>
                                        <p:tav tm="0">
                                          <p:val>
                                            <p:fltVal val="0"/>
                                          </p:val>
                                        </p:tav>
                                        <p:tav tm="100000">
                                          <p:val>
                                            <p:strVal val="#ppt_w"/>
                                          </p:val>
                                        </p:tav>
                                      </p:tavLst>
                                    </p:anim>
                                    <p:anim calcmode="lin" valueType="num">
                                      <p:cBhvr>
                                        <p:cTn id="27" dur="1000" fill="hold"/>
                                        <p:tgtEl>
                                          <p:spTgt spid="256"/>
                                        </p:tgtEl>
                                        <p:attrNameLst>
                                          <p:attrName>ppt_h</p:attrName>
                                        </p:attrNameLst>
                                      </p:cBhvr>
                                      <p:tavLst>
                                        <p:tav tm="0">
                                          <p:val>
                                            <p:fltVal val="0"/>
                                          </p:val>
                                        </p:tav>
                                        <p:tav tm="100000">
                                          <p:val>
                                            <p:strVal val="#ppt_h"/>
                                          </p:val>
                                        </p:tav>
                                      </p:tavLst>
                                    </p:anim>
                                    <p:animEffect transition="in" filter="fade">
                                      <p:cBhvr>
                                        <p:cTn id="28" dur="1000"/>
                                        <p:tgtEl>
                                          <p:spTgt spid="256"/>
                                        </p:tgtEl>
                                      </p:cBhvr>
                                    </p:animEffect>
                                  </p:childTnLst>
                                </p:cTn>
                              </p:par>
                              <p:par>
                                <p:cTn id="29" presetID="42" presetClass="path" presetSubtype="0" accel="50000" decel="50000" fill="hold" grpId="1" nodeType="withEffect">
                                  <p:stCondLst>
                                    <p:cond delay="0"/>
                                  </p:stCondLst>
                                  <p:childTnLst>
                                    <p:animMotion origin="layout" path="M 3.75E-6 4.44444E-6 L -0.6017 0.40046 " pathEditMode="relative" rAng="0" ptsTypes="AA">
                                      <p:cBhvr>
                                        <p:cTn id="30" dur="1000" spd="-100000" fill="hold"/>
                                        <p:tgtEl>
                                          <p:spTgt spid="256"/>
                                        </p:tgtEl>
                                        <p:attrNameLst>
                                          <p:attrName>ppt_x</p:attrName>
                                          <p:attrName>ppt_y</p:attrName>
                                        </p:attrNameLst>
                                      </p:cBhvr>
                                      <p:rCtr x="-30091" y="20023"/>
                                    </p:animMotion>
                                  </p:childTnLst>
                                </p:cTn>
                              </p:par>
                              <p:par>
                                <p:cTn id="31" presetID="10" presetClass="exit" presetSubtype="0" fill="hold" nodeType="withEffect">
                                  <p:stCondLst>
                                    <p:cond delay="0"/>
                                  </p:stCondLst>
                                  <p:childTnLst>
                                    <p:animEffect transition="out" filter="fade">
                                      <p:cBhvr>
                                        <p:cTn id="32" dur="500"/>
                                        <p:tgtEl>
                                          <p:spTgt spid="255"/>
                                        </p:tgtEl>
                                      </p:cBhvr>
                                    </p:animEffect>
                                    <p:set>
                                      <p:cBhvr>
                                        <p:cTn id="33" dur="1" fill="hold">
                                          <p:stCondLst>
                                            <p:cond delay="499"/>
                                          </p:stCondLst>
                                        </p:cTn>
                                        <p:tgtEl>
                                          <p:spTgt spid="255"/>
                                        </p:tgtEl>
                                        <p:attrNameLst>
                                          <p:attrName>style.visibility</p:attrName>
                                        </p:attrNameLst>
                                      </p:cBhvr>
                                      <p:to>
                                        <p:strVal val="hidden"/>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1" grpId="0"/>
      <p:bldP spid="256" grpId="0" animBg="1"/>
      <p:bldP spid="256" grpId="1"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41ADA4-5838-41E5-BF8C-45AE4DE46A28}"/>
              </a:ext>
            </a:extLst>
          </p:cNvPr>
          <p:cNvSpPr>
            <a:spLocks noGrp="1"/>
          </p:cNvSpPr>
          <p:nvPr>
            <p:ph type="sldNum" sz="quarter" idx="12"/>
          </p:nvPr>
        </p:nvSpPr>
        <p:spPr>
          <a:prstGeom prst="rect">
            <a:avLst/>
          </a:prstGeom>
        </p:spPr>
        <p:txBody>
          <a:bodyPr/>
          <a:lstStyle/>
          <a:p>
            <a:fld id="{E04F1C5D-E716-43E5-89FA-D15EEF2EE82D}" type="slidenum">
              <a:rPr lang="en-US" smtClean="0"/>
              <a:pPr/>
              <a:t>50</a:t>
            </a:fld>
            <a:endParaRPr lang="en-US" dirty="0"/>
          </a:p>
        </p:txBody>
      </p:sp>
      <p:sp>
        <p:nvSpPr>
          <p:cNvPr id="43" name="Title 6">
            <a:extLst>
              <a:ext uri="{FF2B5EF4-FFF2-40B4-BE49-F238E27FC236}">
                <a16:creationId xmlns:a16="http://schemas.microsoft.com/office/drawing/2014/main" id="{CFF3A7D1-08B0-4D4A-AFEE-6A1481D4700E}"/>
              </a:ext>
            </a:extLst>
          </p:cNvPr>
          <p:cNvSpPr>
            <a:spLocks noGrp="1"/>
          </p:cNvSpPr>
          <p:nvPr>
            <p:ph type="title"/>
          </p:nvPr>
        </p:nvSpPr>
        <p:spPr>
          <a:xfrm>
            <a:off x="223285" y="65404"/>
            <a:ext cx="11824924" cy="828675"/>
          </a:xfrm>
          <a:effectLst>
            <a:outerShdw blurRad="63500" sx="102000" sy="102000" algn="ctr" rotWithShape="0">
              <a:prstClr val="black">
                <a:alpha val="40000"/>
              </a:prstClr>
            </a:outerShdw>
          </a:effectLst>
        </p:spPr>
        <p:txBody>
          <a:bodyPr>
            <a:normAutofit/>
          </a:bodyPr>
          <a:lstStyle/>
          <a:p>
            <a:r>
              <a:rPr lang="en-US" sz="3600" dirty="0"/>
              <a:t>OJI PROGRAMS HEAVILY IMPACTED BY COVID-19 </a:t>
            </a:r>
          </a:p>
        </p:txBody>
      </p:sp>
      <p:pic>
        <p:nvPicPr>
          <p:cNvPr id="74" name="Graphic 73" descr="Social network">
            <a:extLst>
              <a:ext uri="{FF2B5EF4-FFF2-40B4-BE49-F238E27FC236}">
                <a16:creationId xmlns:a16="http://schemas.microsoft.com/office/drawing/2014/main" id="{9417C106-790F-4697-A99D-030B4713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75" name="Group 74">
            <a:extLst>
              <a:ext uri="{FF2B5EF4-FFF2-40B4-BE49-F238E27FC236}">
                <a16:creationId xmlns:a16="http://schemas.microsoft.com/office/drawing/2014/main" id="{389075C6-2D6D-4604-884E-E07060B5A0D8}"/>
              </a:ext>
            </a:extLst>
          </p:cNvPr>
          <p:cNvGrpSpPr/>
          <p:nvPr/>
        </p:nvGrpSpPr>
        <p:grpSpPr>
          <a:xfrm>
            <a:off x="1101356" y="6468110"/>
            <a:ext cx="251396" cy="365125"/>
            <a:chOff x="7907153" y="3711346"/>
            <a:chExt cx="1092490" cy="1624264"/>
          </a:xfrm>
          <a:solidFill>
            <a:srgbClr val="11489C"/>
          </a:solidFill>
          <a:effectLst/>
        </p:grpSpPr>
        <p:pic>
          <p:nvPicPr>
            <p:cNvPr id="76" name="Graphic 75" descr="Child with balloon">
              <a:extLst>
                <a:ext uri="{FF2B5EF4-FFF2-40B4-BE49-F238E27FC236}">
                  <a16:creationId xmlns:a16="http://schemas.microsoft.com/office/drawing/2014/main" id="{33719AED-32D4-4AA7-ACA3-47B0068719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77" name="Graphic 76" descr="Scales of justice">
              <a:extLst>
                <a:ext uri="{FF2B5EF4-FFF2-40B4-BE49-F238E27FC236}">
                  <a16:creationId xmlns:a16="http://schemas.microsoft.com/office/drawing/2014/main" id="{F9839A01-4602-43F5-957F-A1334F3599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78" name="Graphic 77" descr="Gavel">
              <a:extLst>
                <a:ext uri="{FF2B5EF4-FFF2-40B4-BE49-F238E27FC236}">
                  <a16:creationId xmlns:a16="http://schemas.microsoft.com/office/drawing/2014/main" id="{06645380-D353-4392-848D-E5945F578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79" name="Graphic 78" descr="Court">
            <a:extLst>
              <a:ext uri="{FF2B5EF4-FFF2-40B4-BE49-F238E27FC236}">
                <a16:creationId xmlns:a16="http://schemas.microsoft.com/office/drawing/2014/main" id="{18C753B3-E9F8-41B0-B4CF-FF0C07BFB6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grpSp>
        <p:nvGrpSpPr>
          <p:cNvPr id="80" name="Group 79">
            <a:extLst>
              <a:ext uri="{FF2B5EF4-FFF2-40B4-BE49-F238E27FC236}">
                <a16:creationId xmlns:a16="http://schemas.microsoft.com/office/drawing/2014/main" id="{E3DEF34D-AC44-412A-8241-D5F4753AF2E6}"/>
              </a:ext>
            </a:extLst>
          </p:cNvPr>
          <p:cNvGrpSpPr/>
          <p:nvPr/>
        </p:nvGrpSpPr>
        <p:grpSpPr>
          <a:xfrm>
            <a:off x="1101356" y="6468500"/>
            <a:ext cx="251396" cy="365125"/>
            <a:chOff x="7907153" y="3711346"/>
            <a:chExt cx="1092490" cy="1624264"/>
          </a:xfrm>
          <a:solidFill>
            <a:srgbClr val="11489C"/>
          </a:solidFill>
          <a:effectLst/>
        </p:grpSpPr>
        <p:pic>
          <p:nvPicPr>
            <p:cNvPr id="81" name="Graphic 80" descr="Child with balloon">
              <a:extLst>
                <a:ext uri="{FF2B5EF4-FFF2-40B4-BE49-F238E27FC236}">
                  <a16:creationId xmlns:a16="http://schemas.microsoft.com/office/drawing/2014/main" id="{BE38B7A2-5786-4139-AB50-552B865103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82" name="Graphic 81" descr="Scales of justice">
              <a:extLst>
                <a:ext uri="{FF2B5EF4-FFF2-40B4-BE49-F238E27FC236}">
                  <a16:creationId xmlns:a16="http://schemas.microsoft.com/office/drawing/2014/main" id="{40F92D46-DC15-4A05-B188-8CB0FDC770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83" name="Graphic 82" descr="Gavel">
              <a:extLst>
                <a:ext uri="{FF2B5EF4-FFF2-40B4-BE49-F238E27FC236}">
                  <a16:creationId xmlns:a16="http://schemas.microsoft.com/office/drawing/2014/main" id="{FB5C4460-99BC-434B-9D4B-C710B568A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47" name="Graphic 46" descr="Social network">
            <a:extLst>
              <a:ext uri="{FF2B5EF4-FFF2-40B4-BE49-F238E27FC236}">
                <a16:creationId xmlns:a16="http://schemas.microsoft.com/office/drawing/2014/main" id="{1BEBDA4E-0131-4FEA-9708-2DC898FF6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4"/>
            <a:ext cx="365125" cy="365125"/>
          </a:xfrm>
          <a:prstGeom prst="rect">
            <a:avLst/>
          </a:prstGeom>
          <a:effectLst/>
        </p:spPr>
      </p:pic>
      <p:pic>
        <p:nvPicPr>
          <p:cNvPr id="5" name="Picture 4">
            <a:extLst>
              <a:ext uri="{FF2B5EF4-FFF2-40B4-BE49-F238E27FC236}">
                <a16:creationId xmlns:a16="http://schemas.microsoft.com/office/drawing/2014/main" id="{9F9F62EA-A9CB-43C2-BDB5-747DE550729A}"/>
              </a:ext>
            </a:extLst>
          </p:cNvPr>
          <p:cNvPicPr>
            <a:picLocks noChangeAspect="1"/>
          </p:cNvPicPr>
          <p:nvPr/>
        </p:nvPicPr>
        <p:blipFill>
          <a:blip r:embed="rId13"/>
          <a:stretch>
            <a:fillRect/>
          </a:stretch>
        </p:blipFill>
        <p:spPr>
          <a:xfrm>
            <a:off x="76959" y="2042006"/>
            <a:ext cx="4735787" cy="2659554"/>
          </a:xfrm>
          <a:prstGeom prst="rect">
            <a:avLst/>
          </a:prstGeom>
          <a:effectLst>
            <a:outerShdw blurRad="38100" sx="101000" sy="101000" algn="ctr" rotWithShape="0">
              <a:schemeClr val="tx1">
                <a:lumMod val="75000"/>
                <a:lumOff val="25000"/>
                <a:alpha val="40000"/>
              </a:schemeClr>
            </a:outerShdw>
          </a:effectLst>
        </p:spPr>
      </p:pic>
      <p:pic>
        <p:nvPicPr>
          <p:cNvPr id="6" name="Picture 5">
            <a:extLst>
              <a:ext uri="{FF2B5EF4-FFF2-40B4-BE49-F238E27FC236}">
                <a16:creationId xmlns:a16="http://schemas.microsoft.com/office/drawing/2014/main" id="{41154722-31E0-4E5F-812F-C767B795F5D4}"/>
              </a:ext>
            </a:extLst>
          </p:cNvPr>
          <p:cNvPicPr>
            <a:picLocks noChangeAspect="1"/>
          </p:cNvPicPr>
          <p:nvPr/>
        </p:nvPicPr>
        <p:blipFill>
          <a:blip r:embed="rId14"/>
          <a:stretch>
            <a:fillRect/>
          </a:stretch>
        </p:blipFill>
        <p:spPr>
          <a:xfrm>
            <a:off x="3244590" y="3463316"/>
            <a:ext cx="5204928" cy="2910864"/>
          </a:xfrm>
          <a:prstGeom prst="rect">
            <a:avLst/>
          </a:prstGeom>
          <a:effectLst>
            <a:outerShdw blurRad="38100" sx="101000" sy="101000" algn="ctr" rotWithShape="0">
              <a:schemeClr val="tx1">
                <a:lumMod val="75000"/>
                <a:lumOff val="25000"/>
                <a:alpha val="40000"/>
              </a:schemeClr>
            </a:outerShdw>
          </a:effectLst>
        </p:spPr>
      </p:pic>
      <p:pic>
        <p:nvPicPr>
          <p:cNvPr id="8" name="Picture 7">
            <a:extLst>
              <a:ext uri="{FF2B5EF4-FFF2-40B4-BE49-F238E27FC236}">
                <a16:creationId xmlns:a16="http://schemas.microsoft.com/office/drawing/2014/main" id="{132F428F-A013-4B6F-A380-4FD03A33A013}"/>
              </a:ext>
            </a:extLst>
          </p:cNvPr>
          <p:cNvPicPr>
            <a:picLocks noChangeAspect="1"/>
          </p:cNvPicPr>
          <p:nvPr/>
        </p:nvPicPr>
        <p:blipFill>
          <a:blip r:embed="rId15"/>
          <a:stretch>
            <a:fillRect/>
          </a:stretch>
        </p:blipFill>
        <p:spPr>
          <a:xfrm>
            <a:off x="6843280" y="2017817"/>
            <a:ext cx="5204929" cy="2933885"/>
          </a:xfrm>
          <a:prstGeom prst="rect">
            <a:avLst/>
          </a:prstGeom>
          <a:effectLst>
            <a:outerShdw blurRad="38100" sx="101000" sy="101000" algn="ctr" rotWithShape="0">
              <a:schemeClr val="tx1">
                <a:lumMod val="75000"/>
                <a:lumOff val="25000"/>
                <a:alpha val="40000"/>
              </a:schemeClr>
            </a:outerShdw>
          </a:effectLst>
        </p:spPr>
      </p:pic>
      <p:sp>
        <p:nvSpPr>
          <p:cNvPr id="49" name="Content Placeholder 2">
            <a:extLst>
              <a:ext uri="{FF2B5EF4-FFF2-40B4-BE49-F238E27FC236}">
                <a16:creationId xmlns:a16="http://schemas.microsoft.com/office/drawing/2014/main" id="{87931AF3-5970-4455-9507-334E0A7CF748}"/>
              </a:ext>
            </a:extLst>
          </p:cNvPr>
          <p:cNvSpPr txBox="1">
            <a:spLocks/>
          </p:cNvSpPr>
          <p:nvPr/>
        </p:nvSpPr>
        <p:spPr>
          <a:xfrm>
            <a:off x="143791" y="790447"/>
            <a:ext cx="11904418" cy="1045289"/>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r>
              <a:rPr lang="en-US" sz="2800" dirty="0">
                <a:solidFill>
                  <a:schemeClr val="tx1">
                    <a:lumMod val="75000"/>
                    <a:lumOff val="25000"/>
                  </a:schemeClr>
                </a:solidFill>
                <a:latin typeface="Century Gothic" panose="020B0502020202020204" pitchFamily="34" charset="0"/>
              </a:rPr>
              <a:t>While these programs were impacted by COVID-19, OJI is actively planning their return in virtual formats to better serve court users.</a:t>
            </a:r>
          </a:p>
        </p:txBody>
      </p:sp>
      <p:sp>
        <p:nvSpPr>
          <p:cNvPr id="20" name="TextBox 19">
            <a:extLst>
              <a:ext uri="{FF2B5EF4-FFF2-40B4-BE49-F238E27FC236}">
                <a16:creationId xmlns:a16="http://schemas.microsoft.com/office/drawing/2014/main" id="{0FBC7D05-F5E2-4664-A233-9303DAE8F0FC}"/>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Tree>
    <p:extLst>
      <p:ext uri="{BB962C8B-B14F-4D97-AF65-F5344CB8AC3E}">
        <p14:creationId xmlns:p14="http://schemas.microsoft.com/office/powerpoint/2010/main" val="4157514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DCCB1B1F-4E90-4175-B1E5-C3E1073C70A8}"/>
              </a:ext>
            </a:extLst>
          </p:cNvPr>
          <p:cNvSpPr/>
          <p:nvPr/>
        </p:nvSpPr>
        <p:spPr>
          <a:xfrm>
            <a:off x="6620171" y="795375"/>
            <a:ext cx="5291524" cy="680271"/>
          </a:xfrm>
          <a:prstGeom prst="roundRect">
            <a:avLst/>
          </a:prstGeom>
          <a:solidFill>
            <a:srgbClr val="3B9945"/>
          </a:solidFill>
          <a:ln>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cap="small" dirty="0">
                <a:latin typeface="Century Gothic" panose="020B0502020202020204" pitchFamily="34" charset="0"/>
              </a:rPr>
              <a:t>Community Outreach &amp; Prevention</a:t>
            </a:r>
          </a:p>
        </p:txBody>
      </p:sp>
      <p:sp>
        <p:nvSpPr>
          <p:cNvPr id="2" name="Rectangle: Rounded Corners 1">
            <a:extLst>
              <a:ext uri="{FF2B5EF4-FFF2-40B4-BE49-F238E27FC236}">
                <a16:creationId xmlns:a16="http://schemas.microsoft.com/office/drawing/2014/main" id="{1204B5AB-2F98-432F-9196-79064934951C}"/>
              </a:ext>
            </a:extLst>
          </p:cNvPr>
          <p:cNvSpPr/>
          <p:nvPr/>
        </p:nvSpPr>
        <p:spPr>
          <a:xfrm>
            <a:off x="280304" y="795375"/>
            <a:ext cx="6111240" cy="680271"/>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cap="small" dirty="0">
                <a:latin typeface="Century Gothic" panose="020B0502020202020204" pitchFamily="34" charset="0"/>
              </a:rPr>
              <a:t>Court Access</a:t>
            </a:r>
          </a:p>
        </p:txBody>
      </p:sp>
      <p:sp>
        <p:nvSpPr>
          <p:cNvPr id="32" name="Rectangle: Rounded Corners 31">
            <a:extLst>
              <a:ext uri="{FF2B5EF4-FFF2-40B4-BE49-F238E27FC236}">
                <a16:creationId xmlns:a16="http://schemas.microsoft.com/office/drawing/2014/main" id="{E5D50F94-1F70-4835-B2F8-03101C0F61E5}"/>
              </a:ext>
            </a:extLst>
          </p:cNvPr>
          <p:cNvSpPr/>
          <p:nvPr/>
        </p:nvSpPr>
        <p:spPr>
          <a:xfrm>
            <a:off x="280304" y="1206944"/>
            <a:ext cx="6111240" cy="5119050"/>
          </a:xfrm>
          <a:prstGeom prst="roundRect">
            <a:avLst>
              <a:gd name="adj" fmla="val 4450"/>
            </a:avLst>
          </a:prstGeom>
          <a:solidFill>
            <a:schemeClr val="bg1">
              <a:lumMod val="85000"/>
            </a:schemeClr>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cap="small">
                <a:solidFill>
                  <a:srgbClr val="11489C"/>
                </a:solidFill>
                <a:effectLst>
                  <a:outerShdw dist="12700" dir="2700000" algn="tl" rotWithShape="0">
                    <a:srgbClr val="660066"/>
                  </a:outerShdw>
                </a:effectLst>
                <a:latin typeface="Century Gothic" panose="020B0502020202020204" pitchFamily="34" charset="0"/>
              </a:rPr>
              <a:t>Community Listening Sessions</a:t>
            </a:r>
          </a:p>
          <a:p>
            <a:endParaRPr lang="en-US" sz="800" cap="small">
              <a:solidFill>
                <a:srgbClr val="11489C"/>
              </a:solidFill>
              <a:effectLst>
                <a:outerShdw dist="12700" dir="2700000" algn="tl" rotWithShape="0">
                  <a:srgbClr val="660066"/>
                </a:outerShdw>
              </a:effectLst>
              <a:latin typeface="Century Gothic" panose="020B0502020202020204" pitchFamily="34" charset="0"/>
            </a:endParaRPr>
          </a:p>
          <a:p>
            <a:r>
              <a:rPr lang="en-US" cap="small">
                <a:solidFill>
                  <a:srgbClr val="11489C"/>
                </a:solidFill>
                <a:effectLst>
                  <a:outerShdw dist="12700" dir="2700000" algn="tl" rotWithShape="0">
                    <a:srgbClr val="660066"/>
                  </a:outerShdw>
                </a:effectLst>
                <a:latin typeface="Century Gothic" panose="020B0502020202020204" pitchFamily="34" charset="0"/>
              </a:rPr>
              <a:t>Court Tours</a:t>
            </a:r>
          </a:p>
          <a:p>
            <a:pPr marL="685800" indent="-685800">
              <a:buFont typeface="Wingdings" panose="05000000000000000000" pitchFamily="2" charset="2"/>
              <a:buChar char="v"/>
            </a:pPr>
            <a:endParaRPr lang="en-US" sz="800" cap="small">
              <a:solidFill>
                <a:srgbClr val="11489C"/>
              </a:solidFill>
              <a:effectLst>
                <a:outerShdw dist="12700" dir="2700000" algn="tl" rotWithShape="0">
                  <a:srgbClr val="660066"/>
                </a:outerShdw>
              </a:effectLst>
              <a:latin typeface="Century Gothic" panose="020B0502020202020204" pitchFamily="34" charset="0"/>
            </a:endParaRPr>
          </a:p>
          <a:p>
            <a:r>
              <a:rPr lang="en-US" cap="small">
                <a:solidFill>
                  <a:srgbClr val="11489C"/>
                </a:solidFill>
                <a:effectLst>
                  <a:outerShdw dist="12700" dir="2700000" algn="tl" rotWithShape="0">
                    <a:srgbClr val="660066"/>
                  </a:outerShdw>
                </a:effectLst>
                <a:latin typeface="Century Gothic" panose="020B0502020202020204" pitchFamily="34" charset="0"/>
              </a:rPr>
              <a:t>Faith Leader Programs</a:t>
            </a:r>
          </a:p>
          <a:p>
            <a:endParaRPr lang="en-US" sz="800" cap="small">
              <a:solidFill>
                <a:srgbClr val="11489C"/>
              </a:solidFill>
              <a:effectLst>
                <a:outerShdw dist="12700" dir="2700000" algn="tl" rotWithShape="0">
                  <a:srgbClr val="660066"/>
                </a:outerShdw>
              </a:effectLst>
              <a:latin typeface="Century Gothic" panose="020B0502020202020204" pitchFamily="34" charset="0"/>
            </a:endParaRPr>
          </a:p>
          <a:p>
            <a:r>
              <a:rPr lang="en-US" cap="small">
                <a:solidFill>
                  <a:srgbClr val="11489C"/>
                </a:solidFill>
                <a:effectLst>
                  <a:outerShdw dist="12700" dir="2700000" algn="tl" rotWithShape="0">
                    <a:srgbClr val="660066"/>
                  </a:outerShdw>
                </a:effectLst>
                <a:latin typeface="Century Gothic" panose="020B0502020202020204" pitchFamily="34" charset="0"/>
              </a:rPr>
              <a:t>Legal Information Fairs</a:t>
            </a:r>
          </a:p>
          <a:p>
            <a:pPr marL="685800" indent="-685800">
              <a:buFont typeface="Wingdings" panose="05000000000000000000" pitchFamily="2" charset="2"/>
              <a:buChar char="v"/>
            </a:pPr>
            <a:endParaRPr lang="en-US" sz="800" cap="small">
              <a:solidFill>
                <a:srgbClr val="11489C"/>
              </a:solidFill>
              <a:effectLst>
                <a:outerShdw dist="12700" dir="2700000" algn="tl" rotWithShape="0">
                  <a:srgbClr val="660066"/>
                </a:outerShdw>
              </a:effectLst>
              <a:latin typeface="Century Gothic" panose="020B0502020202020204" pitchFamily="34" charset="0"/>
            </a:endParaRPr>
          </a:p>
          <a:p>
            <a:r>
              <a:rPr lang="en-US" cap="small">
                <a:solidFill>
                  <a:srgbClr val="11489C"/>
                </a:solidFill>
                <a:effectLst>
                  <a:outerShdw dist="12700" dir="2700000" algn="tl" rotWithShape="0">
                    <a:srgbClr val="660066"/>
                  </a:outerShdw>
                </a:effectLst>
                <a:latin typeface="Century Gothic" panose="020B0502020202020204" pitchFamily="34" charset="0"/>
              </a:rPr>
              <a:t>Mobile Legal Help Center</a:t>
            </a:r>
          </a:p>
          <a:p>
            <a:endParaRPr lang="en-US" sz="800" cap="small">
              <a:solidFill>
                <a:srgbClr val="11489C"/>
              </a:solidFill>
              <a:effectLst>
                <a:outerShdw dist="12700" dir="2700000" algn="tl" rotWithShape="0">
                  <a:srgbClr val="660066"/>
                </a:outerShdw>
              </a:effectLst>
              <a:latin typeface="Century Gothic" panose="020B0502020202020204" pitchFamily="34" charset="0"/>
            </a:endParaRPr>
          </a:p>
          <a:p>
            <a:r>
              <a:rPr lang="en-US" cap="small">
                <a:solidFill>
                  <a:srgbClr val="11489C"/>
                </a:solidFill>
                <a:effectLst>
                  <a:outerShdw dist="12700" dir="2700000" algn="tl" rotWithShape="0">
                    <a:srgbClr val="660066"/>
                  </a:outerShdw>
                </a:effectLst>
                <a:latin typeface="Century Gothic" panose="020B0502020202020204" pitchFamily="34" charset="0"/>
              </a:rPr>
              <a:t>Speakers Bureau</a:t>
            </a:r>
            <a:endParaRPr lang="en-US" cap="small" dirty="0">
              <a:solidFill>
                <a:srgbClr val="11489C"/>
              </a:solidFill>
              <a:effectLst>
                <a:outerShdw dist="12700" dir="2700000" algn="tl" rotWithShape="0">
                  <a:srgbClr val="660066"/>
                </a:outerShdw>
              </a:effectLst>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3F295613-ABC7-475F-982B-CD5D46CC040F}"/>
              </a:ext>
            </a:extLst>
          </p:cNvPr>
          <p:cNvSpPr/>
          <p:nvPr/>
        </p:nvSpPr>
        <p:spPr>
          <a:xfrm>
            <a:off x="423768" y="1340600"/>
            <a:ext cx="5817375" cy="831998"/>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Century Gothic" panose="020B0502020202020204" pitchFamily="34" charset="0"/>
              </a:rPr>
              <a:t>Assistance at the Courthouse</a:t>
            </a:r>
          </a:p>
        </p:txBody>
      </p:sp>
      <p:sp>
        <p:nvSpPr>
          <p:cNvPr id="26" name="Rectangle: Rounded Corners 25">
            <a:extLst>
              <a:ext uri="{FF2B5EF4-FFF2-40B4-BE49-F238E27FC236}">
                <a16:creationId xmlns:a16="http://schemas.microsoft.com/office/drawing/2014/main" id="{17428526-2218-423E-970A-83EE0B0BC085}"/>
              </a:ext>
            </a:extLst>
          </p:cNvPr>
          <p:cNvSpPr/>
          <p:nvPr/>
        </p:nvSpPr>
        <p:spPr>
          <a:xfrm>
            <a:off x="423768" y="1750778"/>
            <a:ext cx="5817375" cy="3311972"/>
          </a:xfrm>
          <a:prstGeom prst="roundRect">
            <a:avLst>
              <a:gd name="adj" fmla="val 3569"/>
            </a:avLst>
          </a:prstGeom>
          <a:solidFill>
            <a:schemeClr val="bg1"/>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lumMod val="75000"/>
                    <a:lumOff val="25000"/>
                  </a:schemeClr>
                </a:solidFill>
                <a:latin typeface="Century Gothic" panose="020B0502020202020204" pitchFamily="34" charset="0"/>
              </a:rPr>
              <a:t>Court Navigators</a:t>
            </a:r>
          </a:p>
          <a:p>
            <a:pPr algn="ctr"/>
            <a:r>
              <a:rPr lang="en-US" dirty="0">
                <a:solidFill>
                  <a:schemeClr val="tx1">
                    <a:lumMod val="75000"/>
                    <a:lumOff val="25000"/>
                  </a:schemeClr>
                </a:solidFill>
                <a:latin typeface="Century Gothic" panose="020B0502020202020204" pitchFamily="34" charset="0"/>
              </a:rPr>
              <a:t>Court Help Centers</a:t>
            </a:r>
          </a:p>
        </p:txBody>
      </p:sp>
      <p:sp>
        <p:nvSpPr>
          <p:cNvPr id="28" name="Slide Number Placeholder 27">
            <a:extLst>
              <a:ext uri="{FF2B5EF4-FFF2-40B4-BE49-F238E27FC236}">
                <a16:creationId xmlns:a16="http://schemas.microsoft.com/office/drawing/2014/main" id="{BF6672CE-5E71-41E3-84B2-D3CEA4EBCD80}"/>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51</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280305" y="65404"/>
            <a:ext cx="10434198" cy="828675"/>
          </a:xfrm>
        </p:spPr>
        <p:txBody>
          <a:bodyPr/>
          <a:lstStyle/>
          <a:p>
            <a:r>
              <a:rPr lang="en-US" dirty="0"/>
              <a:t>OJI PROGRAM MAP</a:t>
            </a:r>
          </a:p>
        </p:txBody>
      </p:sp>
      <p:sp>
        <p:nvSpPr>
          <p:cNvPr id="13" name="Rectangle: Rounded Corners 12">
            <a:extLst>
              <a:ext uri="{FF2B5EF4-FFF2-40B4-BE49-F238E27FC236}">
                <a16:creationId xmlns:a16="http://schemas.microsoft.com/office/drawing/2014/main" id="{A7816965-5D4C-48F5-AB78-9B7D615E71E0}"/>
              </a:ext>
            </a:extLst>
          </p:cNvPr>
          <p:cNvSpPr/>
          <p:nvPr/>
        </p:nvSpPr>
        <p:spPr>
          <a:xfrm>
            <a:off x="1289548" y="5101810"/>
            <a:ext cx="1966302" cy="584659"/>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a:latin typeface="Century Gothic" panose="020B0502020202020204" pitchFamily="34" charset="0"/>
              </a:rPr>
              <a:t>Self-Help Tools</a:t>
            </a:r>
          </a:p>
        </p:txBody>
      </p:sp>
      <p:sp>
        <p:nvSpPr>
          <p:cNvPr id="14" name="Rectangle: Rounded Corners 13">
            <a:extLst>
              <a:ext uri="{FF2B5EF4-FFF2-40B4-BE49-F238E27FC236}">
                <a16:creationId xmlns:a16="http://schemas.microsoft.com/office/drawing/2014/main" id="{15379301-3587-4F3B-9E91-11662E3340CF}"/>
              </a:ext>
            </a:extLst>
          </p:cNvPr>
          <p:cNvSpPr/>
          <p:nvPr/>
        </p:nvSpPr>
        <p:spPr>
          <a:xfrm>
            <a:off x="1289548" y="5511989"/>
            <a:ext cx="1966302" cy="699965"/>
          </a:xfrm>
          <a:prstGeom prst="roundRect">
            <a:avLst/>
          </a:prstGeom>
          <a:solidFill>
            <a:schemeClr val="bg1"/>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err="1">
                <a:solidFill>
                  <a:schemeClr val="tx1">
                    <a:lumMod val="75000"/>
                    <a:lumOff val="25000"/>
                  </a:schemeClr>
                </a:solidFill>
                <a:latin typeface="Century Gothic" panose="020B0502020202020204" pitchFamily="34" charset="0"/>
              </a:rPr>
              <a:t>CourtHelp</a:t>
            </a:r>
            <a:endParaRPr lang="en-US" dirty="0">
              <a:solidFill>
                <a:schemeClr val="tx1">
                  <a:lumMod val="75000"/>
                  <a:lumOff val="25000"/>
                </a:schemeClr>
              </a:solidFill>
              <a:latin typeface="Century Gothic" panose="020B0502020202020204" pitchFamily="34" charset="0"/>
            </a:endParaRPr>
          </a:p>
          <a:p>
            <a:pPr algn="ctr"/>
            <a:r>
              <a:rPr lang="en-US" dirty="0">
                <a:solidFill>
                  <a:schemeClr val="tx1">
                    <a:lumMod val="75000"/>
                    <a:lumOff val="25000"/>
                  </a:schemeClr>
                </a:solidFill>
                <a:latin typeface="Century Gothic" panose="020B0502020202020204" pitchFamily="34" charset="0"/>
              </a:rPr>
              <a:t>DIY Forms</a:t>
            </a:r>
          </a:p>
        </p:txBody>
      </p:sp>
      <p:sp>
        <p:nvSpPr>
          <p:cNvPr id="15" name="Rectangle: Rounded Corners 14">
            <a:extLst>
              <a:ext uri="{FF2B5EF4-FFF2-40B4-BE49-F238E27FC236}">
                <a16:creationId xmlns:a16="http://schemas.microsoft.com/office/drawing/2014/main" id="{D641AFF7-A477-4FAE-A53B-34758D6EFCB3}"/>
              </a:ext>
            </a:extLst>
          </p:cNvPr>
          <p:cNvSpPr/>
          <p:nvPr/>
        </p:nvSpPr>
        <p:spPr>
          <a:xfrm>
            <a:off x="3802230" y="5101810"/>
            <a:ext cx="1966302" cy="1110143"/>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a:latin typeface="Century Gothic" panose="020B0502020202020204" pitchFamily="34" charset="0"/>
              </a:rPr>
              <a:t>Plain Language Initiative</a:t>
            </a:r>
          </a:p>
        </p:txBody>
      </p:sp>
      <p:sp>
        <p:nvSpPr>
          <p:cNvPr id="20" name="Rectangle: Rounded Corners 19">
            <a:extLst>
              <a:ext uri="{FF2B5EF4-FFF2-40B4-BE49-F238E27FC236}">
                <a16:creationId xmlns:a16="http://schemas.microsoft.com/office/drawing/2014/main" id="{47BA29B6-5741-4E1D-A5FF-2061FAB87031}"/>
              </a:ext>
            </a:extLst>
          </p:cNvPr>
          <p:cNvSpPr/>
          <p:nvPr/>
        </p:nvSpPr>
        <p:spPr>
          <a:xfrm>
            <a:off x="593410" y="2416731"/>
            <a:ext cx="5502590" cy="600971"/>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Century Gothic" panose="020B0502020202020204" pitchFamily="34" charset="0"/>
              </a:rPr>
              <a:t>Unbundled Legal Services</a:t>
            </a:r>
          </a:p>
        </p:txBody>
      </p:sp>
      <p:sp>
        <p:nvSpPr>
          <p:cNvPr id="22" name="Rectangle: Rounded Corners 21">
            <a:extLst>
              <a:ext uri="{FF2B5EF4-FFF2-40B4-BE49-F238E27FC236}">
                <a16:creationId xmlns:a16="http://schemas.microsoft.com/office/drawing/2014/main" id="{93A3284C-6660-46EE-8456-26C09354DA03}"/>
              </a:ext>
            </a:extLst>
          </p:cNvPr>
          <p:cNvSpPr/>
          <p:nvPr/>
        </p:nvSpPr>
        <p:spPr>
          <a:xfrm>
            <a:off x="593409" y="2826910"/>
            <a:ext cx="5501699" cy="689763"/>
          </a:xfrm>
          <a:prstGeom prst="roundRect">
            <a:avLst/>
          </a:prstGeom>
          <a:solidFill>
            <a:schemeClr val="bg1">
              <a:lumMod val="85000"/>
            </a:schemeClr>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lumMod val="75000"/>
                    <a:lumOff val="25000"/>
                  </a:schemeClr>
                </a:solidFill>
                <a:latin typeface="Century Gothic" panose="020B0502020202020204" pitchFamily="34" charset="0"/>
              </a:rPr>
              <a:t>Court-Based Pro Bono Programs</a:t>
            </a:r>
          </a:p>
          <a:p>
            <a:pPr algn="ctr"/>
            <a:r>
              <a:rPr lang="en-US" dirty="0">
                <a:solidFill>
                  <a:schemeClr val="tx1">
                    <a:lumMod val="75000"/>
                    <a:lumOff val="25000"/>
                  </a:schemeClr>
                </a:solidFill>
                <a:latin typeface="Century Gothic" panose="020B0502020202020204" pitchFamily="34" charset="0"/>
              </a:rPr>
              <a:t>Attorney Emeritus Program</a:t>
            </a:r>
          </a:p>
        </p:txBody>
      </p:sp>
      <p:sp>
        <p:nvSpPr>
          <p:cNvPr id="27" name="Rectangle: Rounded Corners 26">
            <a:extLst>
              <a:ext uri="{FF2B5EF4-FFF2-40B4-BE49-F238E27FC236}">
                <a16:creationId xmlns:a16="http://schemas.microsoft.com/office/drawing/2014/main" id="{612ED9AE-3A71-4DFB-A588-F8F6D4A5BB7B}"/>
              </a:ext>
            </a:extLst>
          </p:cNvPr>
          <p:cNvSpPr/>
          <p:nvPr/>
        </p:nvSpPr>
        <p:spPr>
          <a:xfrm>
            <a:off x="593409" y="3608952"/>
            <a:ext cx="5501701" cy="831998"/>
          </a:xfrm>
          <a:prstGeom prst="roundRect">
            <a:avLst/>
          </a:prstGeom>
          <a:solidFill>
            <a:srgbClr val="11489C"/>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Century Gothic" panose="020B0502020202020204" pitchFamily="34" charset="0"/>
              </a:rPr>
              <a:t>Litigants with Diverse Needs</a:t>
            </a:r>
          </a:p>
        </p:txBody>
      </p:sp>
      <p:sp>
        <p:nvSpPr>
          <p:cNvPr id="31" name="Rectangle: Rounded Corners 30">
            <a:extLst>
              <a:ext uri="{FF2B5EF4-FFF2-40B4-BE49-F238E27FC236}">
                <a16:creationId xmlns:a16="http://schemas.microsoft.com/office/drawing/2014/main" id="{8D744947-37AD-4AB9-BE79-E0B011D5AD9B}"/>
              </a:ext>
            </a:extLst>
          </p:cNvPr>
          <p:cNvSpPr/>
          <p:nvPr/>
        </p:nvSpPr>
        <p:spPr>
          <a:xfrm>
            <a:off x="593410" y="4019131"/>
            <a:ext cx="5501698" cy="919763"/>
          </a:xfrm>
          <a:prstGeom prst="roundRect">
            <a:avLst/>
          </a:prstGeom>
          <a:solidFill>
            <a:schemeClr val="bg1">
              <a:lumMod val="85000"/>
            </a:schemeClr>
          </a:solidFill>
          <a:ln>
            <a:solidFill>
              <a:srgbClr val="11489C"/>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solidFill>
                  <a:schemeClr val="tx1">
                    <a:lumMod val="75000"/>
                    <a:lumOff val="25000"/>
                  </a:schemeClr>
                </a:solidFill>
                <a:latin typeface="Century Gothic" panose="020B0502020202020204" pitchFamily="34" charset="0"/>
              </a:rPr>
              <a:t>GAL Program</a:t>
            </a:r>
          </a:p>
          <a:p>
            <a:pPr algn="ctr"/>
            <a:r>
              <a:rPr lang="en-US" dirty="0">
                <a:solidFill>
                  <a:schemeClr val="tx1">
                    <a:lumMod val="75000"/>
                    <a:lumOff val="25000"/>
                  </a:schemeClr>
                </a:solidFill>
                <a:latin typeface="Century Gothic" panose="020B0502020202020204" pitchFamily="34" charset="0"/>
              </a:rPr>
              <a:t>Assigned Counsel Project</a:t>
            </a:r>
          </a:p>
          <a:p>
            <a:pPr algn="ctr"/>
            <a:r>
              <a:rPr lang="en-US" dirty="0">
                <a:solidFill>
                  <a:schemeClr val="tx1">
                    <a:lumMod val="75000"/>
                    <a:lumOff val="25000"/>
                  </a:schemeClr>
                </a:solidFill>
                <a:latin typeface="Century Gothic" panose="020B0502020202020204" pitchFamily="34" charset="0"/>
              </a:rPr>
              <a:t>Poverty Simulations</a:t>
            </a:r>
          </a:p>
        </p:txBody>
      </p:sp>
      <p:sp>
        <p:nvSpPr>
          <p:cNvPr id="33" name="Rectangle: Rounded Corners 32">
            <a:extLst>
              <a:ext uri="{FF2B5EF4-FFF2-40B4-BE49-F238E27FC236}">
                <a16:creationId xmlns:a16="http://schemas.microsoft.com/office/drawing/2014/main" id="{7B712DDC-B318-424B-B092-C820A058C936}"/>
              </a:ext>
            </a:extLst>
          </p:cNvPr>
          <p:cNvSpPr/>
          <p:nvPr/>
        </p:nvSpPr>
        <p:spPr>
          <a:xfrm>
            <a:off x="6620171" y="3190096"/>
            <a:ext cx="5291524" cy="680271"/>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cap="small" dirty="0">
                <a:latin typeface="Century Gothic" panose="020B0502020202020204" pitchFamily="34" charset="0"/>
              </a:rPr>
              <a:t>Child Welfare &amp; Juvenile Justice Initiatives</a:t>
            </a:r>
          </a:p>
        </p:txBody>
      </p:sp>
      <p:sp>
        <p:nvSpPr>
          <p:cNvPr id="34" name="Rectangle: Rounded Corners 33">
            <a:extLst>
              <a:ext uri="{FF2B5EF4-FFF2-40B4-BE49-F238E27FC236}">
                <a16:creationId xmlns:a16="http://schemas.microsoft.com/office/drawing/2014/main" id="{3E3CBE32-8427-44EE-AC85-5F2B2CCBF2F1}"/>
              </a:ext>
            </a:extLst>
          </p:cNvPr>
          <p:cNvSpPr/>
          <p:nvPr/>
        </p:nvSpPr>
        <p:spPr>
          <a:xfrm>
            <a:off x="6620171" y="3588721"/>
            <a:ext cx="5291524" cy="1087228"/>
          </a:xfrm>
          <a:prstGeom prst="roundRect">
            <a:avLst>
              <a:gd name="adj" fmla="val 12627"/>
            </a:avLst>
          </a:prstGeom>
          <a:solidFill>
            <a:schemeClr val="bg1">
              <a:lumMod val="85000"/>
            </a:schemeClr>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a:solidFill>
                  <a:schemeClr val="tx1">
                    <a:lumMod val="75000"/>
                    <a:lumOff val="25000"/>
                  </a:schemeClr>
                </a:solidFill>
                <a:latin typeface="Century Gothic" panose="020B0502020202020204" pitchFamily="34" charset="0"/>
              </a:rPr>
              <a:t>Child Welfare Court Improvement Project</a:t>
            </a:r>
          </a:p>
          <a:p>
            <a:pPr algn="ctr"/>
            <a:r>
              <a:rPr lang="en-US" dirty="0">
                <a:solidFill>
                  <a:schemeClr val="tx1">
                    <a:lumMod val="75000"/>
                    <a:lumOff val="25000"/>
                  </a:schemeClr>
                </a:solidFill>
                <a:latin typeface="Century Gothic" panose="020B0502020202020204" pitchFamily="34" charset="0"/>
              </a:rPr>
              <a:t>Raise the Age Implementation</a:t>
            </a:r>
          </a:p>
          <a:p>
            <a:pPr algn="ctr"/>
            <a:r>
              <a:rPr lang="en-US" dirty="0">
                <a:solidFill>
                  <a:schemeClr val="tx1">
                    <a:lumMod val="75000"/>
                    <a:lumOff val="25000"/>
                  </a:schemeClr>
                </a:solidFill>
                <a:latin typeface="Century Gothic" panose="020B0502020202020204" pitchFamily="34" charset="0"/>
              </a:rPr>
              <a:t>Emerging Adult Justice Learning Community</a:t>
            </a:r>
          </a:p>
        </p:txBody>
      </p:sp>
      <p:sp>
        <p:nvSpPr>
          <p:cNvPr id="35" name="Rectangle: Rounded Corners 34">
            <a:extLst>
              <a:ext uri="{FF2B5EF4-FFF2-40B4-BE49-F238E27FC236}">
                <a16:creationId xmlns:a16="http://schemas.microsoft.com/office/drawing/2014/main" id="{50797049-805E-42F7-90FC-F7393D3B8BC3}"/>
              </a:ext>
            </a:extLst>
          </p:cNvPr>
          <p:cNvSpPr/>
          <p:nvPr/>
        </p:nvSpPr>
        <p:spPr>
          <a:xfrm>
            <a:off x="6620171" y="1206944"/>
            <a:ext cx="5291524" cy="1899473"/>
          </a:xfrm>
          <a:prstGeom prst="roundRect">
            <a:avLst>
              <a:gd name="adj" fmla="val 8804"/>
            </a:avLst>
          </a:prstGeom>
          <a:solidFill>
            <a:schemeClr val="bg1">
              <a:lumMod val="85000"/>
            </a:schemeClr>
          </a:solidFill>
          <a:ln>
            <a:solidFill>
              <a:srgbClr val="3B994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dirty="0">
                <a:solidFill>
                  <a:schemeClr val="tx1">
                    <a:lumMod val="75000"/>
                    <a:lumOff val="25000"/>
                  </a:schemeClr>
                </a:solidFill>
                <a:latin typeface="Century Gothic" panose="020B0502020202020204" pitchFamily="34" charset="0"/>
              </a:rPr>
              <a:t>Community Listening Sessions</a:t>
            </a:r>
          </a:p>
          <a:p>
            <a:pPr algn="ctr"/>
            <a:r>
              <a:rPr lang="en-US" dirty="0">
                <a:solidFill>
                  <a:schemeClr val="tx1">
                    <a:lumMod val="75000"/>
                    <a:lumOff val="25000"/>
                  </a:schemeClr>
                </a:solidFill>
                <a:latin typeface="Century Gothic" panose="020B0502020202020204" pitchFamily="34" charset="0"/>
              </a:rPr>
              <a:t>Court Tours</a:t>
            </a:r>
          </a:p>
          <a:p>
            <a:pPr algn="ctr"/>
            <a:r>
              <a:rPr lang="en-US" dirty="0">
                <a:solidFill>
                  <a:schemeClr val="tx1">
                    <a:lumMod val="75000"/>
                    <a:lumOff val="25000"/>
                  </a:schemeClr>
                </a:solidFill>
                <a:latin typeface="Century Gothic" panose="020B0502020202020204" pitchFamily="34" charset="0"/>
              </a:rPr>
              <a:t>Faith Leader Programs</a:t>
            </a:r>
          </a:p>
          <a:p>
            <a:pPr algn="ctr"/>
            <a:r>
              <a:rPr lang="en-US" dirty="0">
                <a:solidFill>
                  <a:schemeClr val="tx1">
                    <a:lumMod val="75000"/>
                    <a:lumOff val="25000"/>
                  </a:schemeClr>
                </a:solidFill>
                <a:latin typeface="Century Gothic" panose="020B0502020202020204" pitchFamily="34" charset="0"/>
              </a:rPr>
              <a:t>Legal Information Fairs</a:t>
            </a:r>
          </a:p>
          <a:p>
            <a:pPr algn="ctr"/>
            <a:r>
              <a:rPr lang="en-US" dirty="0">
                <a:solidFill>
                  <a:schemeClr val="tx1">
                    <a:lumMod val="75000"/>
                    <a:lumOff val="25000"/>
                  </a:schemeClr>
                </a:solidFill>
                <a:latin typeface="Century Gothic" panose="020B0502020202020204" pitchFamily="34" charset="0"/>
              </a:rPr>
              <a:t>Mobile Legal Help Center</a:t>
            </a:r>
          </a:p>
          <a:p>
            <a:pPr algn="ctr"/>
            <a:r>
              <a:rPr lang="en-US" dirty="0">
                <a:solidFill>
                  <a:schemeClr val="tx1">
                    <a:lumMod val="75000"/>
                    <a:lumOff val="25000"/>
                  </a:schemeClr>
                </a:solidFill>
                <a:latin typeface="Century Gothic" panose="020B0502020202020204" pitchFamily="34" charset="0"/>
              </a:rPr>
              <a:t>Speakers Bureau</a:t>
            </a:r>
          </a:p>
        </p:txBody>
      </p:sp>
      <p:pic>
        <p:nvPicPr>
          <p:cNvPr id="43" name="Graphic 42" descr="Court">
            <a:extLst>
              <a:ext uri="{FF2B5EF4-FFF2-40B4-BE49-F238E27FC236}">
                <a16:creationId xmlns:a16="http://schemas.microsoft.com/office/drawing/2014/main" id="{4641F700-C87E-4DC3-BBF4-57C3FE61C3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79" y="6473313"/>
            <a:ext cx="365125" cy="365125"/>
          </a:xfrm>
          <a:prstGeom prst="rect">
            <a:avLst/>
          </a:prstGeom>
          <a:effectLst/>
        </p:spPr>
      </p:pic>
      <p:sp>
        <p:nvSpPr>
          <p:cNvPr id="29" name="TextBox 28">
            <a:extLst>
              <a:ext uri="{FF2B5EF4-FFF2-40B4-BE49-F238E27FC236}">
                <a16:creationId xmlns:a16="http://schemas.microsoft.com/office/drawing/2014/main" id="{2A0AF37D-8C04-409E-8966-D5232A30E4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30" name="Graphic 29" descr="Social network">
            <a:extLst>
              <a:ext uri="{FF2B5EF4-FFF2-40B4-BE49-F238E27FC236}">
                <a16:creationId xmlns:a16="http://schemas.microsoft.com/office/drawing/2014/main" id="{C15C787A-C4FF-4B97-9AE6-116BFCDB0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36" name="Group 35">
            <a:extLst>
              <a:ext uri="{FF2B5EF4-FFF2-40B4-BE49-F238E27FC236}">
                <a16:creationId xmlns:a16="http://schemas.microsoft.com/office/drawing/2014/main" id="{AC3B87B4-9AF9-4D1C-AF5A-EFE0D42B406E}"/>
              </a:ext>
            </a:extLst>
          </p:cNvPr>
          <p:cNvGrpSpPr/>
          <p:nvPr/>
        </p:nvGrpSpPr>
        <p:grpSpPr>
          <a:xfrm>
            <a:off x="1101356" y="6468110"/>
            <a:ext cx="251396" cy="365125"/>
            <a:chOff x="7907153" y="3711346"/>
            <a:chExt cx="1092490" cy="1624264"/>
          </a:xfrm>
          <a:solidFill>
            <a:srgbClr val="11489C"/>
          </a:solidFill>
          <a:effectLst/>
        </p:grpSpPr>
        <p:pic>
          <p:nvPicPr>
            <p:cNvPr id="44" name="Graphic 43" descr="Child with balloon">
              <a:extLst>
                <a:ext uri="{FF2B5EF4-FFF2-40B4-BE49-F238E27FC236}">
                  <a16:creationId xmlns:a16="http://schemas.microsoft.com/office/drawing/2014/main" id="{A006BBDE-CFB3-41DA-9CC7-17A29BA09D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45" name="Graphic 44" descr="Scales of justice">
              <a:extLst>
                <a:ext uri="{FF2B5EF4-FFF2-40B4-BE49-F238E27FC236}">
                  <a16:creationId xmlns:a16="http://schemas.microsoft.com/office/drawing/2014/main" id="{F5B1C3DD-29B2-4CF2-9BCA-4978FA3828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46" name="Graphic 45" descr="Gavel">
              <a:extLst>
                <a:ext uri="{FF2B5EF4-FFF2-40B4-BE49-F238E27FC236}">
                  <a16:creationId xmlns:a16="http://schemas.microsoft.com/office/drawing/2014/main" id="{4334F1A1-49A4-4C48-B7E9-02B2FB6FC1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grpSp>
        <p:nvGrpSpPr>
          <p:cNvPr id="47" name="Group 46">
            <a:extLst>
              <a:ext uri="{FF2B5EF4-FFF2-40B4-BE49-F238E27FC236}">
                <a16:creationId xmlns:a16="http://schemas.microsoft.com/office/drawing/2014/main" id="{0B9FDE3C-D2C2-4393-81D4-452D7379585F}"/>
              </a:ext>
            </a:extLst>
          </p:cNvPr>
          <p:cNvGrpSpPr/>
          <p:nvPr/>
        </p:nvGrpSpPr>
        <p:grpSpPr>
          <a:xfrm>
            <a:off x="1101356" y="6468500"/>
            <a:ext cx="251396" cy="365125"/>
            <a:chOff x="7907153" y="3711346"/>
            <a:chExt cx="1092490" cy="1624264"/>
          </a:xfrm>
          <a:solidFill>
            <a:srgbClr val="11489C"/>
          </a:solidFill>
          <a:effectLst/>
        </p:grpSpPr>
        <p:pic>
          <p:nvPicPr>
            <p:cNvPr id="48" name="Graphic 47" descr="Child with balloon">
              <a:extLst>
                <a:ext uri="{FF2B5EF4-FFF2-40B4-BE49-F238E27FC236}">
                  <a16:creationId xmlns:a16="http://schemas.microsoft.com/office/drawing/2014/main" id="{8394210E-8A36-4D0E-BD28-7BD9A5D87F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49" name="Graphic 48" descr="Scales of justice">
              <a:extLst>
                <a:ext uri="{FF2B5EF4-FFF2-40B4-BE49-F238E27FC236}">
                  <a16:creationId xmlns:a16="http://schemas.microsoft.com/office/drawing/2014/main" id="{7EE648C7-329D-4F85-94EF-ECB43E65E9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50" name="Graphic 49" descr="Gavel">
              <a:extLst>
                <a:ext uri="{FF2B5EF4-FFF2-40B4-BE49-F238E27FC236}">
                  <a16:creationId xmlns:a16="http://schemas.microsoft.com/office/drawing/2014/main" id="{7CAD11BE-F389-4634-B85C-D1CF1BDA56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51" name="Graphic 50" descr="Social network">
            <a:extLst>
              <a:ext uri="{FF2B5EF4-FFF2-40B4-BE49-F238E27FC236}">
                <a16:creationId xmlns:a16="http://schemas.microsoft.com/office/drawing/2014/main" id="{0D67D07C-F27F-48C3-AA1A-53868707B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4"/>
            <a:ext cx="365125" cy="365125"/>
          </a:xfrm>
          <a:prstGeom prst="rect">
            <a:avLst/>
          </a:prstGeom>
          <a:effectLst/>
        </p:spPr>
      </p:pic>
      <p:sp>
        <p:nvSpPr>
          <p:cNvPr id="42" name="Rectangle: Rounded Corners 41">
            <a:extLst>
              <a:ext uri="{FF2B5EF4-FFF2-40B4-BE49-F238E27FC236}">
                <a16:creationId xmlns:a16="http://schemas.microsoft.com/office/drawing/2014/main" id="{D4030723-A7C0-461A-9347-164F8E241E84}"/>
              </a:ext>
            </a:extLst>
          </p:cNvPr>
          <p:cNvSpPr/>
          <p:nvPr/>
        </p:nvSpPr>
        <p:spPr>
          <a:xfrm>
            <a:off x="6620171" y="4744231"/>
            <a:ext cx="5291524" cy="461666"/>
          </a:xfrm>
          <a:prstGeom prst="roundRect">
            <a:avLst>
              <a:gd name="adj" fmla="val 28793"/>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cap="small" dirty="0">
                <a:latin typeface="Century Gothic" panose="020B0502020202020204" pitchFamily="34" charset="0"/>
              </a:rPr>
              <a:t>OFFICE OF POLICY AND PLANNING</a:t>
            </a:r>
          </a:p>
        </p:txBody>
      </p:sp>
    </p:spTree>
    <p:extLst>
      <p:ext uri="{BB962C8B-B14F-4D97-AF65-F5344CB8AC3E}">
        <p14:creationId xmlns:p14="http://schemas.microsoft.com/office/powerpoint/2010/main" val="108323107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a:extLst>
              <a:ext uri="{FF2B5EF4-FFF2-40B4-BE49-F238E27FC236}">
                <a16:creationId xmlns:a16="http://schemas.microsoft.com/office/drawing/2014/main" id="{BF6672CE-5E71-41E3-84B2-D3CEA4EBCD80}"/>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52</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a:xfrm>
            <a:off x="1543963" y="65404"/>
            <a:ext cx="10434198" cy="828675"/>
          </a:xfrm>
        </p:spPr>
        <p:txBody>
          <a:bodyPr/>
          <a:lstStyle/>
          <a:p>
            <a:r>
              <a:rPr lang="en-US" dirty="0"/>
              <a:t>OFFICE OF POLICY AND PLANNING</a:t>
            </a:r>
          </a:p>
        </p:txBody>
      </p:sp>
      <p:pic>
        <p:nvPicPr>
          <p:cNvPr id="43" name="Graphic 42" descr="Court">
            <a:extLst>
              <a:ext uri="{FF2B5EF4-FFF2-40B4-BE49-F238E27FC236}">
                <a16:creationId xmlns:a16="http://schemas.microsoft.com/office/drawing/2014/main" id="{4641F700-C87E-4DC3-BBF4-57C3FE61C3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79" y="6473313"/>
            <a:ext cx="365125" cy="365125"/>
          </a:xfrm>
          <a:prstGeom prst="rect">
            <a:avLst/>
          </a:prstGeom>
          <a:effectLst/>
        </p:spPr>
      </p:pic>
      <p:sp>
        <p:nvSpPr>
          <p:cNvPr id="29" name="TextBox 28">
            <a:extLst>
              <a:ext uri="{FF2B5EF4-FFF2-40B4-BE49-F238E27FC236}">
                <a16:creationId xmlns:a16="http://schemas.microsoft.com/office/drawing/2014/main" id="{2A0AF37D-8C04-409E-8966-D5232A30E4B9}"/>
              </a:ext>
            </a:extLst>
          </p:cNvPr>
          <p:cNvSpPr txBox="1"/>
          <p:nvPr/>
        </p:nvSpPr>
        <p:spPr>
          <a:xfrm>
            <a:off x="4012163" y="6409282"/>
            <a:ext cx="6389137"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nycourts.gov/admin/</a:t>
            </a:r>
            <a:r>
              <a:rPr lang="en-US" sz="2400" dirty="0" err="1">
                <a:solidFill>
                  <a:schemeClr val="bg1"/>
                </a:solidFill>
                <a:latin typeface="Century Gothic" panose="020B0502020202020204" pitchFamily="34" charset="0"/>
              </a:rPr>
              <a:t>opp</a:t>
            </a:r>
            <a:endParaRPr lang="en-US" sz="2400" dirty="0">
              <a:solidFill>
                <a:schemeClr val="bg1"/>
              </a:solidFill>
              <a:latin typeface="Century Gothic" panose="020B0502020202020204" pitchFamily="34" charset="0"/>
            </a:endParaRPr>
          </a:p>
        </p:txBody>
      </p:sp>
      <p:pic>
        <p:nvPicPr>
          <p:cNvPr id="30" name="Graphic 29" descr="Social network">
            <a:extLst>
              <a:ext uri="{FF2B5EF4-FFF2-40B4-BE49-F238E27FC236}">
                <a16:creationId xmlns:a16="http://schemas.microsoft.com/office/drawing/2014/main" id="{C15C787A-C4FF-4B97-9AE6-116BFCDB0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36" name="Group 35">
            <a:extLst>
              <a:ext uri="{FF2B5EF4-FFF2-40B4-BE49-F238E27FC236}">
                <a16:creationId xmlns:a16="http://schemas.microsoft.com/office/drawing/2014/main" id="{AC3B87B4-9AF9-4D1C-AF5A-EFE0D42B406E}"/>
              </a:ext>
            </a:extLst>
          </p:cNvPr>
          <p:cNvGrpSpPr/>
          <p:nvPr/>
        </p:nvGrpSpPr>
        <p:grpSpPr>
          <a:xfrm>
            <a:off x="1101356" y="6468110"/>
            <a:ext cx="251396" cy="365125"/>
            <a:chOff x="7907153" y="3711346"/>
            <a:chExt cx="1092490" cy="1624264"/>
          </a:xfrm>
          <a:solidFill>
            <a:srgbClr val="11489C"/>
          </a:solidFill>
          <a:effectLst/>
        </p:grpSpPr>
        <p:pic>
          <p:nvPicPr>
            <p:cNvPr id="44" name="Graphic 43" descr="Child with balloon">
              <a:extLst>
                <a:ext uri="{FF2B5EF4-FFF2-40B4-BE49-F238E27FC236}">
                  <a16:creationId xmlns:a16="http://schemas.microsoft.com/office/drawing/2014/main" id="{A006BBDE-CFB3-41DA-9CC7-17A29BA09D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45" name="Graphic 44" descr="Scales of justice">
              <a:extLst>
                <a:ext uri="{FF2B5EF4-FFF2-40B4-BE49-F238E27FC236}">
                  <a16:creationId xmlns:a16="http://schemas.microsoft.com/office/drawing/2014/main" id="{F5B1C3DD-29B2-4CF2-9BCA-4978FA3828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46" name="Graphic 45" descr="Gavel">
              <a:extLst>
                <a:ext uri="{FF2B5EF4-FFF2-40B4-BE49-F238E27FC236}">
                  <a16:creationId xmlns:a16="http://schemas.microsoft.com/office/drawing/2014/main" id="{4334F1A1-49A4-4C48-B7E9-02B2FB6FC1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grpSp>
        <p:nvGrpSpPr>
          <p:cNvPr id="47" name="Group 46">
            <a:extLst>
              <a:ext uri="{FF2B5EF4-FFF2-40B4-BE49-F238E27FC236}">
                <a16:creationId xmlns:a16="http://schemas.microsoft.com/office/drawing/2014/main" id="{0B9FDE3C-D2C2-4393-81D4-452D7379585F}"/>
              </a:ext>
            </a:extLst>
          </p:cNvPr>
          <p:cNvGrpSpPr/>
          <p:nvPr/>
        </p:nvGrpSpPr>
        <p:grpSpPr>
          <a:xfrm>
            <a:off x="1101356" y="6468500"/>
            <a:ext cx="251396" cy="365125"/>
            <a:chOff x="7907153" y="3711346"/>
            <a:chExt cx="1092490" cy="1624264"/>
          </a:xfrm>
          <a:solidFill>
            <a:srgbClr val="11489C"/>
          </a:solidFill>
          <a:effectLst/>
        </p:grpSpPr>
        <p:pic>
          <p:nvPicPr>
            <p:cNvPr id="48" name="Graphic 47" descr="Child with balloon">
              <a:extLst>
                <a:ext uri="{FF2B5EF4-FFF2-40B4-BE49-F238E27FC236}">
                  <a16:creationId xmlns:a16="http://schemas.microsoft.com/office/drawing/2014/main" id="{8394210E-8A36-4D0E-BD28-7BD9A5D87F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49" name="Graphic 48" descr="Scales of justice">
              <a:extLst>
                <a:ext uri="{FF2B5EF4-FFF2-40B4-BE49-F238E27FC236}">
                  <a16:creationId xmlns:a16="http://schemas.microsoft.com/office/drawing/2014/main" id="{7EE648C7-329D-4F85-94EF-ECB43E65E9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50" name="Graphic 49" descr="Gavel">
              <a:extLst>
                <a:ext uri="{FF2B5EF4-FFF2-40B4-BE49-F238E27FC236}">
                  <a16:creationId xmlns:a16="http://schemas.microsoft.com/office/drawing/2014/main" id="{7CAD11BE-F389-4634-B85C-D1CF1BDA56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51" name="Graphic 50" descr="Social network">
            <a:extLst>
              <a:ext uri="{FF2B5EF4-FFF2-40B4-BE49-F238E27FC236}">
                <a16:creationId xmlns:a16="http://schemas.microsoft.com/office/drawing/2014/main" id="{0D67D07C-F27F-48C3-AA1A-53868707B4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4"/>
            <a:ext cx="365125" cy="365125"/>
          </a:xfrm>
          <a:prstGeom prst="rect">
            <a:avLst/>
          </a:prstGeom>
          <a:effectLst/>
        </p:spPr>
      </p:pic>
      <p:sp>
        <p:nvSpPr>
          <p:cNvPr id="38" name="Content Placeholder 2">
            <a:extLst>
              <a:ext uri="{FF2B5EF4-FFF2-40B4-BE49-F238E27FC236}">
                <a16:creationId xmlns:a16="http://schemas.microsoft.com/office/drawing/2014/main" id="{BCA9875B-BD17-49D9-8EB4-1E4E25F2B7FB}"/>
              </a:ext>
            </a:extLst>
          </p:cNvPr>
          <p:cNvSpPr txBox="1">
            <a:spLocks/>
          </p:cNvSpPr>
          <p:nvPr/>
        </p:nvSpPr>
        <p:spPr>
          <a:xfrm>
            <a:off x="143791" y="790447"/>
            <a:ext cx="11904418" cy="1045289"/>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a:lstStyle>
          <a:p>
            <a:r>
              <a:rPr lang="en-US" sz="2800" dirty="0">
                <a:solidFill>
                  <a:schemeClr val="tx1">
                    <a:lumMod val="75000"/>
                    <a:lumOff val="25000"/>
                  </a:schemeClr>
                </a:solidFill>
                <a:latin typeface="Century Gothic" panose="020B0502020202020204" pitchFamily="34" charset="0"/>
              </a:rPr>
              <a:t>As of January 1</a:t>
            </a:r>
            <a:r>
              <a:rPr lang="en-US" sz="2800" baseline="30000" dirty="0">
                <a:solidFill>
                  <a:schemeClr val="tx1">
                    <a:lumMod val="75000"/>
                    <a:lumOff val="25000"/>
                  </a:schemeClr>
                </a:solidFill>
                <a:latin typeface="Century Gothic" panose="020B0502020202020204" pitchFamily="34" charset="0"/>
              </a:rPr>
              <a:t>st</a:t>
            </a:r>
            <a:r>
              <a:rPr lang="en-US" sz="2800" dirty="0">
                <a:solidFill>
                  <a:schemeClr val="tx1">
                    <a:lumMod val="75000"/>
                    <a:lumOff val="25000"/>
                  </a:schemeClr>
                </a:solidFill>
                <a:latin typeface="Century Gothic" panose="020B0502020202020204" pitchFamily="34" charset="0"/>
              </a:rPr>
              <a:t>, Judge Mendelson and OJI assumed oversight of the Office of Policy and Planning (OPP).  OPP’s work includes:</a:t>
            </a:r>
          </a:p>
        </p:txBody>
      </p:sp>
      <p:sp>
        <p:nvSpPr>
          <p:cNvPr id="39" name="TextBox 38">
            <a:extLst>
              <a:ext uri="{FF2B5EF4-FFF2-40B4-BE49-F238E27FC236}">
                <a16:creationId xmlns:a16="http://schemas.microsoft.com/office/drawing/2014/main" id="{DE70B469-48A0-49C4-BC15-F9D0200105E8}"/>
              </a:ext>
            </a:extLst>
          </p:cNvPr>
          <p:cNvSpPr txBox="1"/>
          <p:nvPr/>
        </p:nvSpPr>
        <p:spPr>
          <a:xfrm>
            <a:off x="4254350" y="1714692"/>
            <a:ext cx="7898363" cy="4350544"/>
          </a:xfrm>
          <a:prstGeom prst="roundRect">
            <a:avLst>
              <a:gd name="adj" fmla="val 3177"/>
            </a:avLst>
          </a:prstGeom>
          <a:solidFill>
            <a:schemeClr val="bg1"/>
          </a:solidFill>
        </p:spPr>
        <p:txBody>
          <a:bodyPr wrap="square" tIns="0" bIns="0" rtlCol="0">
            <a:spAutoFit/>
          </a:bodyPr>
          <a:lstStyle/>
          <a:p>
            <a:pPr marL="457200" indent="-457200">
              <a:buFont typeface="Arial" panose="020B0604020202020204" pitchFamily="34" charset="0"/>
              <a:buChar char="•"/>
            </a:pPr>
            <a:r>
              <a:rPr lang="en-US" sz="2800" dirty="0">
                <a:solidFill>
                  <a:schemeClr val="accent1">
                    <a:lumMod val="75000"/>
                  </a:schemeClr>
                </a:solidFill>
                <a:latin typeface="Century Gothic" panose="020B0502020202020204" pitchFamily="34" charset="0"/>
              </a:rPr>
              <a:t>Developing best practice standards</a:t>
            </a:r>
          </a:p>
          <a:p>
            <a:pPr marL="457200" indent="-457200">
              <a:buFont typeface="Arial" panose="020B0604020202020204" pitchFamily="34" charset="0"/>
              <a:buChar char="•"/>
            </a:pPr>
            <a:r>
              <a:rPr lang="en-US" sz="2800" dirty="0">
                <a:solidFill>
                  <a:schemeClr val="accent1">
                    <a:lumMod val="75000"/>
                  </a:schemeClr>
                </a:solidFill>
                <a:latin typeface="Century Gothic" panose="020B0502020202020204" pitchFamily="34" charset="0"/>
              </a:rPr>
              <a:t>Designing legal and operational seminars</a:t>
            </a:r>
          </a:p>
          <a:p>
            <a:pPr marL="457200" indent="-457200">
              <a:buFont typeface="Arial" panose="020B0604020202020204" pitchFamily="34" charset="0"/>
              <a:buChar char="•"/>
            </a:pPr>
            <a:r>
              <a:rPr lang="en-US" sz="2800" dirty="0">
                <a:solidFill>
                  <a:schemeClr val="accent1">
                    <a:lumMod val="75000"/>
                  </a:schemeClr>
                </a:solidFill>
                <a:latin typeface="Century Gothic" panose="020B0502020202020204" pitchFamily="34" charset="0"/>
              </a:rPr>
              <a:t>Implementing new legislation</a:t>
            </a:r>
          </a:p>
          <a:p>
            <a:pPr marL="457200" indent="-457200">
              <a:buFont typeface="Arial" panose="020B0604020202020204" pitchFamily="34" charset="0"/>
              <a:buChar char="•"/>
            </a:pPr>
            <a:r>
              <a:rPr lang="en-US" sz="2800" dirty="0">
                <a:solidFill>
                  <a:schemeClr val="accent1">
                    <a:lumMod val="75000"/>
                  </a:schemeClr>
                </a:solidFill>
                <a:latin typeface="Century Gothic" panose="020B0502020202020204" pitchFamily="34" charset="0"/>
              </a:rPr>
              <a:t>Overseeing:</a:t>
            </a:r>
          </a:p>
          <a:p>
            <a:pPr marL="914400" lvl="1" indent="-457200">
              <a:buFont typeface="Arial" panose="020B0604020202020204" pitchFamily="34" charset="0"/>
              <a:buChar char="•"/>
            </a:pPr>
            <a:r>
              <a:rPr lang="en-US" sz="2400" dirty="0">
                <a:latin typeface="Century Gothic" panose="020B0502020202020204" pitchFamily="34" charset="0"/>
              </a:rPr>
              <a:t>Problem-Solving Courts</a:t>
            </a:r>
          </a:p>
          <a:p>
            <a:pPr marL="914400" lvl="1" indent="-457200">
              <a:buFont typeface="Arial" panose="020B0604020202020204" pitchFamily="34" charset="0"/>
              <a:buChar char="•"/>
            </a:pPr>
            <a:r>
              <a:rPr lang="en-US" sz="2400" dirty="0">
                <a:latin typeface="Century Gothic" panose="020B0502020202020204" pitchFamily="34" charset="0"/>
              </a:rPr>
              <a:t>Domestic Violence and Integrated Domestic Violence Courts</a:t>
            </a:r>
          </a:p>
          <a:p>
            <a:pPr marL="914400" lvl="1" indent="-457200">
              <a:buFont typeface="Arial" panose="020B0604020202020204" pitchFamily="34" charset="0"/>
              <a:buChar char="•"/>
            </a:pPr>
            <a:r>
              <a:rPr lang="en-US" sz="2400" dirty="0">
                <a:latin typeface="Century Gothic" panose="020B0502020202020204" pitchFamily="34" charset="0"/>
              </a:rPr>
              <a:t>Driving While Under the Influence Courts</a:t>
            </a:r>
          </a:p>
          <a:p>
            <a:pPr marL="914400" lvl="1" indent="-457200">
              <a:buFont typeface="Arial" panose="020B0604020202020204" pitchFamily="34" charset="0"/>
              <a:buChar char="•"/>
            </a:pPr>
            <a:r>
              <a:rPr lang="en-US" sz="2400" dirty="0">
                <a:latin typeface="Century Gothic" panose="020B0502020202020204" pitchFamily="34" charset="0"/>
              </a:rPr>
              <a:t>Elder Justice Issues</a:t>
            </a:r>
          </a:p>
          <a:p>
            <a:pPr marL="914400" lvl="1" indent="-457200">
              <a:buFont typeface="Arial" panose="020B0604020202020204" pitchFamily="34" charset="0"/>
              <a:buChar char="•"/>
            </a:pPr>
            <a:r>
              <a:rPr lang="en-US" sz="2400" dirty="0">
                <a:latin typeface="Century Gothic" panose="020B0502020202020204" pitchFamily="34" charset="0"/>
              </a:rPr>
              <a:t>Foreclosure Inventory</a:t>
            </a:r>
          </a:p>
          <a:p>
            <a:pPr marL="914400" lvl="1" indent="-457200">
              <a:buFont typeface="Arial" panose="020B0604020202020204" pitchFamily="34" charset="0"/>
              <a:buChar char="•"/>
            </a:pPr>
            <a:r>
              <a:rPr lang="en-US" sz="2400" dirty="0">
                <a:latin typeface="Century Gothic" panose="020B0502020202020204" pitchFamily="34" charset="0"/>
              </a:rPr>
              <a:t>Special Projects</a:t>
            </a:r>
            <a:endParaRPr lang="en-US" sz="2000" dirty="0">
              <a:latin typeface="Century Gothic" panose="020B0502020202020204" pitchFamily="34" charset="0"/>
            </a:endParaRPr>
          </a:p>
        </p:txBody>
      </p:sp>
      <p:grpSp>
        <p:nvGrpSpPr>
          <p:cNvPr id="40" name="Group 39">
            <a:extLst>
              <a:ext uri="{FF2B5EF4-FFF2-40B4-BE49-F238E27FC236}">
                <a16:creationId xmlns:a16="http://schemas.microsoft.com/office/drawing/2014/main" id="{5E13E681-8161-4313-820B-03B3254F0FF8}"/>
              </a:ext>
            </a:extLst>
          </p:cNvPr>
          <p:cNvGrpSpPr/>
          <p:nvPr/>
        </p:nvGrpSpPr>
        <p:grpSpPr>
          <a:xfrm>
            <a:off x="302074" y="3398924"/>
            <a:ext cx="4450582" cy="3423754"/>
            <a:chOff x="895079" y="2675154"/>
            <a:chExt cx="5391421" cy="4147524"/>
          </a:xfrm>
        </p:grpSpPr>
        <p:grpSp>
          <p:nvGrpSpPr>
            <p:cNvPr id="41" name="Group 40">
              <a:extLst>
                <a:ext uri="{FF2B5EF4-FFF2-40B4-BE49-F238E27FC236}">
                  <a16:creationId xmlns:a16="http://schemas.microsoft.com/office/drawing/2014/main" id="{BCC10395-FE1C-449F-84AF-A122A021EC29}"/>
                </a:ext>
              </a:extLst>
            </p:cNvPr>
            <p:cNvGrpSpPr/>
            <p:nvPr/>
          </p:nvGrpSpPr>
          <p:grpSpPr>
            <a:xfrm>
              <a:off x="895079" y="2675154"/>
              <a:ext cx="5391421" cy="4147524"/>
              <a:chOff x="614347" y="1040305"/>
              <a:chExt cx="6604252" cy="5080533"/>
            </a:xfrm>
          </p:grpSpPr>
          <p:sp>
            <p:nvSpPr>
              <p:cNvPr id="53" name="Trapezoid 52">
                <a:extLst>
                  <a:ext uri="{FF2B5EF4-FFF2-40B4-BE49-F238E27FC236}">
                    <a16:creationId xmlns:a16="http://schemas.microsoft.com/office/drawing/2014/main" id="{D21E14BF-6696-4105-A7E6-A2FEACF2E79A}"/>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E9BFB608-2906-4DAF-9167-1AFFC30F01EA}"/>
                  </a:ext>
                </a:extLst>
              </p:cNvPr>
              <p:cNvGrpSpPr/>
              <p:nvPr/>
            </p:nvGrpSpPr>
            <p:grpSpPr>
              <a:xfrm>
                <a:off x="614347" y="1040305"/>
                <a:ext cx="6604252" cy="4883322"/>
                <a:chOff x="10513061" y="1708422"/>
                <a:chExt cx="4528820" cy="3644817"/>
              </a:xfrm>
            </p:grpSpPr>
            <p:sp>
              <p:nvSpPr>
                <p:cNvPr id="55" name="Rectangle 54">
                  <a:extLst>
                    <a:ext uri="{FF2B5EF4-FFF2-40B4-BE49-F238E27FC236}">
                      <a16:creationId xmlns:a16="http://schemas.microsoft.com/office/drawing/2014/main" id="{314A2020-1FE2-41A3-972B-1C4724D18FD7}"/>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5C43FE7D-E178-4EA3-9FF8-462217918D33}"/>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0179A36-9D0C-42BF-BF27-329E342A0B26}"/>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2" name="Picture 51">
              <a:extLst>
                <a:ext uri="{FF2B5EF4-FFF2-40B4-BE49-F238E27FC236}">
                  <a16:creationId xmlns:a16="http://schemas.microsoft.com/office/drawing/2014/main" id="{BCFB7DED-A6BD-4DF2-8A8D-FFC0726C828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71651" y="2988513"/>
              <a:ext cx="4791141" cy="2988394"/>
            </a:xfrm>
            <a:prstGeom prst="rect">
              <a:avLst/>
            </a:prstGeom>
          </p:spPr>
        </p:pic>
      </p:grpSp>
      <p:pic>
        <p:nvPicPr>
          <p:cNvPr id="1026" name="Picture 2" descr="OFFICE OF POLICY AND PLANNING">
            <a:extLst>
              <a:ext uri="{FF2B5EF4-FFF2-40B4-BE49-F238E27FC236}">
                <a16:creationId xmlns:a16="http://schemas.microsoft.com/office/drawing/2014/main" id="{557E20B2-0CF8-47D8-874E-539FE3ADDE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226" y="4250"/>
            <a:ext cx="1226119" cy="76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2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4DA83A-3442-4BBC-A596-E6ED3E70E804}"/>
              </a:ext>
            </a:extLst>
          </p:cNvPr>
          <p:cNvGrpSpPr/>
          <p:nvPr/>
        </p:nvGrpSpPr>
        <p:grpSpPr>
          <a:xfrm>
            <a:off x="472842" y="3702292"/>
            <a:ext cx="5542948" cy="2608783"/>
            <a:chOff x="113018" y="960706"/>
            <a:chExt cx="11963024" cy="2608783"/>
          </a:xfrm>
        </p:grpSpPr>
        <p:sp>
          <p:nvSpPr>
            <p:cNvPr id="75" name="Rectangle: Top Corners Snipped 74">
              <a:extLst>
                <a:ext uri="{FF2B5EF4-FFF2-40B4-BE49-F238E27FC236}">
                  <a16:creationId xmlns:a16="http://schemas.microsoft.com/office/drawing/2014/main" id="{5FA90309-DEDE-4DD9-A0AD-9AB1B03F786C}"/>
                </a:ext>
              </a:extLst>
            </p:cNvPr>
            <p:cNvSpPr/>
            <p:nvPr/>
          </p:nvSpPr>
          <p:spPr>
            <a:xfrm>
              <a:off x="113018" y="960706"/>
              <a:ext cx="11960084" cy="1293352"/>
            </a:xfrm>
            <a:prstGeom prst="roundRect">
              <a:avLst>
                <a:gd name="adj" fmla="val 339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sp>
          <p:nvSpPr>
            <p:cNvPr id="66" name="Rectangle: Rounded Corners 65">
              <a:extLst>
                <a:ext uri="{FF2B5EF4-FFF2-40B4-BE49-F238E27FC236}">
                  <a16:creationId xmlns:a16="http://schemas.microsoft.com/office/drawing/2014/main" id="{F85B62CA-43E6-44D6-A554-73EBC10D18C1}"/>
                </a:ext>
              </a:extLst>
            </p:cNvPr>
            <p:cNvSpPr/>
            <p:nvPr/>
          </p:nvSpPr>
          <p:spPr>
            <a:xfrm>
              <a:off x="115957" y="1503431"/>
              <a:ext cx="11960085" cy="2066058"/>
            </a:xfrm>
            <a:prstGeom prst="roundRect">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grpSp>
      <p:sp>
        <p:nvSpPr>
          <p:cNvPr id="73" name="TextBox 72">
            <a:extLst>
              <a:ext uri="{FF2B5EF4-FFF2-40B4-BE49-F238E27FC236}">
                <a16:creationId xmlns:a16="http://schemas.microsoft.com/office/drawing/2014/main" id="{D45473B3-4BD2-4A4B-B1F1-20AE4391CEE0}"/>
              </a:ext>
            </a:extLst>
          </p:cNvPr>
          <p:cNvSpPr txBox="1"/>
          <p:nvPr/>
        </p:nvSpPr>
        <p:spPr>
          <a:xfrm>
            <a:off x="809173" y="3775068"/>
            <a:ext cx="4833471" cy="430887"/>
          </a:xfrm>
          <a:prstGeom prst="rect">
            <a:avLst/>
          </a:prstGeom>
          <a:solidFill>
            <a:srgbClr val="404040"/>
          </a:solidFill>
        </p:spPr>
        <p:txBody>
          <a:bodyPr wrap="square" lIns="0" tIns="0" rIns="0" bIns="0" rtlCol="0">
            <a:spAutoFit/>
          </a:bodyPr>
          <a:lstStyle/>
          <a:p>
            <a:pPr lvl="0" algn="ctr"/>
            <a:r>
              <a:rPr lang="en-US" sz="2800" dirty="0">
                <a:solidFill>
                  <a:schemeClr val="bg1"/>
                </a:solidFill>
                <a:latin typeface="Century Gothic" panose="020B0502020202020204" pitchFamily="34" charset="0"/>
              </a:rPr>
              <a:t>    </a:t>
            </a:r>
            <a:r>
              <a:rPr lang="en-US" sz="2400" dirty="0">
                <a:solidFill>
                  <a:schemeClr val="bg1"/>
                </a:solidFill>
                <a:latin typeface="Century Gothic" panose="020B0502020202020204" pitchFamily="34" charset="0"/>
              </a:rPr>
              <a:t>Expansion of Help Centers</a:t>
            </a:r>
            <a:endParaRPr lang="en-US" sz="2800"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257300" y="65404"/>
            <a:ext cx="9457202" cy="828675"/>
          </a:xfrm>
          <a:effectLst/>
        </p:spPr>
        <p:txBody>
          <a:bodyPr>
            <a:normAutofit/>
          </a:bodyPr>
          <a:lstStyle/>
          <a:p>
            <a:r>
              <a:rPr lang="en-US" dirty="0"/>
              <a:t>LOOKING FORWARD</a:t>
            </a:r>
          </a:p>
        </p:txBody>
      </p:sp>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xfrm>
            <a:off x="11425476" y="6452710"/>
            <a:ext cx="662110" cy="365125"/>
          </a:xfrm>
          <a:prstGeom prst="rect">
            <a:avLst/>
          </a:prstGeom>
        </p:spPr>
        <p:txBody>
          <a:bodyPr/>
          <a:lstStyle/>
          <a:p>
            <a:fld id="{E04F1C5D-E716-43E5-89FA-D15EEF2EE82D}" type="slidenum">
              <a:rPr lang="en-US" smtClean="0"/>
              <a:pPr/>
              <a:t>53</a:t>
            </a:fld>
            <a:endParaRPr lang="en-US"/>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grpSp>
        <p:nvGrpSpPr>
          <p:cNvPr id="23" name="Group 22">
            <a:extLst>
              <a:ext uri="{FF2B5EF4-FFF2-40B4-BE49-F238E27FC236}">
                <a16:creationId xmlns:a16="http://schemas.microsoft.com/office/drawing/2014/main" id="{ECA1BF85-E27E-4524-82E4-F4848A9ADF23}"/>
              </a:ext>
            </a:extLst>
          </p:cNvPr>
          <p:cNvGrpSpPr/>
          <p:nvPr/>
        </p:nvGrpSpPr>
        <p:grpSpPr>
          <a:xfrm>
            <a:off x="1018400" y="3761064"/>
            <a:ext cx="490706" cy="474833"/>
            <a:chOff x="115957" y="4108222"/>
            <a:chExt cx="622439" cy="602305"/>
          </a:xfrm>
          <a:solidFill>
            <a:schemeClr val="bg1"/>
          </a:solidFill>
        </p:grpSpPr>
        <p:pic>
          <p:nvPicPr>
            <p:cNvPr id="24" name="Graphic 23" descr="Monitor">
              <a:extLst>
                <a:ext uri="{FF2B5EF4-FFF2-40B4-BE49-F238E27FC236}">
                  <a16:creationId xmlns:a16="http://schemas.microsoft.com/office/drawing/2014/main" id="{02FAD3CD-587A-4D96-909C-9262C63CD1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957" y="4108222"/>
              <a:ext cx="460514" cy="460514"/>
            </a:xfrm>
            <a:prstGeom prst="rect">
              <a:avLst/>
            </a:prstGeom>
          </p:spPr>
        </p:pic>
        <p:pic>
          <p:nvPicPr>
            <p:cNvPr id="25" name="Graphic 24" descr="Call center">
              <a:extLst>
                <a:ext uri="{FF2B5EF4-FFF2-40B4-BE49-F238E27FC236}">
                  <a16:creationId xmlns:a16="http://schemas.microsoft.com/office/drawing/2014/main" id="{7A662E47-9CE5-46B5-8AA8-ACD5800A56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882" y="4250013"/>
              <a:ext cx="460514" cy="460514"/>
            </a:xfrm>
            <a:prstGeom prst="rect">
              <a:avLst/>
            </a:prstGeom>
          </p:spPr>
        </p:pic>
      </p:grpSp>
      <p:pic>
        <p:nvPicPr>
          <p:cNvPr id="26" name="Picture 25">
            <a:extLst>
              <a:ext uri="{FF2B5EF4-FFF2-40B4-BE49-F238E27FC236}">
                <a16:creationId xmlns:a16="http://schemas.microsoft.com/office/drawing/2014/main" id="{D425CF20-3277-4B14-82E1-6F793B835256}"/>
              </a:ext>
            </a:extLst>
          </p:cNvPr>
          <p:cNvPicPr>
            <a:picLocks noChangeAspect="1"/>
          </p:cNvPicPr>
          <p:nvPr/>
        </p:nvPicPr>
        <p:blipFill>
          <a:blip r:embed="rId9">
            <a:lum bright="70000" contrast="-70000"/>
          </a:blip>
          <a:stretch>
            <a:fillRect/>
          </a:stretch>
        </p:blipFill>
        <p:spPr>
          <a:xfrm>
            <a:off x="514690" y="4453325"/>
            <a:ext cx="2339876" cy="1758563"/>
          </a:xfrm>
          <a:prstGeom prst="rect">
            <a:avLst/>
          </a:prstGeom>
          <a:effectLst>
            <a:outerShdw dist="38100" dir="2700000" algn="tl" rotWithShape="0">
              <a:schemeClr val="tx1">
                <a:lumMod val="75000"/>
                <a:lumOff val="25000"/>
              </a:schemeClr>
            </a:outerShdw>
          </a:effectLst>
        </p:spPr>
      </p:pic>
      <p:pic>
        <p:nvPicPr>
          <p:cNvPr id="28" name="Picture 27">
            <a:extLst>
              <a:ext uri="{FF2B5EF4-FFF2-40B4-BE49-F238E27FC236}">
                <a16:creationId xmlns:a16="http://schemas.microsoft.com/office/drawing/2014/main" id="{57DF4DB1-FC28-42D6-9DE8-E4FD602DE395}"/>
              </a:ext>
            </a:extLst>
          </p:cNvPr>
          <p:cNvPicPr>
            <a:picLocks noChangeAspect="1"/>
          </p:cNvPicPr>
          <p:nvPr/>
        </p:nvPicPr>
        <p:blipFill>
          <a:blip r:embed="rId10">
            <a:alphaModFix amt="60000"/>
          </a:blip>
          <a:stretch>
            <a:fillRect/>
          </a:stretch>
        </p:blipFill>
        <p:spPr>
          <a:xfrm>
            <a:off x="1309961" y="4453939"/>
            <a:ext cx="1148468" cy="1234420"/>
          </a:xfrm>
          <a:prstGeom prst="rect">
            <a:avLst/>
          </a:prstGeom>
        </p:spPr>
      </p:pic>
      <p:sp>
        <p:nvSpPr>
          <p:cNvPr id="72" name="Rectangle 71">
            <a:extLst>
              <a:ext uri="{FF2B5EF4-FFF2-40B4-BE49-F238E27FC236}">
                <a16:creationId xmlns:a16="http://schemas.microsoft.com/office/drawing/2014/main" id="{502D1571-F1DE-4E59-85E7-BD50115AD68F}"/>
              </a:ext>
            </a:extLst>
          </p:cNvPr>
          <p:cNvSpPr/>
          <p:nvPr/>
        </p:nvSpPr>
        <p:spPr>
          <a:xfrm>
            <a:off x="2499860" y="4540469"/>
            <a:ext cx="3442549" cy="1323439"/>
          </a:xfrm>
          <a:prstGeom prst="rect">
            <a:avLst/>
          </a:prstGeom>
        </p:spPr>
        <p:txBody>
          <a:bodyPr wrap="square">
            <a:spAutoFit/>
          </a:bodyPr>
          <a:lstStyle/>
          <a:p>
            <a:r>
              <a:rPr lang="en-US" sz="2000" b="1" dirty="0">
                <a:solidFill>
                  <a:srgbClr val="660066"/>
                </a:solidFill>
                <a:latin typeface="Century Gothic" panose="020B0502020202020204" pitchFamily="34" charset="0"/>
              </a:rPr>
              <a:t>OJI is available to help you develop Help Centers tailored to the needs of your community</a:t>
            </a:r>
          </a:p>
        </p:txBody>
      </p:sp>
      <p:grpSp>
        <p:nvGrpSpPr>
          <p:cNvPr id="5" name="Group 4">
            <a:extLst>
              <a:ext uri="{FF2B5EF4-FFF2-40B4-BE49-F238E27FC236}">
                <a16:creationId xmlns:a16="http://schemas.microsoft.com/office/drawing/2014/main" id="{07A9EB53-C1E0-4FBC-B5B0-F5CA2C58F1E9}"/>
              </a:ext>
            </a:extLst>
          </p:cNvPr>
          <p:cNvGrpSpPr/>
          <p:nvPr/>
        </p:nvGrpSpPr>
        <p:grpSpPr>
          <a:xfrm>
            <a:off x="161169" y="988293"/>
            <a:ext cx="2881010" cy="2569210"/>
            <a:chOff x="8267700" y="3797300"/>
            <a:chExt cx="2881010" cy="2569210"/>
          </a:xfrm>
        </p:grpSpPr>
        <p:sp>
          <p:nvSpPr>
            <p:cNvPr id="4" name="Rectangle: Rounded Corners 3">
              <a:extLst>
                <a:ext uri="{FF2B5EF4-FFF2-40B4-BE49-F238E27FC236}">
                  <a16:creationId xmlns:a16="http://schemas.microsoft.com/office/drawing/2014/main" id="{D6A6EC1E-28A3-435A-8A33-780981F68B48}"/>
                </a:ext>
              </a:extLst>
            </p:cNvPr>
            <p:cNvSpPr/>
            <p:nvPr/>
          </p:nvSpPr>
          <p:spPr>
            <a:xfrm>
              <a:off x="8267700" y="3797300"/>
              <a:ext cx="2881010" cy="2569210"/>
            </a:xfrm>
            <a:prstGeom prst="roundRect">
              <a:avLst/>
            </a:prstGeom>
            <a:solidFill>
              <a:srgbClr val="11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a:latin typeface="Century Gothic" panose="020B0502020202020204" pitchFamily="34" charset="0"/>
                </a:rPr>
                <a:t>Expanding Limited Scope Representation</a:t>
              </a:r>
            </a:p>
          </p:txBody>
        </p:sp>
        <p:pic>
          <p:nvPicPr>
            <p:cNvPr id="49" name="Graphic 48" descr="Magnifying glass">
              <a:extLst>
                <a:ext uri="{FF2B5EF4-FFF2-40B4-BE49-F238E27FC236}">
                  <a16:creationId xmlns:a16="http://schemas.microsoft.com/office/drawing/2014/main" id="{ACE1F5BC-DDD4-4AD6-A93E-C7BBDC4334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203813" y="4010188"/>
              <a:ext cx="982286" cy="982290"/>
            </a:xfrm>
            <a:prstGeom prst="rect">
              <a:avLst/>
            </a:prstGeom>
          </p:spPr>
        </p:pic>
      </p:grpSp>
      <p:grpSp>
        <p:nvGrpSpPr>
          <p:cNvPr id="7" name="Group 6">
            <a:extLst>
              <a:ext uri="{FF2B5EF4-FFF2-40B4-BE49-F238E27FC236}">
                <a16:creationId xmlns:a16="http://schemas.microsoft.com/office/drawing/2014/main" id="{D9E2D743-406C-4B38-AFC7-F3640E25D7BE}"/>
              </a:ext>
            </a:extLst>
          </p:cNvPr>
          <p:cNvGrpSpPr/>
          <p:nvPr/>
        </p:nvGrpSpPr>
        <p:grpSpPr>
          <a:xfrm>
            <a:off x="3138562" y="969285"/>
            <a:ext cx="2881010" cy="2569210"/>
            <a:chOff x="8252534" y="3730117"/>
            <a:chExt cx="2881010" cy="2569210"/>
          </a:xfrm>
        </p:grpSpPr>
        <p:sp>
          <p:nvSpPr>
            <p:cNvPr id="52" name="Rectangle: Rounded Corners 51">
              <a:extLst>
                <a:ext uri="{FF2B5EF4-FFF2-40B4-BE49-F238E27FC236}">
                  <a16:creationId xmlns:a16="http://schemas.microsoft.com/office/drawing/2014/main" id="{7DA08BCE-5A4D-4D43-8BE2-AAFD58945C05}"/>
                </a:ext>
              </a:extLst>
            </p:cNvPr>
            <p:cNvSpPr/>
            <p:nvPr/>
          </p:nvSpPr>
          <p:spPr>
            <a:xfrm>
              <a:off x="8252534" y="3730117"/>
              <a:ext cx="2881010" cy="2569210"/>
            </a:xfrm>
            <a:prstGeom prst="roundRect">
              <a:avLst/>
            </a:prstGeom>
            <a:solidFill>
              <a:srgbClr val="3B9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a:latin typeface="Century Gothic" panose="020B0502020202020204" pitchFamily="34" charset="0"/>
                </a:rPr>
                <a:t>Implementing Bias Awareness &amp; Equity Training</a:t>
              </a:r>
            </a:p>
          </p:txBody>
        </p:sp>
        <p:pic>
          <p:nvPicPr>
            <p:cNvPr id="55" name="Graphic 54" descr="Head with gears">
              <a:extLst>
                <a:ext uri="{FF2B5EF4-FFF2-40B4-BE49-F238E27FC236}">
                  <a16:creationId xmlns:a16="http://schemas.microsoft.com/office/drawing/2014/main" id="{7E0BFC0F-6187-4D47-8E37-44CF76CB9A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9195712" y="3851698"/>
              <a:ext cx="994654" cy="994654"/>
            </a:xfrm>
            <a:prstGeom prst="rect">
              <a:avLst/>
            </a:prstGeom>
          </p:spPr>
        </p:pic>
      </p:grpSp>
      <p:grpSp>
        <p:nvGrpSpPr>
          <p:cNvPr id="8" name="Group 7">
            <a:extLst>
              <a:ext uri="{FF2B5EF4-FFF2-40B4-BE49-F238E27FC236}">
                <a16:creationId xmlns:a16="http://schemas.microsoft.com/office/drawing/2014/main" id="{73C2E018-D87A-4E66-BED9-C7DA55160AD0}"/>
              </a:ext>
            </a:extLst>
          </p:cNvPr>
          <p:cNvGrpSpPr/>
          <p:nvPr/>
        </p:nvGrpSpPr>
        <p:grpSpPr>
          <a:xfrm>
            <a:off x="6115955" y="969285"/>
            <a:ext cx="2881010" cy="2569210"/>
            <a:chOff x="7286587" y="810360"/>
            <a:chExt cx="2881010" cy="2569210"/>
          </a:xfrm>
        </p:grpSpPr>
        <p:sp>
          <p:nvSpPr>
            <p:cNvPr id="64" name="Rectangle: Rounded Corners 63">
              <a:extLst>
                <a:ext uri="{FF2B5EF4-FFF2-40B4-BE49-F238E27FC236}">
                  <a16:creationId xmlns:a16="http://schemas.microsoft.com/office/drawing/2014/main" id="{274FBB85-4A92-4A43-88C0-E0B33003D4A6}"/>
                </a:ext>
              </a:extLst>
            </p:cNvPr>
            <p:cNvSpPr/>
            <p:nvPr/>
          </p:nvSpPr>
          <p:spPr>
            <a:xfrm>
              <a:off x="7286587" y="810360"/>
              <a:ext cx="2881010" cy="2569210"/>
            </a:xfrm>
            <a:prstGeom prst="round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a:latin typeface="Century Gothic" panose="020B0502020202020204" pitchFamily="34" charset="0"/>
                </a:rPr>
                <a:t>Elder Abuse Detection Tool</a:t>
              </a:r>
            </a:p>
          </p:txBody>
        </p:sp>
        <p:pic>
          <p:nvPicPr>
            <p:cNvPr id="65" name="Graphic 64" descr="Tablet">
              <a:extLst>
                <a:ext uri="{FF2B5EF4-FFF2-40B4-BE49-F238E27FC236}">
                  <a16:creationId xmlns:a16="http://schemas.microsoft.com/office/drawing/2014/main" id="{D6EEB6B8-6190-4C60-B830-2958AE2BA5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8037553" y="838743"/>
              <a:ext cx="1379078" cy="1379078"/>
            </a:xfrm>
            <a:prstGeom prst="rect">
              <a:avLst/>
            </a:prstGeom>
          </p:spPr>
        </p:pic>
      </p:grpSp>
      <p:sp>
        <p:nvSpPr>
          <p:cNvPr id="67" name="TextBox 66">
            <a:extLst>
              <a:ext uri="{FF2B5EF4-FFF2-40B4-BE49-F238E27FC236}">
                <a16:creationId xmlns:a16="http://schemas.microsoft.com/office/drawing/2014/main" id="{B437397B-FC92-4069-BB7F-79D123954BD0}"/>
              </a:ext>
            </a:extLst>
          </p:cNvPr>
          <p:cNvSpPr txBox="1"/>
          <p:nvPr/>
        </p:nvSpPr>
        <p:spPr>
          <a:xfrm>
            <a:off x="8662665" y="6347480"/>
            <a:ext cx="3194048" cy="5232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nycourts.gov/OJI  </a:t>
            </a:r>
            <a:r>
              <a:rPr lang="en-US" sz="2800" dirty="0">
                <a:solidFill>
                  <a:schemeClr val="bg1"/>
                </a:solidFill>
                <a:latin typeface="+mj-lt"/>
              </a:rPr>
              <a:t>|</a:t>
            </a:r>
          </a:p>
        </p:txBody>
      </p:sp>
      <p:grpSp>
        <p:nvGrpSpPr>
          <p:cNvPr id="12" name="Group 11">
            <a:extLst>
              <a:ext uri="{FF2B5EF4-FFF2-40B4-BE49-F238E27FC236}">
                <a16:creationId xmlns:a16="http://schemas.microsoft.com/office/drawing/2014/main" id="{48B894AA-2C15-49DF-9502-9C0F45F87B79}"/>
              </a:ext>
            </a:extLst>
          </p:cNvPr>
          <p:cNvGrpSpPr/>
          <p:nvPr/>
        </p:nvGrpSpPr>
        <p:grpSpPr>
          <a:xfrm>
            <a:off x="6105586" y="3684056"/>
            <a:ext cx="5288185" cy="2663424"/>
            <a:chOff x="6233922" y="3684056"/>
            <a:chExt cx="5288185" cy="2663424"/>
          </a:xfrm>
        </p:grpSpPr>
        <p:sp>
          <p:nvSpPr>
            <p:cNvPr id="76" name="Rectangle: Rounded Corners 75">
              <a:extLst>
                <a:ext uri="{FF2B5EF4-FFF2-40B4-BE49-F238E27FC236}">
                  <a16:creationId xmlns:a16="http://schemas.microsoft.com/office/drawing/2014/main" id="{B08568D8-3F20-45AE-8731-AE8E547B6771}"/>
                </a:ext>
              </a:extLst>
            </p:cNvPr>
            <p:cNvSpPr/>
            <p:nvPr/>
          </p:nvSpPr>
          <p:spPr>
            <a:xfrm>
              <a:off x="6233922" y="3684056"/>
              <a:ext cx="5288185" cy="2663424"/>
            </a:xfrm>
            <a:prstGeom prst="roundRect">
              <a:avLst>
                <a:gd name="adj" fmla="val 1658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a:latin typeface="Century Gothic" panose="020B0502020202020204" pitchFamily="34" charset="0"/>
                </a:rPr>
                <a:t>UCS Online Dispute Resolution</a:t>
              </a:r>
            </a:p>
          </p:txBody>
        </p:sp>
        <p:pic>
          <p:nvPicPr>
            <p:cNvPr id="11" name="Graphic 10" descr="Internet">
              <a:extLst>
                <a:ext uri="{FF2B5EF4-FFF2-40B4-BE49-F238E27FC236}">
                  <a16:creationId xmlns:a16="http://schemas.microsoft.com/office/drawing/2014/main" id="{9AA5334D-34BA-46C1-A4E6-A0555811805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72069" y="3701178"/>
              <a:ext cx="1469615" cy="1469615"/>
            </a:xfrm>
            <a:prstGeom prst="rect">
              <a:avLst/>
            </a:prstGeom>
          </p:spPr>
        </p:pic>
      </p:grpSp>
      <p:grpSp>
        <p:nvGrpSpPr>
          <p:cNvPr id="10" name="Group 9">
            <a:extLst>
              <a:ext uri="{FF2B5EF4-FFF2-40B4-BE49-F238E27FC236}">
                <a16:creationId xmlns:a16="http://schemas.microsoft.com/office/drawing/2014/main" id="{7C7EEA6E-6027-45E5-867A-796FFAFCD38A}"/>
              </a:ext>
            </a:extLst>
          </p:cNvPr>
          <p:cNvGrpSpPr/>
          <p:nvPr/>
        </p:nvGrpSpPr>
        <p:grpSpPr>
          <a:xfrm>
            <a:off x="9078903" y="973201"/>
            <a:ext cx="2881011" cy="2565294"/>
            <a:chOff x="9078903" y="973201"/>
            <a:chExt cx="2881011" cy="2565294"/>
          </a:xfrm>
        </p:grpSpPr>
        <p:sp>
          <p:nvSpPr>
            <p:cNvPr id="79" name="Rectangle: Rounded Corners 78">
              <a:extLst>
                <a:ext uri="{FF2B5EF4-FFF2-40B4-BE49-F238E27FC236}">
                  <a16:creationId xmlns:a16="http://schemas.microsoft.com/office/drawing/2014/main" id="{6307F319-8203-4D1E-8FD9-79E19D837E18}"/>
                </a:ext>
              </a:extLst>
            </p:cNvPr>
            <p:cNvSpPr/>
            <p:nvPr/>
          </p:nvSpPr>
          <p:spPr>
            <a:xfrm>
              <a:off x="9078903" y="973201"/>
              <a:ext cx="2881011" cy="2565294"/>
            </a:xfrm>
            <a:prstGeom prst="roundRect">
              <a:avLst>
                <a:gd name="adj" fmla="val 1515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a:latin typeface="Century Gothic" panose="020B0502020202020204" pitchFamily="34" charset="0"/>
                </a:rPr>
                <a:t>PATCH Program</a:t>
              </a:r>
            </a:p>
          </p:txBody>
        </p:sp>
        <p:pic>
          <p:nvPicPr>
            <p:cNvPr id="13" name="Graphic 12" descr="Programmer">
              <a:extLst>
                <a:ext uri="{FF2B5EF4-FFF2-40B4-BE49-F238E27FC236}">
                  <a16:creationId xmlns:a16="http://schemas.microsoft.com/office/drawing/2014/main" id="{CB91CCC5-2D56-4050-AF2C-2438CE0A3D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62208" y="1130993"/>
              <a:ext cx="914400" cy="914400"/>
            </a:xfrm>
            <a:prstGeom prst="rect">
              <a:avLst/>
            </a:prstGeom>
          </p:spPr>
        </p:pic>
      </p:grpSp>
    </p:spTree>
    <p:extLst>
      <p:ext uri="{BB962C8B-B14F-4D97-AF65-F5344CB8AC3E}">
        <p14:creationId xmlns:p14="http://schemas.microsoft.com/office/powerpoint/2010/main" val="3983748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4" presetClass="entr" presetSubtype="1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par>
                                <p:cTn id="30" presetID="14" presetClass="entr" presetSubtype="1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257300" y="65404"/>
            <a:ext cx="9457202" cy="828675"/>
          </a:xfrm>
          <a:effectLst/>
        </p:spPr>
        <p:txBody>
          <a:bodyPr>
            <a:normAutofit/>
          </a:bodyPr>
          <a:lstStyle/>
          <a:p>
            <a:r>
              <a:rPr lang="en-US" dirty="0"/>
              <a:t>LOOKING FORWARD</a:t>
            </a:r>
          </a:p>
        </p:txBody>
      </p:sp>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xfrm>
            <a:off x="11425476" y="6452710"/>
            <a:ext cx="662110" cy="365125"/>
          </a:xfrm>
          <a:prstGeom prst="rect">
            <a:avLst/>
          </a:prstGeom>
        </p:spPr>
        <p:txBody>
          <a:bodyPr/>
          <a:lstStyle/>
          <a:p>
            <a:fld id="{E04F1C5D-E716-43E5-89FA-D15EEF2EE82D}" type="slidenum">
              <a:rPr lang="en-US" smtClean="0"/>
              <a:pPr/>
              <a:t>54</a:t>
            </a:fld>
            <a:endParaRPr lang="en-US"/>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sp>
        <p:nvSpPr>
          <p:cNvPr id="67" name="TextBox 66">
            <a:extLst>
              <a:ext uri="{FF2B5EF4-FFF2-40B4-BE49-F238E27FC236}">
                <a16:creationId xmlns:a16="http://schemas.microsoft.com/office/drawing/2014/main" id="{B437397B-FC92-4069-BB7F-79D123954BD0}"/>
              </a:ext>
            </a:extLst>
          </p:cNvPr>
          <p:cNvSpPr txBox="1"/>
          <p:nvPr/>
        </p:nvSpPr>
        <p:spPr>
          <a:xfrm>
            <a:off x="8662665" y="6347480"/>
            <a:ext cx="3194048" cy="5232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nycourts.gov/OJI  </a:t>
            </a:r>
            <a:r>
              <a:rPr lang="en-US" sz="2800" dirty="0">
                <a:solidFill>
                  <a:schemeClr val="bg1"/>
                </a:solidFill>
                <a:latin typeface="+mj-lt"/>
              </a:rPr>
              <a:t>|</a:t>
            </a:r>
          </a:p>
        </p:txBody>
      </p:sp>
      <p:grpSp>
        <p:nvGrpSpPr>
          <p:cNvPr id="74" name="Group 73">
            <a:extLst>
              <a:ext uri="{FF2B5EF4-FFF2-40B4-BE49-F238E27FC236}">
                <a16:creationId xmlns:a16="http://schemas.microsoft.com/office/drawing/2014/main" id="{F20CCE0D-BC55-4C89-AF42-9FA0CEE6F6FA}"/>
              </a:ext>
            </a:extLst>
          </p:cNvPr>
          <p:cNvGrpSpPr/>
          <p:nvPr/>
        </p:nvGrpSpPr>
        <p:grpSpPr>
          <a:xfrm>
            <a:off x="122146" y="1087343"/>
            <a:ext cx="11912010" cy="5069637"/>
            <a:chOff x="113018" y="960706"/>
            <a:chExt cx="11963024" cy="2608782"/>
          </a:xfrm>
        </p:grpSpPr>
        <p:sp>
          <p:nvSpPr>
            <p:cNvPr id="76" name="Rectangle: Top Corners Snipped 74">
              <a:extLst>
                <a:ext uri="{FF2B5EF4-FFF2-40B4-BE49-F238E27FC236}">
                  <a16:creationId xmlns:a16="http://schemas.microsoft.com/office/drawing/2014/main" id="{2BF15445-183B-445B-AC72-175DB12231F0}"/>
                </a:ext>
              </a:extLst>
            </p:cNvPr>
            <p:cNvSpPr/>
            <p:nvPr/>
          </p:nvSpPr>
          <p:spPr>
            <a:xfrm>
              <a:off x="113018" y="960706"/>
              <a:ext cx="11960085" cy="1469611"/>
            </a:xfrm>
            <a:prstGeom prst="roundRect">
              <a:avLst>
                <a:gd name="adj" fmla="val 1667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6D3DE066-EEC4-4424-A0AB-83A14FBD4A06}"/>
                </a:ext>
              </a:extLst>
            </p:cNvPr>
            <p:cNvSpPr/>
            <p:nvPr/>
          </p:nvSpPr>
          <p:spPr>
            <a:xfrm>
              <a:off x="113018" y="1294422"/>
              <a:ext cx="11963024" cy="2275066"/>
            </a:xfrm>
            <a:prstGeom prst="roundRect">
              <a:avLst>
                <a:gd name="adj" fmla="val 11183"/>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grpSp>
      <p:sp>
        <p:nvSpPr>
          <p:cNvPr id="78" name="TextBox 77">
            <a:extLst>
              <a:ext uri="{FF2B5EF4-FFF2-40B4-BE49-F238E27FC236}">
                <a16:creationId xmlns:a16="http://schemas.microsoft.com/office/drawing/2014/main" id="{A211CC05-E27B-4481-BEDC-98AEED267FD9}"/>
              </a:ext>
            </a:extLst>
          </p:cNvPr>
          <p:cNvSpPr txBox="1"/>
          <p:nvPr/>
        </p:nvSpPr>
        <p:spPr>
          <a:xfrm>
            <a:off x="456046" y="1181855"/>
            <a:ext cx="11320865" cy="553998"/>
          </a:xfrm>
          <a:prstGeom prst="rect">
            <a:avLst/>
          </a:prstGeom>
          <a:solidFill>
            <a:srgbClr val="404040"/>
          </a:solidFill>
        </p:spPr>
        <p:txBody>
          <a:bodyPr wrap="square" lIns="0" tIns="0" rIns="0" bIns="0" rtlCol="0">
            <a:spAutoFit/>
          </a:bodyPr>
          <a:lstStyle/>
          <a:p>
            <a:pPr lvl="0" algn="ctr"/>
            <a:r>
              <a:rPr lang="en-US" sz="3600" dirty="0">
                <a:solidFill>
                  <a:schemeClr val="bg1"/>
                </a:solidFill>
                <a:latin typeface="Century Gothic" panose="020B0502020202020204" pitchFamily="34" charset="0"/>
              </a:rPr>
              <a:t> Commission to Reimagine the Future of NYS Courts</a:t>
            </a:r>
          </a:p>
        </p:txBody>
      </p:sp>
      <p:sp>
        <p:nvSpPr>
          <p:cNvPr id="117" name="Rectangle 116">
            <a:extLst>
              <a:ext uri="{FF2B5EF4-FFF2-40B4-BE49-F238E27FC236}">
                <a16:creationId xmlns:a16="http://schemas.microsoft.com/office/drawing/2014/main" id="{DCD3867D-4DEF-4E79-92CB-96A0EFA8A395}"/>
              </a:ext>
            </a:extLst>
          </p:cNvPr>
          <p:cNvSpPr/>
          <p:nvPr/>
        </p:nvSpPr>
        <p:spPr>
          <a:xfrm>
            <a:off x="177469" y="1812808"/>
            <a:ext cx="11909084" cy="3431709"/>
          </a:xfrm>
          <a:prstGeom prst="rect">
            <a:avLst/>
          </a:prstGeom>
        </p:spPr>
        <p:txBody>
          <a:bodyPr wrap="square">
            <a:spAutoFit/>
          </a:bodyPr>
          <a:lstStyle/>
          <a:p>
            <a:r>
              <a:rPr lang="en-US" sz="3100" dirty="0">
                <a:solidFill>
                  <a:schemeClr val="tx1">
                    <a:lumMod val="75000"/>
                    <a:lumOff val="25000"/>
                  </a:schemeClr>
                </a:solidFill>
                <a:latin typeface="Tw Cen MT" panose="020B0602020104020603" pitchFamily="34" charset="0"/>
              </a:rPr>
              <a:t>Established by Chief Judge DiFiore to provide recommendations regarding in-person and virtual operations and develop a blueprint that courts can use well into the future, the committee is chaired by former State Bar President Hank Greenberg.</a:t>
            </a:r>
          </a:p>
          <a:p>
            <a:pPr marL="914400" lvl="1" indent="-457200">
              <a:buFont typeface="Arial" panose="020B0604020202020204" pitchFamily="34" charset="0"/>
              <a:buChar char="•"/>
            </a:pPr>
            <a:r>
              <a:rPr lang="en-US" sz="3100" dirty="0">
                <a:solidFill>
                  <a:schemeClr val="tx1">
                    <a:lumMod val="75000"/>
                    <a:lumOff val="25000"/>
                  </a:schemeClr>
                </a:solidFill>
                <a:latin typeface="Tw Cen MT" panose="020B0602020104020603" pitchFamily="34" charset="0"/>
              </a:rPr>
              <a:t>Comprised of lawyers, academics, and technology experts in six working groups: appellate practice; online courts; regulatory innovations; structural innovations; and technology.</a:t>
            </a:r>
            <a:endParaRPr lang="en-US" sz="3200" dirty="0">
              <a:solidFill>
                <a:srgbClr val="FF0000"/>
              </a:solidFill>
              <a:latin typeface="Tw Cen MT" panose="020B0602020104020603" pitchFamily="34" charset="0"/>
            </a:endParaRPr>
          </a:p>
        </p:txBody>
      </p:sp>
    </p:spTree>
    <p:extLst>
      <p:ext uri="{BB962C8B-B14F-4D97-AF65-F5344CB8AC3E}">
        <p14:creationId xmlns:p14="http://schemas.microsoft.com/office/powerpoint/2010/main" val="232522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257300" y="65404"/>
            <a:ext cx="9457202" cy="828675"/>
          </a:xfrm>
          <a:effectLst/>
        </p:spPr>
        <p:txBody>
          <a:bodyPr>
            <a:normAutofit/>
          </a:bodyPr>
          <a:lstStyle/>
          <a:p>
            <a:r>
              <a:rPr lang="en-US" dirty="0"/>
              <a:t>LOOKING FORWARD</a:t>
            </a:r>
          </a:p>
        </p:txBody>
      </p:sp>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xfrm>
            <a:off x="11425476" y="6452710"/>
            <a:ext cx="662110" cy="365125"/>
          </a:xfrm>
          <a:prstGeom prst="rect">
            <a:avLst/>
          </a:prstGeom>
        </p:spPr>
        <p:txBody>
          <a:bodyPr/>
          <a:lstStyle/>
          <a:p>
            <a:fld id="{E04F1C5D-E716-43E5-89FA-D15EEF2EE82D}" type="slidenum">
              <a:rPr lang="en-US" smtClean="0"/>
              <a:pPr/>
              <a:t>55</a:t>
            </a:fld>
            <a:endParaRPr lang="en-US"/>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sp>
        <p:nvSpPr>
          <p:cNvPr id="67" name="TextBox 66">
            <a:extLst>
              <a:ext uri="{FF2B5EF4-FFF2-40B4-BE49-F238E27FC236}">
                <a16:creationId xmlns:a16="http://schemas.microsoft.com/office/drawing/2014/main" id="{B437397B-FC92-4069-BB7F-79D123954BD0}"/>
              </a:ext>
            </a:extLst>
          </p:cNvPr>
          <p:cNvSpPr txBox="1"/>
          <p:nvPr/>
        </p:nvSpPr>
        <p:spPr>
          <a:xfrm>
            <a:off x="8662665" y="6347480"/>
            <a:ext cx="3194048" cy="5232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nycourts.gov/OJI  </a:t>
            </a:r>
            <a:r>
              <a:rPr lang="en-US" sz="2800" dirty="0">
                <a:solidFill>
                  <a:schemeClr val="bg1"/>
                </a:solidFill>
                <a:latin typeface="+mj-lt"/>
              </a:rPr>
              <a:t>|</a:t>
            </a:r>
          </a:p>
        </p:txBody>
      </p:sp>
      <p:grpSp>
        <p:nvGrpSpPr>
          <p:cNvPr id="74" name="Group 73">
            <a:extLst>
              <a:ext uri="{FF2B5EF4-FFF2-40B4-BE49-F238E27FC236}">
                <a16:creationId xmlns:a16="http://schemas.microsoft.com/office/drawing/2014/main" id="{F20CCE0D-BC55-4C89-AF42-9FA0CEE6F6FA}"/>
              </a:ext>
            </a:extLst>
          </p:cNvPr>
          <p:cNvGrpSpPr/>
          <p:nvPr/>
        </p:nvGrpSpPr>
        <p:grpSpPr>
          <a:xfrm>
            <a:off x="122146" y="1087343"/>
            <a:ext cx="11912010" cy="5069637"/>
            <a:chOff x="113018" y="960706"/>
            <a:chExt cx="11963024" cy="2608782"/>
          </a:xfrm>
        </p:grpSpPr>
        <p:sp>
          <p:nvSpPr>
            <p:cNvPr id="76" name="Rectangle: Top Corners Snipped 74">
              <a:extLst>
                <a:ext uri="{FF2B5EF4-FFF2-40B4-BE49-F238E27FC236}">
                  <a16:creationId xmlns:a16="http://schemas.microsoft.com/office/drawing/2014/main" id="{2BF15445-183B-445B-AC72-175DB12231F0}"/>
                </a:ext>
              </a:extLst>
            </p:cNvPr>
            <p:cNvSpPr/>
            <p:nvPr/>
          </p:nvSpPr>
          <p:spPr>
            <a:xfrm>
              <a:off x="113018" y="960706"/>
              <a:ext cx="11960085" cy="1469611"/>
            </a:xfrm>
            <a:prstGeom prst="roundRect">
              <a:avLst>
                <a:gd name="adj" fmla="val 1667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6D3DE066-EEC4-4424-A0AB-83A14FBD4A06}"/>
                </a:ext>
              </a:extLst>
            </p:cNvPr>
            <p:cNvSpPr/>
            <p:nvPr/>
          </p:nvSpPr>
          <p:spPr>
            <a:xfrm>
              <a:off x="113018" y="1294422"/>
              <a:ext cx="11963024" cy="2275066"/>
            </a:xfrm>
            <a:prstGeom prst="roundRect">
              <a:avLst>
                <a:gd name="adj" fmla="val 11183"/>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200" dirty="0">
                <a:latin typeface="Century Gothic" panose="020B0502020202020204" pitchFamily="34" charset="0"/>
              </a:endParaRPr>
            </a:p>
          </p:txBody>
        </p:sp>
      </p:grpSp>
      <p:sp>
        <p:nvSpPr>
          <p:cNvPr id="78" name="TextBox 77">
            <a:extLst>
              <a:ext uri="{FF2B5EF4-FFF2-40B4-BE49-F238E27FC236}">
                <a16:creationId xmlns:a16="http://schemas.microsoft.com/office/drawing/2014/main" id="{A211CC05-E27B-4481-BEDC-98AEED267FD9}"/>
              </a:ext>
            </a:extLst>
          </p:cNvPr>
          <p:cNvSpPr txBox="1"/>
          <p:nvPr/>
        </p:nvSpPr>
        <p:spPr>
          <a:xfrm>
            <a:off x="456046" y="1181855"/>
            <a:ext cx="11320865" cy="553998"/>
          </a:xfrm>
          <a:prstGeom prst="rect">
            <a:avLst/>
          </a:prstGeom>
          <a:solidFill>
            <a:srgbClr val="404040"/>
          </a:solidFill>
        </p:spPr>
        <p:txBody>
          <a:bodyPr wrap="square" lIns="0" tIns="0" rIns="0" bIns="0" rtlCol="0">
            <a:spAutoFit/>
          </a:bodyPr>
          <a:lstStyle/>
          <a:p>
            <a:pPr lvl="0" algn="ctr"/>
            <a:r>
              <a:rPr lang="en-US" sz="3600" dirty="0">
                <a:solidFill>
                  <a:schemeClr val="bg1"/>
                </a:solidFill>
                <a:latin typeface="Century Gothic" panose="020B0502020202020204" pitchFamily="34" charset="0"/>
              </a:rPr>
              <a:t> Commission to Reimagine the Future of NYS Courts</a:t>
            </a:r>
          </a:p>
        </p:txBody>
      </p:sp>
      <p:sp>
        <p:nvSpPr>
          <p:cNvPr id="117" name="Rectangle 116">
            <a:extLst>
              <a:ext uri="{FF2B5EF4-FFF2-40B4-BE49-F238E27FC236}">
                <a16:creationId xmlns:a16="http://schemas.microsoft.com/office/drawing/2014/main" id="{DCD3867D-4DEF-4E79-92CB-96A0EFA8A395}"/>
              </a:ext>
            </a:extLst>
          </p:cNvPr>
          <p:cNvSpPr/>
          <p:nvPr/>
        </p:nvSpPr>
        <p:spPr>
          <a:xfrm>
            <a:off x="177469" y="1812808"/>
            <a:ext cx="12014531" cy="4678204"/>
          </a:xfrm>
          <a:prstGeom prst="rect">
            <a:avLst/>
          </a:prstGeom>
        </p:spPr>
        <p:txBody>
          <a:bodyPr wrap="square">
            <a:spAutoFit/>
          </a:bodyPr>
          <a:lstStyle/>
          <a:p>
            <a:r>
              <a:rPr lang="en-US" sz="3100" dirty="0">
                <a:solidFill>
                  <a:schemeClr val="tx1">
                    <a:lumMod val="75000"/>
                    <a:lumOff val="25000"/>
                  </a:schemeClr>
                </a:solidFill>
                <a:latin typeface="Tw Cen MT" panose="020B0602020104020603" pitchFamily="34" charset="0"/>
              </a:rPr>
              <a:t>Established by Chief Judge DiFiore to provide recommendations regarding in-person and virtual operations and develop a blueprint that courts can use well into the future, the committee is chaired by former State Bar President Hank Greenberg.</a:t>
            </a:r>
          </a:p>
          <a:p>
            <a:pPr marL="914400" lvl="1" indent="-457200">
              <a:buFont typeface="Arial" panose="020B0604020202020204" pitchFamily="34" charset="0"/>
              <a:buChar char="•"/>
            </a:pPr>
            <a:r>
              <a:rPr lang="en-US" sz="3100" dirty="0">
                <a:solidFill>
                  <a:schemeClr val="tx1">
                    <a:lumMod val="75000"/>
                    <a:lumOff val="25000"/>
                  </a:schemeClr>
                </a:solidFill>
                <a:latin typeface="Tw Cen MT" panose="020B0602020104020603" pitchFamily="34" charset="0"/>
              </a:rPr>
              <a:t>Access to Justice related recommendations include:</a:t>
            </a:r>
          </a:p>
          <a:p>
            <a:pPr marL="1371600" lvl="2" indent="-457200">
              <a:buFont typeface="Arial" panose="020B0604020202020204" pitchFamily="34" charset="0"/>
              <a:buChar char="•"/>
            </a:pPr>
            <a:r>
              <a:rPr lang="en-US" sz="2800" dirty="0">
                <a:solidFill>
                  <a:schemeClr val="tx1">
                    <a:lumMod val="75000"/>
                    <a:lumOff val="25000"/>
                  </a:schemeClr>
                </a:solidFill>
                <a:latin typeface="Tw Cen MT" panose="020B0602020104020603" pitchFamily="34" charset="0"/>
              </a:rPr>
              <a:t>Online Dispute Resolution </a:t>
            </a:r>
          </a:p>
          <a:p>
            <a:pPr marL="1371600" lvl="2" indent="-457200">
              <a:buFont typeface="Arial" panose="020B0604020202020204" pitchFamily="34" charset="0"/>
              <a:buChar char="•"/>
            </a:pPr>
            <a:r>
              <a:rPr lang="en-US" sz="2800" dirty="0">
                <a:solidFill>
                  <a:schemeClr val="tx1">
                    <a:lumMod val="75000"/>
                    <a:lumOff val="25000"/>
                  </a:schemeClr>
                </a:solidFill>
                <a:latin typeface="Tw Cen MT" panose="020B0602020104020603" pitchFamily="34" charset="0"/>
              </a:rPr>
              <a:t>Expansion of the Court Navigator Program.</a:t>
            </a:r>
            <a:endParaRPr lang="en-US" sz="2800" dirty="0">
              <a:solidFill>
                <a:srgbClr val="FF0000"/>
              </a:solidFill>
              <a:latin typeface="Tw Cen MT" panose="020B0602020104020603" pitchFamily="34" charset="0"/>
            </a:endParaRPr>
          </a:p>
          <a:p>
            <a:pPr marL="1371600" lvl="2" indent="-457200">
              <a:buFont typeface="Arial" panose="020B0604020202020204" pitchFamily="34" charset="0"/>
              <a:buChar char="•"/>
            </a:pPr>
            <a:r>
              <a:rPr lang="en-US" sz="2800" dirty="0">
                <a:solidFill>
                  <a:schemeClr val="tx1">
                    <a:lumMod val="75000"/>
                    <a:lumOff val="25000"/>
                  </a:schemeClr>
                </a:solidFill>
                <a:latin typeface="Tw Cen MT" panose="020B0602020104020603" pitchFamily="34" charset="0"/>
              </a:rPr>
              <a:t>Use of trained and certified non-lawyer professionals such as social workers to provide limited legal services to unrepresented court users.</a:t>
            </a:r>
            <a:endParaRPr lang="en-US" sz="2800" dirty="0">
              <a:solidFill>
                <a:srgbClr val="FF0000"/>
              </a:solidFill>
              <a:latin typeface="Tw Cen MT" panose="020B0602020104020603" pitchFamily="34" charset="0"/>
            </a:endParaRPr>
          </a:p>
          <a:p>
            <a:pPr marL="914400" lvl="1" indent="-457200">
              <a:buFont typeface="Arial" panose="020B0604020202020204" pitchFamily="34" charset="0"/>
              <a:buChar char="•"/>
            </a:pPr>
            <a:endParaRPr lang="en-US" sz="3100" dirty="0">
              <a:solidFill>
                <a:schemeClr val="tx1">
                  <a:lumMod val="75000"/>
                  <a:lumOff val="25000"/>
                </a:schemeClr>
              </a:solidFill>
              <a:latin typeface="Tw Cen MT" panose="020B0602020104020603" pitchFamily="34" charset="0"/>
            </a:endParaRPr>
          </a:p>
        </p:txBody>
      </p:sp>
    </p:spTree>
    <p:extLst>
      <p:ext uri="{BB962C8B-B14F-4D97-AF65-F5344CB8AC3E}">
        <p14:creationId xmlns:p14="http://schemas.microsoft.com/office/powerpoint/2010/main" val="18897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prstGeom prst="rect">
            <a:avLst/>
          </a:prstGeom>
        </p:spPr>
        <p:txBody>
          <a:bodyPr/>
          <a:lstStyle/>
          <a:p>
            <a:fld id="{E04F1C5D-E716-43E5-89FA-D15EEF2EE82D}" type="slidenum">
              <a:rPr lang="en-US" smtClean="0"/>
              <a:pPr/>
              <a:t>56</a:t>
            </a:fld>
            <a:endParaRPr lang="en-US"/>
          </a:p>
        </p:txBody>
      </p:sp>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068412" y="65404"/>
            <a:ext cx="9646090" cy="828675"/>
          </a:xfrm>
          <a:effectLst/>
        </p:spPr>
        <p:txBody>
          <a:bodyPr>
            <a:normAutofit/>
          </a:bodyPr>
          <a:lstStyle/>
          <a:p>
            <a:r>
              <a:rPr lang="en-US" dirty="0"/>
              <a:t>EQUAL JUSTICE IN THE COURTS</a:t>
            </a:r>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grpSp>
        <p:nvGrpSpPr>
          <p:cNvPr id="11" name="Group 10">
            <a:extLst>
              <a:ext uri="{FF2B5EF4-FFF2-40B4-BE49-F238E27FC236}">
                <a16:creationId xmlns:a16="http://schemas.microsoft.com/office/drawing/2014/main" id="{A031733E-39B8-450F-8AD4-D8B1FC2BB884}"/>
              </a:ext>
            </a:extLst>
          </p:cNvPr>
          <p:cNvGrpSpPr/>
          <p:nvPr/>
        </p:nvGrpSpPr>
        <p:grpSpPr>
          <a:xfrm>
            <a:off x="496723" y="2703443"/>
            <a:ext cx="2805277" cy="3533566"/>
            <a:chOff x="649241" y="1707028"/>
            <a:chExt cx="3606407"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34CD45BD-2450-44F7-AEA4-83126081EF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241" y="1707029"/>
              <a:ext cx="3497679"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A659B6C1-BCDD-4FBC-B98E-2AE91507E9B1}"/>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FED2068-7C96-452D-B18C-C236F94F01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7" name="TextBox 16">
            <a:extLst>
              <a:ext uri="{FF2B5EF4-FFF2-40B4-BE49-F238E27FC236}">
                <a16:creationId xmlns:a16="http://schemas.microsoft.com/office/drawing/2014/main" id="{02BA5DDA-39CB-4872-A760-BE34F51CA6DB}"/>
              </a:ext>
            </a:extLst>
          </p:cNvPr>
          <p:cNvSpPr txBox="1"/>
          <p:nvPr/>
        </p:nvSpPr>
        <p:spPr>
          <a:xfrm>
            <a:off x="358140" y="753399"/>
            <a:ext cx="11699304" cy="224676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In June Chief Judge DiFiore commissioned an independent, in-depth review of the courts’ policies, practices rules, and programs as they relate to issues of racial and other bias. The evaluation was conducted by former U.S. Secretary of Homeland Security </a:t>
            </a:r>
            <a:r>
              <a:rPr lang="en-US" sz="2000" dirty="0" err="1">
                <a:solidFill>
                  <a:schemeClr val="tx1">
                    <a:lumMod val="75000"/>
                    <a:lumOff val="25000"/>
                  </a:schemeClr>
                </a:solidFill>
                <a:latin typeface="Century Gothic" panose="020B0502020202020204" pitchFamily="34" charset="0"/>
              </a:rPr>
              <a:t>Jeh</a:t>
            </a:r>
            <a:r>
              <a:rPr lang="en-US" sz="2000" dirty="0">
                <a:solidFill>
                  <a:schemeClr val="tx1">
                    <a:lumMod val="75000"/>
                    <a:lumOff val="25000"/>
                  </a:schemeClr>
                </a:solidFill>
                <a:latin typeface="Century Gothic" panose="020B0502020202020204" pitchFamily="34" charset="0"/>
              </a:rPr>
              <a:t> Johnson in his role as Special Adviser on Equal Justice in the Courts.  He was assisted by colleagues at Paul, Weiss, Rifkind, Wharton &amp; Garrison, LLP and Baruch College industrial psychologist Professor Harold Goldstein.</a:t>
            </a:r>
            <a:endParaRPr lang="en-US" sz="2000" u="sng" cap="small" dirty="0">
              <a:solidFill>
                <a:schemeClr val="tx1">
                  <a:lumMod val="75000"/>
                  <a:lumOff val="25000"/>
                </a:schemeClr>
              </a:solidFill>
              <a:latin typeface="Century Gothic" panose="020B0502020202020204" pitchFamily="34" charset="0"/>
            </a:endParaRPr>
          </a:p>
          <a:p>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92D5C444-7A20-42D1-85F9-FEF59DAA0FDB}"/>
              </a:ext>
            </a:extLst>
          </p:cNvPr>
          <p:cNvSpPr txBox="1"/>
          <p:nvPr/>
        </p:nvSpPr>
        <p:spPr>
          <a:xfrm>
            <a:off x="3554368" y="2348812"/>
            <a:ext cx="7939693" cy="4462760"/>
          </a:xfrm>
          <a:prstGeom prst="rect">
            <a:avLst/>
          </a:prstGeom>
          <a:noFill/>
        </p:spPr>
        <p:txBody>
          <a:bodyPr wrap="square" rtlCol="0">
            <a:spAutoFit/>
          </a:bodyPr>
          <a:lstStyle/>
          <a:p>
            <a:r>
              <a:rPr lang="en-US" sz="3600" dirty="0">
                <a:solidFill>
                  <a:schemeClr val="accent1">
                    <a:lumMod val="75000"/>
                  </a:schemeClr>
                </a:solidFill>
                <a:latin typeface="Century Gothic" panose="020B0502020202020204" pitchFamily="34" charset="0"/>
              </a:rPr>
              <a:t>Process</a:t>
            </a:r>
          </a:p>
          <a:p>
            <a:pPr marL="457200" indent="-457200">
              <a:buFont typeface="Arial" panose="020B0604020202020204" pitchFamily="34" charset="0"/>
              <a:buChar char="•"/>
            </a:pPr>
            <a:r>
              <a:rPr lang="en-US" sz="2800" dirty="0">
                <a:latin typeface="Century Gothic" panose="020B0502020202020204" pitchFamily="34" charset="0"/>
              </a:rPr>
              <a:t>Reviewed past reports and ongoing work addressing racial bias in New York State Courts and </a:t>
            </a:r>
          </a:p>
          <a:p>
            <a:pPr marL="457200" indent="-457200">
              <a:buFont typeface="Arial" panose="020B0604020202020204" pitchFamily="34" charset="0"/>
              <a:buChar char="•"/>
            </a:pPr>
            <a:r>
              <a:rPr lang="en-US" sz="2800" dirty="0">
                <a:latin typeface="Century Gothic" panose="020B0502020202020204" pitchFamily="34" charset="0"/>
              </a:rPr>
              <a:t>Examined demographics of the judiciary</a:t>
            </a:r>
          </a:p>
          <a:p>
            <a:pPr marL="457200" indent="-457200">
              <a:buFont typeface="Arial" panose="020B0604020202020204" pitchFamily="34" charset="0"/>
              <a:buChar char="•"/>
            </a:pPr>
            <a:r>
              <a:rPr lang="en-US" sz="2800" dirty="0">
                <a:latin typeface="Century Gothic" panose="020B0502020202020204" pitchFamily="34" charset="0"/>
              </a:rPr>
              <a:t>Solicited information and conducted interviews with court staff at all levels and external practitioners</a:t>
            </a:r>
          </a:p>
          <a:p>
            <a:pPr marL="457200" indent="-457200">
              <a:buFont typeface="Arial" panose="020B0604020202020204" pitchFamily="34" charset="0"/>
              <a:buChar char="•"/>
            </a:pPr>
            <a:r>
              <a:rPr lang="en-US" sz="2800" dirty="0">
                <a:latin typeface="Century Gothic" panose="020B0502020202020204" pitchFamily="34" charset="0"/>
              </a:rPr>
              <a:t>Report Released in October</a:t>
            </a:r>
          </a:p>
          <a:p>
            <a:pPr marL="457200" indent="-457200">
              <a:buFont typeface="Arial" panose="020B0604020202020204" pitchFamily="34" charset="0"/>
              <a:buChar char="•"/>
            </a:pPr>
            <a:endParaRPr lang="en-US" sz="2400" dirty="0">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B8DDB332-35F6-4C1E-8590-51620D4C2803}"/>
              </a:ext>
            </a:extLst>
          </p:cNvPr>
          <p:cNvCxnSpPr>
            <a:cxnSpLocks/>
          </p:cNvCxnSpPr>
          <p:nvPr/>
        </p:nvCxnSpPr>
        <p:spPr>
          <a:xfrm>
            <a:off x="3628800" y="2875796"/>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prstGeom prst="rect">
            <a:avLst/>
          </a:prstGeom>
        </p:spPr>
        <p:txBody>
          <a:bodyPr/>
          <a:lstStyle/>
          <a:p>
            <a:fld id="{E04F1C5D-E716-43E5-89FA-D15EEF2EE82D}" type="slidenum">
              <a:rPr lang="en-US" smtClean="0"/>
              <a:pPr/>
              <a:t>57</a:t>
            </a:fld>
            <a:endParaRPr lang="en-US"/>
          </a:p>
        </p:txBody>
      </p:sp>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068412" y="65404"/>
            <a:ext cx="9646090" cy="828675"/>
          </a:xfrm>
          <a:effectLst/>
        </p:spPr>
        <p:txBody>
          <a:bodyPr>
            <a:normAutofit/>
          </a:bodyPr>
          <a:lstStyle/>
          <a:p>
            <a:r>
              <a:rPr lang="en-US" dirty="0"/>
              <a:t>EQUAL JUSTICE IN THE COURTS</a:t>
            </a:r>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grpSp>
        <p:nvGrpSpPr>
          <p:cNvPr id="11" name="Group 10">
            <a:extLst>
              <a:ext uri="{FF2B5EF4-FFF2-40B4-BE49-F238E27FC236}">
                <a16:creationId xmlns:a16="http://schemas.microsoft.com/office/drawing/2014/main" id="{A031733E-39B8-450F-8AD4-D8B1FC2BB884}"/>
              </a:ext>
            </a:extLst>
          </p:cNvPr>
          <p:cNvGrpSpPr/>
          <p:nvPr/>
        </p:nvGrpSpPr>
        <p:grpSpPr>
          <a:xfrm>
            <a:off x="496723" y="2703443"/>
            <a:ext cx="2805277" cy="3533566"/>
            <a:chOff x="649241" y="1707028"/>
            <a:chExt cx="3606407"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34CD45BD-2450-44F7-AEA4-83126081EF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241" y="1707029"/>
              <a:ext cx="3497679"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A659B6C1-BCDD-4FBC-B98E-2AE91507E9B1}"/>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FED2068-7C96-452D-B18C-C236F94F01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7" name="TextBox 16">
            <a:extLst>
              <a:ext uri="{FF2B5EF4-FFF2-40B4-BE49-F238E27FC236}">
                <a16:creationId xmlns:a16="http://schemas.microsoft.com/office/drawing/2014/main" id="{02BA5DDA-39CB-4872-A760-BE34F51CA6DB}"/>
              </a:ext>
            </a:extLst>
          </p:cNvPr>
          <p:cNvSpPr txBox="1"/>
          <p:nvPr/>
        </p:nvSpPr>
        <p:spPr>
          <a:xfrm>
            <a:off x="358140" y="753399"/>
            <a:ext cx="11699304" cy="224676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In June Chief Judge DiFiore commissioned an independent, in-depth review of the courts’ policies, practices rules, and programs as they relate to issues of racial and other bias. The evaluation was conducted by former U.S. Secretary of Homeland Security </a:t>
            </a:r>
            <a:r>
              <a:rPr lang="en-US" sz="2000" dirty="0" err="1">
                <a:solidFill>
                  <a:schemeClr val="tx1">
                    <a:lumMod val="75000"/>
                    <a:lumOff val="25000"/>
                  </a:schemeClr>
                </a:solidFill>
                <a:latin typeface="Century Gothic" panose="020B0502020202020204" pitchFamily="34" charset="0"/>
              </a:rPr>
              <a:t>Jeh</a:t>
            </a:r>
            <a:r>
              <a:rPr lang="en-US" sz="2000" dirty="0">
                <a:solidFill>
                  <a:schemeClr val="tx1">
                    <a:lumMod val="75000"/>
                    <a:lumOff val="25000"/>
                  </a:schemeClr>
                </a:solidFill>
                <a:latin typeface="Century Gothic" panose="020B0502020202020204" pitchFamily="34" charset="0"/>
              </a:rPr>
              <a:t> Johnson in his role as Special Adviser on Equal Justice in the Courts.  He was assisted by colleagues at Paul, Weiss, Rifkind, Wharton &amp; Garrison, LLP and Baruch College industrial psychologist Professor Harold Goldstein.</a:t>
            </a:r>
            <a:endParaRPr lang="en-US" sz="2000" u="sng" cap="small" dirty="0">
              <a:solidFill>
                <a:schemeClr val="tx1">
                  <a:lumMod val="75000"/>
                  <a:lumOff val="25000"/>
                </a:schemeClr>
              </a:solidFill>
              <a:latin typeface="Century Gothic" panose="020B0502020202020204" pitchFamily="34" charset="0"/>
            </a:endParaRPr>
          </a:p>
          <a:p>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92D5C444-7A20-42D1-85F9-FEF59DAA0FDB}"/>
              </a:ext>
            </a:extLst>
          </p:cNvPr>
          <p:cNvSpPr txBox="1"/>
          <p:nvPr/>
        </p:nvSpPr>
        <p:spPr>
          <a:xfrm>
            <a:off x="3554368" y="2348812"/>
            <a:ext cx="7939693" cy="3970318"/>
          </a:xfrm>
          <a:prstGeom prst="rect">
            <a:avLst/>
          </a:prstGeom>
          <a:noFill/>
        </p:spPr>
        <p:txBody>
          <a:bodyPr wrap="square" rtlCol="0">
            <a:spAutoFit/>
          </a:bodyPr>
          <a:lstStyle/>
          <a:p>
            <a:r>
              <a:rPr lang="en-US" sz="3600" dirty="0">
                <a:solidFill>
                  <a:schemeClr val="accent1">
                    <a:lumMod val="75000"/>
                  </a:schemeClr>
                </a:solidFill>
                <a:latin typeface="Century Gothic" panose="020B0502020202020204" pitchFamily="34" charset="0"/>
              </a:rPr>
              <a:t>Recommendations Include</a:t>
            </a:r>
          </a:p>
          <a:p>
            <a:pPr marL="457200" indent="-457200">
              <a:buFont typeface="Arial" panose="020B0604020202020204" pitchFamily="34" charset="0"/>
              <a:buChar char="•"/>
            </a:pPr>
            <a:r>
              <a:rPr lang="en-US" sz="2400" dirty="0">
                <a:latin typeface="Century Gothic" panose="020B0502020202020204" pitchFamily="34" charset="0"/>
              </a:rPr>
              <a:t>Commitment from the top</a:t>
            </a:r>
          </a:p>
          <a:p>
            <a:pPr marL="457200" indent="-457200">
              <a:buFont typeface="Arial" panose="020B0604020202020204" pitchFamily="34" charset="0"/>
              <a:buChar char="•"/>
            </a:pPr>
            <a:r>
              <a:rPr lang="en-US" sz="2400" dirty="0">
                <a:latin typeface="Century Gothic" panose="020B0502020202020204" pitchFamily="34" charset="0"/>
              </a:rPr>
              <a:t>Mandating bias training</a:t>
            </a:r>
          </a:p>
          <a:p>
            <a:pPr marL="457200" indent="-457200">
              <a:buFont typeface="Arial" panose="020B0604020202020204" pitchFamily="34" charset="0"/>
              <a:buChar char="•"/>
            </a:pPr>
            <a:r>
              <a:rPr lang="en-US" sz="2400" dirty="0">
                <a:latin typeface="Century Gothic" panose="020B0502020202020204" pitchFamily="34" charset="0"/>
              </a:rPr>
              <a:t>Improving collection and publication of court data</a:t>
            </a:r>
          </a:p>
          <a:p>
            <a:pPr marL="457200" indent="-457200">
              <a:buFont typeface="Arial" panose="020B0604020202020204" pitchFamily="34" charset="0"/>
              <a:buChar char="•"/>
            </a:pPr>
            <a:r>
              <a:rPr lang="en-US" sz="2400" dirty="0">
                <a:latin typeface="Century Gothic" panose="020B0502020202020204" pitchFamily="34" charset="0"/>
              </a:rPr>
              <a:t>Improving HR practices</a:t>
            </a:r>
          </a:p>
          <a:p>
            <a:pPr marL="457200" indent="-457200">
              <a:buFont typeface="Arial" panose="020B0604020202020204" pitchFamily="34" charset="0"/>
              <a:buChar char="•"/>
            </a:pPr>
            <a:r>
              <a:rPr lang="en-US" sz="2400" dirty="0">
                <a:latin typeface="Century Gothic" panose="020B0502020202020204" pitchFamily="34" charset="0"/>
              </a:rPr>
              <a:t>Enhancing trust between Court Officers and communities of color</a:t>
            </a:r>
          </a:p>
          <a:p>
            <a:pPr marL="457200" indent="-457200">
              <a:buFont typeface="Arial" panose="020B0604020202020204" pitchFamily="34" charset="0"/>
              <a:buChar char="•"/>
            </a:pPr>
            <a:r>
              <a:rPr lang="en-US" sz="2400" dirty="0">
                <a:latin typeface="Century Gothic" panose="020B0502020202020204" pitchFamily="34" charset="0"/>
              </a:rPr>
              <a:t>Assignment of an independent monitor to evaluate implementation</a:t>
            </a:r>
            <a:endParaRPr lang="en-US" sz="2000" dirty="0">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B8DDB332-35F6-4C1E-8590-51620D4C2803}"/>
              </a:ext>
            </a:extLst>
          </p:cNvPr>
          <p:cNvCxnSpPr>
            <a:cxnSpLocks/>
          </p:cNvCxnSpPr>
          <p:nvPr/>
        </p:nvCxnSpPr>
        <p:spPr>
          <a:xfrm>
            <a:off x="3628800" y="2875796"/>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9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prstGeom prst="rect">
            <a:avLst/>
          </a:prstGeom>
        </p:spPr>
        <p:txBody>
          <a:bodyPr/>
          <a:lstStyle/>
          <a:p>
            <a:fld id="{E04F1C5D-E716-43E5-89FA-D15EEF2EE82D}" type="slidenum">
              <a:rPr lang="en-US" smtClean="0"/>
              <a:pPr/>
              <a:t>58</a:t>
            </a:fld>
            <a:endParaRPr lang="en-US"/>
          </a:p>
        </p:txBody>
      </p:sp>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068412" y="65404"/>
            <a:ext cx="9646090" cy="828675"/>
          </a:xfrm>
          <a:effectLst/>
        </p:spPr>
        <p:txBody>
          <a:bodyPr>
            <a:normAutofit/>
          </a:bodyPr>
          <a:lstStyle/>
          <a:p>
            <a:r>
              <a:rPr lang="en-US" dirty="0"/>
              <a:t>EQUAL JUSTICE IN THE COURTS</a:t>
            </a:r>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grpSp>
        <p:nvGrpSpPr>
          <p:cNvPr id="11" name="Group 10">
            <a:extLst>
              <a:ext uri="{FF2B5EF4-FFF2-40B4-BE49-F238E27FC236}">
                <a16:creationId xmlns:a16="http://schemas.microsoft.com/office/drawing/2014/main" id="{A031733E-39B8-450F-8AD4-D8B1FC2BB884}"/>
              </a:ext>
            </a:extLst>
          </p:cNvPr>
          <p:cNvGrpSpPr/>
          <p:nvPr/>
        </p:nvGrpSpPr>
        <p:grpSpPr>
          <a:xfrm>
            <a:off x="496723" y="2703443"/>
            <a:ext cx="2805277" cy="3533566"/>
            <a:chOff x="649241" y="1707028"/>
            <a:chExt cx="3606407"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34CD45BD-2450-44F7-AEA4-83126081EF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241" y="1707029"/>
              <a:ext cx="3497679"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A659B6C1-BCDD-4FBC-B98E-2AE91507E9B1}"/>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FED2068-7C96-452D-B18C-C236F94F01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7" name="TextBox 16">
            <a:extLst>
              <a:ext uri="{FF2B5EF4-FFF2-40B4-BE49-F238E27FC236}">
                <a16:creationId xmlns:a16="http://schemas.microsoft.com/office/drawing/2014/main" id="{02BA5DDA-39CB-4872-A760-BE34F51CA6DB}"/>
              </a:ext>
            </a:extLst>
          </p:cNvPr>
          <p:cNvSpPr txBox="1"/>
          <p:nvPr/>
        </p:nvSpPr>
        <p:spPr>
          <a:xfrm>
            <a:off x="358140" y="753399"/>
            <a:ext cx="11699304" cy="224676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In June Chief Judge DiFiore commissioned an independent, in-depth review of the courts’ policies, practices rules, and programs as they relate to issues of racial and other bias. The evaluation was conducted by former U.S. Secretary of Homeland Security </a:t>
            </a:r>
            <a:r>
              <a:rPr lang="en-US" sz="2000" dirty="0" err="1">
                <a:solidFill>
                  <a:schemeClr val="tx1">
                    <a:lumMod val="75000"/>
                    <a:lumOff val="25000"/>
                  </a:schemeClr>
                </a:solidFill>
                <a:latin typeface="Century Gothic" panose="020B0502020202020204" pitchFamily="34" charset="0"/>
              </a:rPr>
              <a:t>Jeh</a:t>
            </a:r>
            <a:r>
              <a:rPr lang="en-US" sz="2000" dirty="0">
                <a:solidFill>
                  <a:schemeClr val="tx1">
                    <a:lumMod val="75000"/>
                    <a:lumOff val="25000"/>
                  </a:schemeClr>
                </a:solidFill>
                <a:latin typeface="Century Gothic" panose="020B0502020202020204" pitchFamily="34" charset="0"/>
              </a:rPr>
              <a:t> Johnson in his role as Special Adviser on Equal Justice in the Courts.  He was assisted by colleagues at Paul, Weiss, Rifkind, Wharton &amp; Garrison, LLP and Baruch College industrial psychologist Professor Harold Goldstein.</a:t>
            </a:r>
            <a:endParaRPr lang="en-US" sz="2000" u="sng" cap="small" dirty="0">
              <a:solidFill>
                <a:schemeClr val="tx1">
                  <a:lumMod val="75000"/>
                  <a:lumOff val="25000"/>
                </a:schemeClr>
              </a:solidFill>
              <a:latin typeface="Century Gothic" panose="020B0502020202020204" pitchFamily="34" charset="0"/>
            </a:endParaRPr>
          </a:p>
          <a:p>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92D5C444-7A20-42D1-85F9-FEF59DAA0FDB}"/>
              </a:ext>
            </a:extLst>
          </p:cNvPr>
          <p:cNvSpPr txBox="1"/>
          <p:nvPr/>
        </p:nvSpPr>
        <p:spPr>
          <a:xfrm>
            <a:off x="3554368" y="2348812"/>
            <a:ext cx="7939693" cy="4462760"/>
          </a:xfrm>
          <a:prstGeom prst="rect">
            <a:avLst/>
          </a:prstGeom>
          <a:noFill/>
        </p:spPr>
        <p:txBody>
          <a:bodyPr wrap="square" rtlCol="0">
            <a:spAutoFit/>
          </a:bodyPr>
          <a:lstStyle/>
          <a:p>
            <a:r>
              <a:rPr lang="en-US" sz="3600" dirty="0">
                <a:solidFill>
                  <a:schemeClr val="accent1">
                    <a:lumMod val="75000"/>
                  </a:schemeClr>
                </a:solidFill>
                <a:latin typeface="Century Gothic" panose="020B0502020202020204" pitchFamily="34" charset="0"/>
              </a:rPr>
              <a:t>Implementation</a:t>
            </a:r>
          </a:p>
          <a:p>
            <a:r>
              <a:rPr lang="en-US" sz="2800" dirty="0">
                <a:latin typeface="Century Gothic" panose="020B0502020202020204" pitchFamily="34" charset="0"/>
              </a:rPr>
              <a:t>Judge Mendelson was appointed and empowered in October to lead the court’s day-to-day efforts to implement the recommendations.</a:t>
            </a:r>
          </a:p>
          <a:p>
            <a:pPr marL="457200" indent="-457200">
              <a:buFont typeface="Arial" panose="020B0604020202020204" pitchFamily="34" charset="0"/>
              <a:buChar char="•"/>
            </a:pPr>
            <a:r>
              <a:rPr lang="en-US" sz="2800" dirty="0">
                <a:latin typeface="Century Gothic" panose="020B0502020202020204" pitchFamily="34" charset="0"/>
              </a:rPr>
              <a:t>Working with judicial leaders, court managers, court personnel, and justice system stakeholders across the state to develop detailed plans and timelines</a:t>
            </a:r>
          </a:p>
          <a:p>
            <a:endParaRPr lang="en-US" sz="2400" dirty="0">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B8DDB332-35F6-4C1E-8590-51620D4C2803}"/>
              </a:ext>
            </a:extLst>
          </p:cNvPr>
          <p:cNvCxnSpPr>
            <a:cxnSpLocks/>
          </p:cNvCxnSpPr>
          <p:nvPr/>
        </p:nvCxnSpPr>
        <p:spPr>
          <a:xfrm>
            <a:off x="3628800" y="2875796"/>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02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prstGeom prst="rect">
            <a:avLst/>
          </a:prstGeom>
        </p:spPr>
        <p:txBody>
          <a:bodyPr/>
          <a:lstStyle/>
          <a:p>
            <a:fld id="{E04F1C5D-E716-43E5-89FA-D15EEF2EE82D}" type="slidenum">
              <a:rPr lang="en-US" smtClean="0"/>
              <a:pPr/>
              <a:t>59</a:t>
            </a:fld>
            <a:endParaRPr lang="en-US"/>
          </a:p>
        </p:txBody>
      </p:sp>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068412" y="65404"/>
            <a:ext cx="9646090" cy="828675"/>
          </a:xfrm>
          <a:effectLst/>
        </p:spPr>
        <p:txBody>
          <a:bodyPr>
            <a:normAutofit/>
          </a:bodyPr>
          <a:lstStyle/>
          <a:p>
            <a:r>
              <a:rPr lang="en-US" dirty="0"/>
              <a:t>EQUAL JUSTICE IN THE COURTS</a:t>
            </a:r>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grpSp>
        <p:nvGrpSpPr>
          <p:cNvPr id="11" name="Group 10">
            <a:extLst>
              <a:ext uri="{FF2B5EF4-FFF2-40B4-BE49-F238E27FC236}">
                <a16:creationId xmlns:a16="http://schemas.microsoft.com/office/drawing/2014/main" id="{A031733E-39B8-450F-8AD4-D8B1FC2BB884}"/>
              </a:ext>
            </a:extLst>
          </p:cNvPr>
          <p:cNvGrpSpPr/>
          <p:nvPr/>
        </p:nvGrpSpPr>
        <p:grpSpPr>
          <a:xfrm>
            <a:off x="496723" y="2703443"/>
            <a:ext cx="2805277" cy="3533566"/>
            <a:chOff x="649241" y="1707028"/>
            <a:chExt cx="3606407" cy="4542681"/>
          </a:xfrm>
          <a:effectLst>
            <a:outerShdw blurRad="12700" dist="12700" dir="8100000" algn="tr" rotWithShape="0">
              <a:schemeClr val="tx1">
                <a:lumMod val="75000"/>
                <a:lumOff val="25000"/>
                <a:alpha val="40000"/>
              </a:schemeClr>
            </a:outerShdw>
          </a:effectLst>
        </p:grpSpPr>
        <p:pic>
          <p:nvPicPr>
            <p:cNvPr id="12" name="Picture 11">
              <a:extLst>
                <a:ext uri="{FF2B5EF4-FFF2-40B4-BE49-F238E27FC236}">
                  <a16:creationId xmlns:a16="http://schemas.microsoft.com/office/drawing/2014/main" id="{34CD45BD-2450-44F7-AEA4-83126081EF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241" y="1707029"/>
              <a:ext cx="3497679" cy="4542680"/>
            </a:xfrm>
            <a:prstGeom prst="rect">
              <a:avLst/>
            </a:prstGeom>
            <a:ln>
              <a:solidFill>
                <a:schemeClr val="tx1">
                  <a:lumMod val="75000"/>
                  <a:lumOff val="25000"/>
                </a:schemeClr>
              </a:solidFill>
            </a:ln>
          </p:spPr>
        </p:pic>
        <p:sp>
          <p:nvSpPr>
            <p:cNvPr id="13" name="Trapezoid 12">
              <a:extLst>
                <a:ext uri="{FF2B5EF4-FFF2-40B4-BE49-F238E27FC236}">
                  <a16:creationId xmlns:a16="http://schemas.microsoft.com/office/drawing/2014/main" id="{A659B6C1-BCDD-4FBC-B98E-2AE91507E9B1}"/>
                </a:ext>
              </a:extLst>
            </p:cNvPr>
            <p:cNvSpPr/>
            <p:nvPr/>
          </p:nvSpPr>
          <p:spPr>
            <a:xfrm rot="5400000">
              <a:off x="1930692" y="3924753"/>
              <a:ext cx="4542681" cy="107231"/>
            </a:xfrm>
            <a:prstGeom prst="trapezoid">
              <a:avLst/>
            </a:prstGeom>
            <a:pattFill prst="narVert">
              <a:fgClr>
                <a:schemeClr val="tx1">
                  <a:lumMod val="75000"/>
                  <a:lumOff val="25000"/>
                </a:schemeClr>
              </a:fgClr>
              <a:bgClr>
                <a:schemeClr val="bg1"/>
              </a:bgClr>
            </a:patt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FED2068-7C96-452D-B18C-C236F94F01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sp>
        <p:nvSpPr>
          <p:cNvPr id="17" name="TextBox 16">
            <a:extLst>
              <a:ext uri="{FF2B5EF4-FFF2-40B4-BE49-F238E27FC236}">
                <a16:creationId xmlns:a16="http://schemas.microsoft.com/office/drawing/2014/main" id="{02BA5DDA-39CB-4872-A760-BE34F51CA6DB}"/>
              </a:ext>
            </a:extLst>
          </p:cNvPr>
          <p:cNvSpPr txBox="1"/>
          <p:nvPr/>
        </p:nvSpPr>
        <p:spPr>
          <a:xfrm>
            <a:off x="358140" y="753399"/>
            <a:ext cx="11699304" cy="224676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In June Chief Judge DiFiore commissioned an independent, in-depth review of the courts’ policies, practices rules, and programs as they relate to issues of racial and other bias. The evaluation was conducted by former U.S. Secretary of Homeland Security </a:t>
            </a:r>
            <a:r>
              <a:rPr lang="en-US" sz="2000" dirty="0" err="1">
                <a:solidFill>
                  <a:schemeClr val="tx1">
                    <a:lumMod val="75000"/>
                    <a:lumOff val="25000"/>
                  </a:schemeClr>
                </a:solidFill>
                <a:latin typeface="Century Gothic" panose="020B0502020202020204" pitchFamily="34" charset="0"/>
              </a:rPr>
              <a:t>Jeh</a:t>
            </a:r>
            <a:r>
              <a:rPr lang="en-US" sz="2000" dirty="0">
                <a:solidFill>
                  <a:schemeClr val="tx1">
                    <a:lumMod val="75000"/>
                    <a:lumOff val="25000"/>
                  </a:schemeClr>
                </a:solidFill>
                <a:latin typeface="Century Gothic" panose="020B0502020202020204" pitchFamily="34" charset="0"/>
              </a:rPr>
              <a:t> Johnson in his role as Special Adviser on Equal Justice in the Courts.  He was assisted by colleagues at Paul, Weiss, Rifkind, Wharton &amp; Garrison, LLP and Baruch College industrial psychologist Professor Harold Goldstein.</a:t>
            </a:r>
            <a:endParaRPr lang="en-US" sz="2000" u="sng" cap="small" dirty="0">
              <a:solidFill>
                <a:schemeClr val="tx1">
                  <a:lumMod val="75000"/>
                  <a:lumOff val="25000"/>
                </a:schemeClr>
              </a:solidFill>
              <a:latin typeface="Century Gothic" panose="020B0502020202020204" pitchFamily="34" charset="0"/>
            </a:endParaRPr>
          </a:p>
          <a:p>
            <a:endParaRPr lang="en-US" sz="2000" dirty="0">
              <a:latin typeface="Century Gothic" panose="020B0502020202020204" pitchFamily="34" charset="0"/>
            </a:endParaRPr>
          </a:p>
        </p:txBody>
      </p:sp>
      <p:sp>
        <p:nvSpPr>
          <p:cNvPr id="20" name="TextBox 19">
            <a:extLst>
              <a:ext uri="{FF2B5EF4-FFF2-40B4-BE49-F238E27FC236}">
                <a16:creationId xmlns:a16="http://schemas.microsoft.com/office/drawing/2014/main" id="{92D5C444-7A20-42D1-85F9-FEF59DAA0FDB}"/>
              </a:ext>
            </a:extLst>
          </p:cNvPr>
          <p:cNvSpPr txBox="1"/>
          <p:nvPr/>
        </p:nvSpPr>
        <p:spPr>
          <a:xfrm>
            <a:off x="3554368" y="2348812"/>
            <a:ext cx="8601803" cy="4401205"/>
          </a:xfrm>
          <a:prstGeom prst="rect">
            <a:avLst/>
          </a:prstGeom>
          <a:noFill/>
        </p:spPr>
        <p:txBody>
          <a:bodyPr wrap="square" rtlCol="0">
            <a:spAutoFit/>
          </a:bodyPr>
          <a:lstStyle/>
          <a:p>
            <a:r>
              <a:rPr lang="en-US" sz="3600" dirty="0">
                <a:solidFill>
                  <a:schemeClr val="accent1">
                    <a:lumMod val="75000"/>
                  </a:schemeClr>
                </a:solidFill>
                <a:latin typeface="Century Gothic" panose="020B0502020202020204" pitchFamily="34" charset="0"/>
              </a:rPr>
              <a:t>Implementation Partners</a:t>
            </a:r>
          </a:p>
          <a:p>
            <a:r>
              <a:rPr lang="en-US" sz="2000" dirty="0">
                <a:latin typeface="Century Gothic" panose="020B0502020202020204" pitchFamily="34" charset="0"/>
              </a:rPr>
              <a:t>Counsel’s Office</a:t>
            </a:r>
          </a:p>
          <a:p>
            <a:r>
              <a:rPr lang="en-US" sz="2000" dirty="0">
                <a:latin typeface="Century Gothic" panose="020B0502020202020204" pitchFamily="34" charset="0"/>
              </a:rPr>
              <a:t>Department of Public Safety</a:t>
            </a:r>
          </a:p>
          <a:p>
            <a:r>
              <a:rPr lang="en-US" sz="2000" dirty="0">
                <a:latin typeface="Century Gothic" panose="020B0502020202020204" pitchFamily="34" charset="0"/>
              </a:rPr>
              <a:t>Division of Professional and Court Services</a:t>
            </a:r>
          </a:p>
          <a:p>
            <a:r>
              <a:rPr lang="en-US" sz="2000" dirty="0">
                <a:latin typeface="Century Gothic" panose="020B0502020202020204" pitchFamily="34" charset="0"/>
              </a:rPr>
              <a:t>Division of Technology and Court Research</a:t>
            </a:r>
          </a:p>
          <a:p>
            <a:r>
              <a:rPr lang="en-US" sz="2000" dirty="0">
                <a:latin typeface="Century Gothic" panose="020B0502020202020204" pitchFamily="34" charset="0"/>
              </a:rPr>
              <a:t>Division of Human Resources</a:t>
            </a:r>
          </a:p>
          <a:p>
            <a:r>
              <a:rPr lang="en-US" sz="2000" dirty="0">
                <a:latin typeface="Century Gothic" panose="020B0502020202020204" pitchFamily="34" charset="0"/>
              </a:rPr>
              <a:t>Franklin H. Williams Judicial Commission</a:t>
            </a:r>
          </a:p>
          <a:p>
            <a:r>
              <a:rPr lang="en-US" sz="2000" dirty="0">
                <a:latin typeface="Century Gothic" panose="020B0502020202020204" pitchFamily="34" charset="0"/>
              </a:rPr>
              <a:t>Judicial Institute</a:t>
            </a:r>
          </a:p>
          <a:p>
            <a:r>
              <a:rPr lang="en-US" sz="2000" dirty="0">
                <a:latin typeface="Century Gothic" panose="020B0502020202020204" pitchFamily="34" charset="0"/>
              </a:rPr>
              <a:t>Office of Diversity and Inclusion</a:t>
            </a:r>
          </a:p>
          <a:p>
            <a:r>
              <a:rPr lang="en-US" sz="2000" dirty="0">
                <a:latin typeface="Century Gothic" panose="020B0502020202020204" pitchFamily="34" charset="0"/>
              </a:rPr>
              <a:t>Office for Justice Initiatives</a:t>
            </a:r>
          </a:p>
          <a:p>
            <a:r>
              <a:rPr lang="en-US" sz="2000" dirty="0">
                <a:latin typeface="Century Gothic" panose="020B0502020202020204" pitchFamily="34" charset="0"/>
              </a:rPr>
              <a:t>Office of the Managing Inspector General for Bias Matters</a:t>
            </a:r>
          </a:p>
          <a:p>
            <a:r>
              <a:rPr lang="en-US" sz="2000" dirty="0">
                <a:latin typeface="Century Gothic" panose="020B0502020202020204" pitchFamily="34" charset="0"/>
              </a:rPr>
              <a:t>Workforce Analysis Office</a:t>
            </a:r>
          </a:p>
          <a:p>
            <a:endParaRPr lang="en-US" sz="2400" dirty="0">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B8DDB332-35F6-4C1E-8590-51620D4C2803}"/>
              </a:ext>
            </a:extLst>
          </p:cNvPr>
          <p:cNvCxnSpPr>
            <a:cxnSpLocks/>
          </p:cNvCxnSpPr>
          <p:nvPr/>
        </p:nvCxnSpPr>
        <p:spPr>
          <a:xfrm>
            <a:off x="3628800" y="2875796"/>
            <a:ext cx="75756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98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FE8148A-B705-4785-A030-B5E70FCC43B1}"/>
              </a:ext>
            </a:extLst>
          </p:cNvPr>
          <p:cNvGrpSpPr/>
          <p:nvPr/>
        </p:nvGrpSpPr>
        <p:grpSpPr>
          <a:xfrm>
            <a:off x="542155" y="1742145"/>
            <a:ext cx="6604252" cy="5080533"/>
            <a:chOff x="614347" y="1040305"/>
            <a:chExt cx="6604252" cy="5080533"/>
          </a:xfrm>
        </p:grpSpPr>
        <p:sp>
          <p:nvSpPr>
            <p:cNvPr id="113" name="Trapezoid 112">
              <a:extLst>
                <a:ext uri="{FF2B5EF4-FFF2-40B4-BE49-F238E27FC236}">
                  <a16:creationId xmlns:a16="http://schemas.microsoft.com/office/drawing/2014/main" id="{44D87332-9E29-4A5A-BFAC-B7CF4A885CC9}"/>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D91136D3-D3F8-4A62-BFB5-917D1409A1B1}"/>
                </a:ext>
              </a:extLst>
            </p:cNvPr>
            <p:cNvGrpSpPr/>
            <p:nvPr/>
          </p:nvGrpSpPr>
          <p:grpSpPr>
            <a:xfrm>
              <a:off x="614347" y="1040305"/>
              <a:ext cx="6604252" cy="4883322"/>
              <a:chOff x="10513061" y="1708422"/>
              <a:chExt cx="4528820" cy="3644817"/>
            </a:xfrm>
          </p:grpSpPr>
          <p:sp>
            <p:nvSpPr>
              <p:cNvPr id="110" name="Rectangle 109">
                <a:extLst>
                  <a:ext uri="{FF2B5EF4-FFF2-40B4-BE49-F238E27FC236}">
                    <a16:creationId xmlns:a16="http://schemas.microsoft.com/office/drawing/2014/main" id="{46040E47-2107-4995-9DF9-001D3A3753C3}"/>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03F7A680-9382-42FC-AE21-8E0257A6CD6E}"/>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B4502800-3426-4E7F-B0EA-2DA3C61DD17C}"/>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442E5B2A-D2DA-41CC-96B8-8252C1347DC0}"/>
              </a:ext>
            </a:extLst>
          </p:cNvPr>
          <p:cNvGrpSpPr/>
          <p:nvPr/>
        </p:nvGrpSpPr>
        <p:grpSpPr>
          <a:xfrm>
            <a:off x="542155" y="1742145"/>
            <a:ext cx="6604252" cy="4372458"/>
            <a:chOff x="542155" y="1742145"/>
            <a:chExt cx="6604252" cy="4372458"/>
          </a:xfrm>
        </p:grpSpPr>
        <p:sp>
          <p:nvSpPr>
            <p:cNvPr id="374" name="Rectangle: Rounded Corners 373">
              <a:extLst>
                <a:ext uri="{FF2B5EF4-FFF2-40B4-BE49-F238E27FC236}">
                  <a16:creationId xmlns:a16="http://schemas.microsoft.com/office/drawing/2014/main" id="{8FDBE97D-5B2C-4CB3-A866-D79F6463B274}"/>
                </a:ext>
              </a:extLst>
            </p:cNvPr>
            <p:cNvSpPr/>
            <p:nvPr/>
          </p:nvSpPr>
          <p:spPr>
            <a:xfrm>
              <a:off x="542155" y="1742145"/>
              <a:ext cx="6604252" cy="437245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Rectangle 374">
              <a:extLst>
                <a:ext uri="{FF2B5EF4-FFF2-40B4-BE49-F238E27FC236}">
                  <a16:creationId xmlns:a16="http://schemas.microsoft.com/office/drawing/2014/main" id="{33802BF0-E57B-41F7-9096-99E0F192A019}"/>
                </a:ext>
              </a:extLst>
            </p:cNvPr>
            <p:cNvSpPr/>
            <p:nvPr/>
          </p:nvSpPr>
          <p:spPr>
            <a:xfrm>
              <a:off x="747114" y="1994571"/>
              <a:ext cx="6138165" cy="390526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0EBCF16F-34BB-4ECF-AC9A-4263D4D0A0FD}"/>
              </a:ext>
            </a:extLst>
          </p:cNvPr>
          <p:cNvGrpSpPr/>
          <p:nvPr/>
        </p:nvGrpSpPr>
        <p:grpSpPr>
          <a:xfrm>
            <a:off x="1248906" y="2287482"/>
            <a:ext cx="5091736" cy="2912362"/>
            <a:chOff x="3619127" y="2381533"/>
            <a:chExt cx="3143938" cy="1688217"/>
          </a:xfrm>
        </p:grpSpPr>
        <p:grpSp>
          <p:nvGrpSpPr>
            <p:cNvPr id="77" name="Group 76">
              <a:extLst>
                <a:ext uri="{FF2B5EF4-FFF2-40B4-BE49-F238E27FC236}">
                  <a16:creationId xmlns:a16="http://schemas.microsoft.com/office/drawing/2014/main" id="{0BBF3419-DFF8-4467-8296-E7A516757E5E}"/>
                </a:ext>
              </a:extLst>
            </p:cNvPr>
            <p:cNvGrpSpPr/>
            <p:nvPr/>
          </p:nvGrpSpPr>
          <p:grpSpPr>
            <a:xfrm>
              <a:off x="3619127" y="2802165"/>
              <a:ext cx="3143938" cy="1179803"/>
              <a:chOff x="7423479" y="2722097"/>
              <a:chExt cx="2799444" cy="1179803"/>
            </a:xfrm>
          </p:grpSpPr>
          <p:sp>
            <p:nvSpPr>
              <p:cNvPr id="66" name="Rectangle 65">
                <a:extLst>
                  <a:ext uri="{FF2B5EF4-FFF2-40B4-BE49-F238E27FC236}">
                    <a16:creationId xmlns:a16="http://schemas.microsoft.com/office/drawing/2014/main" id="{C9319BAE-981B-4221-9622-E676417A8B2C}"/>
                  </a:ext>
                </a:extLst>
              </p:cNvPr>
              <p:cNvSpPr/>
              <p:nvPr/>
            </p:nvSpPr>
            <p:spPr>
              <a:xfrm>
                <a:off x="7423479" y="2722097"/>
                <a:ext cx="2799444" cy="638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C7D537-D97C-44CF-B4C9-0C01ADBCBCC6}"/>
                  </a:ext>
                </a:extLst>
              </p:cNvPr>
              <p:cNvSpPr/>
              <p:nvPr/>
            </p:nvSpPr>
            <p:spPr>
              <a:xfrm>
                <a:off x="7465326" y="2779988"/>
                <a:ext cx="2715905" cy="1121912"/>
              </a:xfrm>
              <a:prstGeom prst="rect">
                <a:avLst/>
              </a:prstGeom>
              <a:pattFill prst="horzBrick">
                <a:fgClr>
                  <a:srgbClr val="7F0000"/>
                </a:fgClr>
                <a:bgClr>
                  <a:srgbClr val="AE7178"/>
                </a:bgClr>
              </a:pattFill>
              <a:ln>
                <a:noFill/>
              </a:ln>
              <a:effectLst>
                <a:innerShdw blurRad="12700" dist="12700" dir="162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B23684D-F513-4CC2-9B7A-5A074CB7CA31}"/>
                </a:ext>
              </a:extLst>
            </p:cNvPr>
            <p:cNvGrpSpPr/>
            <p:nvPr/>
          </p:nvGrpSpPr>
          <p:grpSpPr>
            <a:xfrm>
              <a:off x="4132735" y="2953475"/>
              <a:ext cx="190850" cy="257700"/>
              <a:chOff x="7840639" y="4327910"/>
              <a:chExt cx="232012" cy="387392"/>
            </a:xfrm>
          </p:grpSpPr>
          <p:sp>
            <p:nvSpPr>
              <p:cNvPr id="79" name="Rectangle 78">
                <a:extLst>
                  <a:ext uri="{FF2B5EF4-FFF2-40B4-BE49-F238E27FC236}">
                    <a16:creationId xmlns:a16="http://schemas.microsoft.com/office/drawing/2014/main" id="{D59B9191-B9ED-4662-9785-AD5B007136C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51">
                <a:extLst>
                  <a:ext uri="{FF2B5EF4-FFF2-40B4-BE49-F238E27FC236}">
                    <a16:creationId xmlns:a16="http://schemas.microsoft.com/office/drawing/2014/main" id="{702315D8-6EC9-42F6-8118-18B62B1ABFF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AB478A48-204A-461E-BDE2-8F5F22AEE20B}"/>
                </a:ext>
              </a:extLst>
            </p:cNvPr>
            <p:cNvGrpSpPr/>
            <p:nvPr/>
          </p:nvGrpSpPr>
          <p:grpSpPr>
            <a:xfrm>
              <a:off x="4128505" y="3455395"/>
              <a:ext cx="190850" cy="257700"/>
              <a:chOff x="7840639" y="4327910"/>
              <a:chExt cx="232012" cy="387392"/>
            </a:xfrm>
          </p:grpSpPr>
          <p:sp>
            <p:nvSpPr>
              <p:cNvPr id="83" name="Rectangle 82">
                <a:extLst>
                  <a:ext uri="{FF2B5EF4-FFF2-40B4-BE49-F238E27FC236}">
                    <a16:creationId xmlns:a16="http://schemas.microsoft.com/office/drawing/2014/main" id="{9326C8A4-15C9-4D0C-B3C4-CD157CB0A35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51">
                <a:extLst>
                  <a:ext uri="{FF2B5EF4-FFF2-40B4-BE49-F238E27FC236}">
                    <a16:creationId xmlns:a16="http://schemas.microsoft.com/office/drawing/2014/main" id="{613B5795-7D3A-4558-A2DA-8729ECFC285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F70999B1-C09E-4265-B59D-AC52947B64BE}"/>
                </a:ext>
              </a:extLst>
            </p:cNvPr>
            <p:cNvGrpSpPr/>
            <p:nvPr/>
          </p:nvGrpSpPr>
          <p:grpSpPr>
            <a:xfrm>
              <a:off x="6070734" y="2953475"/>
              <a:ext cx="190850" cy="257700"/>
              <a:chOff x="7840639" y="4327910"/>
              <a:chExt cx="232012" cy="387392"/>
            </a:xfrm>
          </p:grpSpPr>
          <p:sp>
            <p:nvSpPr>
              <p:cNvPr id="92" name="Rectangle 91">
                <a:extLst>
                  <a:ext uri="{FF2B5EF4-FFF2-40B4-BE49-F238E27FC236}">
                    <a16:creationId xmlns:a16="http://schemas.microsoft.com/office/drawing/2014/main" id="{588A8CE1-81DE-497F-8F1E-F74C9E873AD3}"/>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51">
                <a:extLst>
                  <a:ext uri="{FF2B5EF4-FFF2-40B4-BE49-F238E27FC236}">
                    <a16:creationId xmlns:a16="http://schemas.microsoft.com/office/drawing/2014/main" id="{9FF0689D-FC18-4420-98ED-76DCE58AE0C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F42BF90A-7E3D-493B-BDA6-F8553240982F}"/>
                </a:ext>
              </a:extLst>
            </p:cNvPr>
            <p:cNvGrpSpPr/>
            <p:nvPr/>
          </p:nvGrpSpPr>
          <p:grpSpPr>
            <a:xfrm>
              <a:off x="6066504" y="3455395"/>
              <a:ext cx="190850" cy="257700"/>
              <a:chOff x="7840639" y="4327910"/>
              <a:chExt cx="232012" cy="387392"/>
            </a:xfrm>
          </p:grpSpPr>
          <p:sp>
            <p:nvSpPr>
              <p:cNvPr id="95" name="Rectangle 94">
                <a:extLst>
                  <a:ext uri="{FF2B5EF4-FFF2-40B4-BE49-F238E27FC236}">
                    <a16:creationId xmlns:a16="http://schemas.microsoft.com/office/drawing/2014/main" id="{A6B06660-6075-4147-ACFA-39BF1EE5470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51">
                <a:extLst>
                  <a:ext uri="{FF2B5EF4-FFF2-40B4-BE49-F238E27FC236}">
                    <a16:creationId xmlns:a16="http://schemas.microsoft.com/office/drawing/2014/main" id="{2F42E311-FFEF-4E38-AFC2-4532AC0D34E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03BDFA09-3E25-4386-AC55-2F333BBACBFE}"/>
                </a:ext>
              </a:extLst>
            </p:cNvPr>
            <p:cNvGrpSpPr/>
            <p:nvPr/>
          </p:nvGrpSpPr>
          <p:grpSpPr>
            <a:xfrm>
              <a:off x="3797660" y="2953475"/>
              <a:ext cx="190850" cy="257700"/>
              <a:chOff x="7840639" y="4327910"/>
              <a:chExt cx="232012" cy="387392"/>
            </a:xfrm>
          </p:grpSpPr>
          <p:sp>
            <p:nvSpPr>
              <p:cNvPr id="98" name="Rectangle 97">
                <a:extLst>
                  <a:ext uri="{FF2B5EF4-FFF2-40B4-BE49-F238E27FC236}">
                    <a16:creationId xmlns:a16="http://schemas.microsoft.com/office/drawing/2014/main" id="{8DFEFE5A-970F-4AAC-BE5D-06CEF3465BEA}"/>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51">
                <a:extLst>
                  <a:ext uri="{FF2B5EF4-FFF2-40B4-BE49-F238E27FC236}">
                    <a16:creationId xmlns:a16="http://schemas.microsoft.com/office/drawing/2014/main" id="{C868BB98-B4F6-4186-AF5C-4A5C31C5043C}"/>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a:extLst>
                <a:ext uri="{FF2B5EF4-FFF2-40B4-BE49-F238E27FC236}">
                  <a16:creationId xmlns:a16="http://schemas.microsoft.com/office/drawing/2014/main" id="{C115F079-549F-4F91-96CC-DE488C8040A2}"/>
                </a:ext>
              </a:extLst>
            </p:cNvPr>
            <p:cNvGrpSpPr/>
            <p:nvPr/>
          </p:nvGrpSpPr>
          <p:grpSpPr>
            <a:xfrm>
              <a:off x="3793430" y="3455395"/>
              <a:ext cx="190850" cy="257700"/>
              <a:chOff x="7840639" y="4327910"/>
              <a:chExt cx="232012" cy="387392"/>
            </a:xfrm>
          </p:grpSpPr>
          <p:sp>
            <p:nvSpPr>
              <p:cNvPr id="101" name="Rectangle 100">
                <a:extLst>
                  <a:ext uri="{FF2B5EF4-FFF2-40B4-BE49-F238E27FC236}">
                    <a16:creationId xmlns:a16="http://schemas.microsoft.com/office/drawing/2014/main" id="{14D2962D-3CF5-4499-AE63-35200D982BA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51">
                <a:extLst>
                  <a:ext uri="{FF2B5EF4-FFF2-40B4-BE49-F238E27FC236}">
                    <a16:creationId xmlns:a16="http://schemas.microsoft.com/office/drawing/2014/main" id="{0B574D62-569B-47EF-A4E0-3E36E5AB628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D2F8BAA4-6754-4B40-8307-62CDD6B5A4EE}"/>
                </a:ext>
              </a:extLst>
            </p:cNvPr>
            <p:cNvGrpSpPr/>
            <p:nvPr/>
          </p:nvGrpSpPr>
          <p:grpSpPr>
            <a:xfrm>
              <a:off x="6397960" y="2953475"/>
              <a:ext cx="190850" cy="257700"/>
              <a:chOff x="7840639" y="4327910"/>
              <a:chExt cx="232012" cy="387392"/>
            </a:xfrm>
          </p:grpSpPr>
          <p:sp>
            <p:nvSpPr>
              <p:cNvPr id="104" name="Rectangle 103">
                <a:extLst>
                  <a:ext uri="{FF2B5EF4-FFF2-40B4-BE49-F238E27FC236}">
                    <a16:creationId xmlns:a16="http://schemas.microsoft.com/office/drawing/2014/main" id="{894F6DA7-6763-4787-BF4C-8C0407AD62C0}"/>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51">
                <a:extLst>
                  <a:ext uri="{FF2B5EF4-FFF2-40B4-BE49-F238E27FC236}">
                    <a16:creationId xmlns:a16="http://schemas.microsoft.com/office/drawing/2014/main" id="{07E9B7D8-6F3A-485F-8CD0-E407EBF448F5}"/>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0372BFA3-E509-4267-896F-DC26F14252CC}"/>
                </a:ext>
              </a:extLst>
            </p:cNvPr>
            <p:cNvGrpSpPr/>
            <p:nvPr/>
          </p:nvGrpSpPr>
          <p:grpSpPr>
            <a:xfrm>
              <a:off x="6393730" y="3455395"/>
              <a:ext cx="190850" cy="257700"/>
              <a:chOff x="7840639" y="4327910"/>
              <a:chExt cx="232012" cy="387392"/>
            </a:xfrm>
          </p:grpSpPr>
          <p:sp>
            <p:nvSpPr>
              <p:cNvPr id="107" name="Rectangle 106">
                <a:extLst>
                  <a:ext uri="{FF2B5EF4-FFF2-40B4-BE49-F238E27FC236}">
                    <a16:creationId xmlns:a16="http://schemas.microsoft.com/office/drawing/2014/main" id="{D1BC92F5-9C95-47AA-8727-8FEDBEAF04F9}"/>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Moon 51">
                <a:extLst>
                  <a:ext uri="{FF2B5EF4-FFF2-40B4-BE49-F238E27FC236}">
                    <a16:creationId xmlns:a16="http://schemas.microsoft.com/office/drawing/2014/main" id="{8D7AC328-F393-40A2-84BC-1A234FE3443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Rectangle 116">
              <a:extLst>
                <a:ext uri="{FF2B5EF4-FFF2-40B4-BE49-F238E27FC236}">
                  <a16:creationId xmlns:a16="http://schemas.microsoft.com/office/drawing/2014/main" id="{0B42552E-21F7-404C-B8CE-7C5967218706}"/>
                </a:ext>
              </a:extLst>
            </p:cNvPr>
            <p:cNvSpPr/>
            <p:nvPr/>
          </p:nvSpPr>
          <p:spPr>
            <a:xfrm>
              <a:off x="5745256" y="2959227"/>
              <a:ext cx="190850" cy="257699"/>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 name="Group 118">
              <a:extLst>
                <a:ext uri="{FF2B5EF4-FFF2-40B4-BE49-F238E27FC236}">
                  <a16:creationId xmlns:a16="http://schemas.microsoft.com/office/drawing/2014/main" id="{4F4FB5C8-D97B-4194-9E93-E52D158E1330}"/>
                </a:ext>
              </a:extLst>
            </p:cNvPr>
            <p:cNvGrpSpPr/>
            <p:nvPr/>
          </p:nvGrpSpPr>
          <p:grpSpPr>
            <a:xfrm>
              <a:off x="5741026" y="3461148"/>
              <a:ext cx="190850" cy="257700"/>
              <a:chOff x="7840639" y="4327910"/>
              <a:chExt cx="232012" cy="387392"/>
            </a:xfrm>
          </p:grpSpPr>
          <p:sp>
            <p:nvSpPr>
              <p:cNvPr id="120" name="Rectangle 119">
                <a:extLst>
                  <a:ext uri="{FF2B5EF4-FFF2-40B4-BE49-F238E27FC236}">
                    <a16:creationId xmlns:a16="http://schemas.microsoft.com/office/drawing/2014/main" id="{18F3762C-F524-4EAE-9EBC-DDE561EB07D5}"/>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51">
                <a:extLst>
                  <a:ext uri="{FF2B5EF4-FFF2-40B4-BE49-F238E27FC236}">
                    <a16:creationId xmlns:a16="http://schemas.microsoft.com/office/drawing/2014/main" id="{99067DE5-2CDD-433E-A572-78BC212A1CF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 name="Group 121">
              <a:extLst>
                <a:ext uri="{FF2B5EF4-FFF2-40B4-BE49-F238E27FC236}">
                  <a16:creationId xmlns:a16="http://schemas.microsoft.com/office/drawing/2014/main" id="{0C77FE10-2E27-4B7A-9963-2EC073854B4D}"/>
                </a:ext>
              </a:extLst>
            </p:cNvPr>
            <p:cNvGrpSpPr/>
            <p:nvPr/>
          </p:nvGrpSpPr>
          <p:grpSpPr>
            <a:xfrm>
              <a:off x="4461895" y="2952018"/>
              <a:ext cx="190850" cy="257700"/>
              <a:chOff x="7840639" y="4327910"/>
              <a:chExt cx="232012" cy="387392"/>
            </a:xfrm>
          </p:grpSpPr>
          <p:sp>
            <p:nvSpPr>
              <p:cNvPr id="123" name="Rectangle 122">
                <a:extLst>
                  <a:ext uri="{FF2B5EF4-FFF2-40B4-BE49-F238E27FC236}">
                    <a16:creationId xmlns:a16="http://schemas.microsoft.com/office/drawing/2014/main" id="{A8068BBC-6678-46BE-9A03-F6599C4CC9F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51">
                <a:extLst>
                  <a:ext uri="{FF2B5EF4-FFF2-40B4-BE49-F238E27FC236}">
                    <a16:creationId xmlns:a16="http://schemas.microsoft.com/office/drawing/2014/main" id="{6CF1E6AE-444E-410D-8D55-F5D32F276959}"/>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9F600F43-D1CC-44C4-820A-F962DDE3171B}"/>
                </a:ext>
              </a:extLst>
            </p:cNvPr>
            <p:cNvGrpSpPr/>
            <p:nvPr/>
          </p:nvGrpSpPr>
          <p:grpSpPr>
            <a:xfrm>
              <a:off x="4457665" y="3453938"/>
              <a:ext cx="190850" cy="257700"/>
              <a:chOff x="7840639" y="4327910"/>
              <a:chExt cx="232012" cy="387392"/>
            </a:xfrm>
          </p:grpSpPr>
          <p:sp>
            <p:nvSpPr>
              <p:cNvPr id="126" name="Rectangle 125">
                <a:extLst>
                  <a:ext uri="{FF2B5EF4-FFF2-40B4-BE49-F238E27FC236}">
                    <a16:creationId xmlns:a16="http://schemas.microsoft.com/office/drawing/2014/main" id="{156EF099-F445-4F21-B1C3-0812D10CC8E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51">
                <a:extLst>
                  <a:ext uri="{FF2B5EF4-FFF2-40B4-BE49-F238E27FC236}">
                    <a16:creationId xmlns:a16="http://schemas.microsoft.com/office/drawing/2014/main" id="{A6FDC817-2D46-44D6-ABB2-F98D50C84BF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8EE727B6-D618-4BB6-A0E5-D1C6B4DA3D23}"/>
                </a:ext>
              </a:extLst>
            </p:cNvPr>
            <p:cNvGrpSpPr/>
            <p:nvPr/>
          </p:nvGrpSpPr>
          <p:grpSpPr>
            <a:xfrm>
              <a:off x="5102969" y="2974855"/>
              <a:ext cx="190850" cy="250771"/>
              <a:chOff x="8017957" y="4375650"/>
              <a:chExt cx="232012" cy="304856"/>
            </a:xfrm>
          </p:grpSpPr>
          <p:sp>
            <p:nvSpPr>
              <p:cNvPr id="129" name="Rectangle 128">
                <a:extLst>
                  <a:ext uri="{FF2B5EF4-FFF2-40B4-BE49-F238E27FC236}">
                    <a16:creationId xmlns:a16="http://schemas.microsoft.com/office/drawing/2014/main" id="{626F62AF-00BA-4149-BD47-0B0D4E9BE861}"/>
                  </a:ext>
                </a:extLst>
              </p:cNvPr>
              <p:cNvSpPr/>
              <p:nvPr/>
            </p:nvSpPr>
            <p:spPr>
              <a:xfrm>
                <a:off x="8017957" y="4375650"/>
                <a:ext cx="232012" cy="304856"/>
              </a:xfrm>
              <a:prstGeom prst="round2SameRect">
                <a:avLst>
                  <a:gd name="adj1" fmla="val 50000"/>
                  <a:gd name="adj2" fmla="val 0"/>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51">
                <a:extLst>
                  <a:ext uri="{FF2B5EF4-FFF2-40B4-BE49-F238E27FC236}">
                    <a16:creationId xmlns:a16="http://schemas.microsoft.com/office/drawing/2014/main" id="{4689640D-1B05-44FF-BA00-0079EB7ADA13}"/>
                  </a:ext>
                </a:extLst>
              </p:cNvPr>
              <p:cNvSpPr/>
              <p:nvPr/>
            </p:nvSpPr>
            <p:spPr>
              <a:xfrm flipV="1">
                <a:off x="8053078" y="4423860"/>
                <a:ext cx="121300" cy="228213"/>
              </a:xfrm>
              <a:prstGeom prst="round2SameRect">
                <a:avLst>
                  <a:gd name="adj1" fmla="val 16667"/>
                  <a:gd name="adj2" fmla="val 50000"/>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 name="Rectangle: Top Corners Rounded 134">
              <a:extLst>
                <a:ext uri="{FF2B5EF4-FFF2-40B4-BE49-F238E27FC236}">
                  <a16:creationId xmlns:a16="http://schemas.microsoft.com/office/drawing/2014/main" id="{5B14D44C-22A6-46A6-A98F-E0B67ECAA358}"/>
                </a:ext>
              </a:extLst>
            </p:cNvPr>
            <p:cNvSpPr/>
            <p:nvPr/>
          </p:nvSpPr>
          <p:spPr>
            <a:xfrm>
              <a:off x="5008112" y="3345946"/>
              <a:ext cx="373318" cy="549760"/>
            </a:xfrm>
            <a:prstGeom prst="round2SameRect">
              <a:avLst>
                <a:gd name="adj1" fmla="val 50000"/>
                <a:gd name="adj2" fmla="val 0"/>
              </a:avLst>
            </a:prstGeom>
            <a:solidFill>
              <a:schemeClr val="bg1">
                <a:lumMod val="85000"/>
              </a:schemeClr>
            </a:solidFill>
            <a:ln w="34925">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BCCA8DBB-7264-4E42-8DB6-434C39F12A2A}"/>
                </a:ext>
              </a:extLst>
            </p:cNvPr>
            <p:cNvCxnSpPr>
              <a:cxnSpLocks/>
            </p:cNvCxnSpPr>
            <p:nvPr/>
          </p:nvCxnSpPr>
          <p:spPr>
            <a:xfrm flipV="1">
              <a:off x="5194771" y="3369800"/>
              <a:ext cx="0" cy="5060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FB3C8819-5B7F-4E9E-9BD8-A00915BD5DFB}"/>
                </a:ext>
              </a:extLst>
            </p:cNvPr>
            <p:cNvGrpSpPr/>
            <p:nvPr/>
          </p:nvGrpSpPr>
          <p:grpSpPr>
            <a:xfrm>
              <a:off x="4404703" y="2890934"/>
              <a:ext cx="568702" cy="935967"/>
              <a:chOff x="7228843" y="2940594"/>
              <a:chExt cx="761158" cy="935967"/>
            </a:xfrm>
          </p:grpSpPr>
          <p:sp>
            <p:nvSpPr>
              <p:cNvPr id="22" name="Rectangle 21">
                <a:extLst>
                  <a:ext uri="{FF2B5EF4-FFF2-40B4-BE49-F238E27FC236}">
                    <a16:creationId xmlns:a16="http://schemas.microsoft.com/office/drawing/2014/main" id="{83B510B6-A29B-47F2-8F90-20915FC74BAE}"/>
                  </a:ext>
                </a:extLst>
              </p:cNvPr>
              <p:cNvSpPr/>
              <p:nvPr/>
            </p:nvSpPr>
            <p:spPr>
              <a:xfrm>
                <a:off x="7257676" y="3054208"/>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8D7C51F-E0D5-4EDC-8035-6CB1866A6712}"/>
                  </a:ext>
                </a:extLst>
              </p:cNvPr>
              <p:cNvSpPr/>
              <p:nvPr/>
            </p:nvSpPr>
            <p:spPr>
              <a:xfrm>
                <a:off x="754048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2FF5E6-7BF3-4DD2-9378-14D0A8590AB5}"/>
                  </a:ext>
                </a:extLst>
              </p:cNvPr>
              <p:cNvSpPr/>
              <p:nvPr/>
            </p:nvSpPr>
            <p:spPr>
              <a:xfrm>
                <a:off x="782329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83A169-A401-4FE1-875C-AEAB32E1BDD4}"/>
                  </a:ext>
                </a:extLst>
              </p:cNvPr>
              <p:cNvSpPr/>
              <p:nvPr/>
            </p:nvSpPr>
            <p:spPr>
              <a:xfrm>
                <a:off x="7228843" y="376275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F97B91-69A7-4604-9402-4AF60E3AF51F}"/>
                  </a:ext>
                </a:extLst>
              </p:cNvPr>
              <p:cNvSpPr/>
              <p:nvPr/>
            </p:nvSpPr>
            <p:spPr>
              <a:xfrm>
                <a:off x="751165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9E3DD0-C4D1-49A9-8808-EDB9AD1A6199}"/>
                  </a:ext>
                </a:extLst>
              </p:cNvPr>
              <p:cNvSpPr/>
              <p:nvPr/>
            </p:nvSpPr>
            <p:spPr>
              <a:xfrm>
                <a:off x="779446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9A5A2D-6F45-4434-8930-59904D4F68F4}"/>
                  </a:ext>
                </a:extLst>
              </p:cNvPr>
              <p:cNvSpPr/>
              <p:nvPr/>
            </p:nvSpPr>
            <p:spPr>
              <a:xfrm>
                <a:off x="7228843" y="294059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A9C1B7-9DF9-451D-B29C-D180ADD0DFE4}"/>
                  </a:ext>
                </a:extLst>
              </p:cNvPr>
              <p:cNvSpPr/>
              <p:nvPr/>
            </p:nvSpPr>
            <p:spPr>
              <a:xfrm>
                <a:off x="751165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2810F6-7DCA-4985-96A2-45ED8867FF00}"/>
                  </a:ext>
                </a:extLst>
              </p:cNvPr>
              <p:cNvSpPr/>
              <p:nvPr/>
            </p:nvSpPr>
            <p:spPr>
              <a:xfrm>
                <a:off x="779446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5B60DE9C-BE4D-4179-933C-C0403EAC1663}"/>
                </a:ext>
              </a:extLst>
            </p:cNvPr>
            <p:cNvGrpSpPr/>
            <p:nvPr/>
          </p:nvGrpSpPr>
          <p:grpSpPr>
            <a:xfrm>
              <a:off x="5416777" y="2897266"/>
              <a:ext cx="568702" cy="929118"/>
              <a:chOff x="8064361" y="2947065"/>
              <a:chExt cx="761158" cy="929118"/>
            </a:xfrm>
          </p:grpSpPr>
          <p:sp>
            <p:nvSpPr>
              <p:cNvPr id="57" name="Rectangle 56">
                <a:extLst>
                  <a:ext uri="{FF2B5EF4-FFF2-40B4-BE49-F238E27FC236}">
                    <a16:creationId xmlns:a16="http://schemas.microsoft.com/office/drawing/2014/main" id="{9100E927-335F-4E59-88A2-704EA0708836}"/>
                  </a:ext>
                </a:extLst>
              </p:cNvPr>
              <p:cNvSpPr/>
              <p:nvPr/>
            </p:nvSpPr>
            <p:spPr>
              <a:xfrm>
                <a:off x="8093194" y="3060006"/>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9A86F0-4340-4737-A5B0-428A6F679DE3}"/>
                  </a:ext>
                </a:extLst>
              </p:cNvPr>
              <p:cNvSpPr/>
              <p:nvPr/>
            </p:nvSpPr>
            <p:spPr>
              <a:xfrm>
                <a:off x="837600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1693D0F-71DA-4883-BE76-B164FEECD256}"/>
                  </a:ext>
                </a:extLst>
              </p:cNvPr>
              <p:cNvSpPr/>
              <p:nvPr/>
            </p:nvSpPr>
            <p:spPr>
              <a:xfrm>
                <a:off x="865881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7F5FD02-1BB0-4A9F-9E42-3FAAF675FFCC}"/>
                  </a:ext>
                </a:extLst>
              </p:cNvPr>
              <p:cNvSpPr/>
              <p:nvPr/>
            </p:nvSpPr>
            <p:spPr>
              <a:xfrm>
                <a:off x="8064361" y="3763180"/>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AC3231F-B3C5-401B-B6CA-65691ECDCDE9}"/>
                  </a:ext>
                </a:extLst>
              </p:cNvPr>
              <p:cNvSpPr/>
              <p:nvPr/>
            </p:nvSpPr>
            <p:spPr>
              <a:xfrm>
                <a:off x="834717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287D36D-82C7-462D-BC4F-D75690D95DEB}"/>
                  </a:ext>
                </a:extLst>
              </p:cNvPr>
              <p:cNvSpPr/>
              <p:nvPr/>
            </p:nvSpPr>
            <p:spPr>
              <a:xfrm>
                <a:off x="862998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9183D3D-B9C5-4A59-9388-BFA6607B7467}"/>
                  </a:ext>
                </a:extLst>
              </p:cNvPr>
              <p:cNvSpPr/>
              <p:nvPr/>
            </p:nvSpPr>
            <p:spPr>
              <a:xfrm>
                <a:off x="8064361" y="2947066"/>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E207F98-A48E-4ACA-9EF7-6BF7467EB25D}"/>
                  </a:ext>
                </a:extLst>
              </p:cNvPr>
              <p:cNvSpPr/>
              <p:nvPr/>
            </p:nvSpPr>
            <p:spPr>
              <a:xfrm>
                <a:off x="834717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D94276-6A8B-4A7A-A191-08DE146A6807}"/>
                  </a:ext>
                </a:extLst>
              </p:cNvPr>
              <p:cNvSpPr/>
              <p:nvPr/>
            </p:nvSpPr>
            <p:spPr>
              <a:xfrm>
                <a:off x="862998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B782372-7B82-4764-8C44-C09255832031}"/>
                </a:ext>
              </a:extLst>
            </p:cNvPr>
            <p:cNvGrpSpPr/>
            <p:nvPr/>
          </p:nvGrpSpPr>
          <p:grpSpPr>
            <a:xfrm>
              <a:off x="4147561" y="3827772"/>
              <a:ext cx="2077022" cy="241978"/>
              <a:chOff x="4223595" y="4219605"/>
              <a:chExt cx="5810993" cy="676995"/>
            </a:xfrm>
          </p:grpSpPr>
          <p:sp>
            <p:nvSpPr>
              <p:cNvPr id="33" name="Rectangle 32">
                <a:extLst>
                  <a:ext uri="{FF2B5EF4-FFF2-40B4-BE49-F238E27FC236}">
                    <a16:creationId xmlns:a16="http://schemas.microsoft.com/office/drawing/2014/main" id="{D0585486-4D2B-4D63-A1B1-E0660E0DBBF6}"/>
                  </a:ext>
                </a:extLst>
              </p:cNvPr>
              <p:cNvSpPr/>
              <p:nvPr/>
            </p:nvSpPr>
            <p:spPr>
              <a:xfrm>
                <a:off x="4778763" y="4219605"/>
                <a:ext cx="472351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FE9CAA4-66C0-41EF-A26D-037CFF0C3C52}"/>
                  </a:ext>
                </a:extLst>
              </p:cNvPr>
              <p:cNvSpPr/>
              <p:nvPr/>
            </p:nvSpPr>
            <p:spPr>
              <a:xfrm>
                <a:off x="4643168" y="4355686"/>
                <a:ext cx="4996131"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E14D51D-677C-4F0D-82DF-C9687CC00FCD}"/>
                  </a:ext>
                </a:extLst>
              </p:cNvPr>
              <p:cNvSpPr/>
              <p:nvPr/>
            </p:nvSpPr>
            <p:spPr>
              <a:xfrm>
                <a:off x="4490297" y="4493205"/>
                <a:ext cx="5284597"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BEE3CB1-9C5D-4EFC-A99B-F7FDA0BDBBA7}"/>
                  </a:ext>
                </a:extLst>
              </p:cNvPr>
              <p:cNvSpPr/>
              <p:nvPr/>
            </p:nvSpPr>
            <p:spPr>
              <a:xfrm>
                <a:off x="4354702" y="4627763"/>
                <a:ext cx="555129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226C17-D0FF-464D-A6AE-D9307B4035BE}"/>
                  </a:ext>
                </a:extLst>
              </p:cNvPr>
              <p:cNvSpPr/>
              <p:nvPr/>
            </p:nvSpPr>
            <p:spPr>
              <a:xfrm>
                <a:off x="4223595" y="4760519"/>
                <a:ext cx="5810993"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0AC7375-96A2-4F41-8597-6A1E59C8A914}"/>
                </a:ext>
              </a:extLst>
            </p:cNvPr>
            <p:cNvGrpSpPr/>
            <p:nvPr/>
          </p:nvGrpSpPr>
          <p:grpSpPr>
            <a:xfrm>
              <a:off x="4173105" y="2381533"/>
              <a:ext cx="2051750" cy="515733"/>
              <a:chOff x="4173105" y="2381533"/>
              <a:chExt cx="2051750" cy="515733"/>
            </a:xfrm>
          </p:grpSpPr>
          <p:grpSp>
            <p:nvGrpSpPr>
              <p:cNvPr id="5" name="Group 4">
                <a:extLst>
                  <a:ext uri="{FF2B5EF4-FFF2-40B4-BE49-F238E27FC236}">
                    <a16:creationId xmlns:a16="http://schemas.microsoft.com/office/drawing/2014/main" id="{63DB128F-7CE2-4E24-83D9-567AD69C4137}"/>
                  </a:ext>
                </a:extLst>
              </p:cNvPr>
              <p:cNvGrpSpPr/>
              <p:nvPr/>
            </p:nvGrpSpPr>
            <p:grpSpPr>
              <a:xfrm>
                <a:off x="4173105" y="2381533"/>
                <a:ext cx="2051750" cy="515733"/>
                <a:chOff x="4173105" y="2278709"/>
                <a:chExt cx="1791031" cy="618557"/>
              </a:xfrm>
            </p:grpSpPr>
            <p:sp>
              <p:nvSpPr>
                <p:cNvPr id="31" name="Isosceles Triangle 30">
                  <a:extLst>
                    <a:ext uri="{FF2B5EF4-FFF2-40B4-BE49-F238E27FC236}">
                      <a16:creationId xmlns:a16="http://schemas.microsoft.com/office/drawing/2014/main" id="{6CFBAA98-2F39-48FC-B007-2D6ABBD9DDD4}"/>
                    </a:ext>
                  </a:extLst>
                </p:cNvPr>
                <p:cNvSpPr/>
                <p:nvPr/>
              </p:nvSpPr>
              <p:spPr>
                <a:xfrm>
                  <a:off x="4173105" y="2278709"/>
                  <a:ext cx="1791031" cy="618557"/>
                </a:xfrm>
                <a:prstGeom prst="triangle">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DC7A281E-06F8-4D0E-8307-74A15D4E175C}"/>
                    </a:ext>
                  </a:extLst>
                </p:cNvPr>
                <p:cNvSpPr/>
                <p:nvPr/>
              </p:nvSpPr>
              <p:spPr>
                <a:xfrm>
                  <a:off x="4449991" y="2392935"/>
                  <a:ext cx="1237259" cy="427304"/>
                </a:xfrm>
                <a:prstGeom prst="triangle">
                  <a:avLst/>
                </a:prstGeom>
                <a:solidFill>
                  <a:schemeClr val="bg2">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56D13B53-0EF1-4076-B00A-ECD9170D9689}"/>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6000"/>
                        </a14:imgEffect>
                      </a14:imgLayer>
                    </a14:imgProps>
                  </a:ext>
                </a:extLst>
              </a:blip>
              <a:stretch>
                <a:fillRect/>
              </a:stretch>
            </p:blipFill>
            <p:spPr>
              <a:xfrm>
                <a:off x="4927517" y="2513089"/>
                <a:ext cx="542926" cy="320034"/>
              </a:xfrm>
              <a:prstGeom prst="rect">
                <a:avLst/>
              </a:prstGeom>
              <a:effectLst>
                <a:outerShdw blurRad="12700" dist="12700" dir="8100000" algn="tr" rotWithShape="0">
                  <a:schemeClr val="tx1">
                    <a:lumMod val="75000"/>
                    <a:lumOff val="25000"/>
                    <a:alpha val="40000"/>
                  </a:schemeClr>
                </a:outerShdw>
              </a:effectLst>
            </p:spPr>
          </p:pic>
        </p:grpSp>
      </p:grpSp>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6</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grpSp>
        <p:nvGrpSpPr>
          <p:cNvPr id="300" name="Group 299">
            <a:extLst>
              <a:ext uri="{FF2B5EF4-FFF2-40B4-BE49-F238E27FC236}">
                <a16:creationId xmlns:a16="http://schemas.microsoft.com/office/drawing/2014/main" id="{A76413C6-6417-4534-8AB8-DF9221BC9BA2}"/>
              </a:ext>
            </a:extLst>
          </p:cNvPr>
          <p:cNvGrpSpPr/>
          <p:nvPr/>
        </p:nvGrpSpPr>
        <p:grpSpPr>
          <a:xfrm>
            <a:off x="1248906" y="2287482"/>
            <a:ext cx="5091736" cy="2912362"/>
            <a:chOff x="3619127" y="2381533"/>
            <a:chExt cx="3143938" cy="1688217"/>
          </a:xfrm>
        </p:grpSpPr>
        <p:grpSp>
          <p:nvGrpSpPr>
            <p:cNvPr id="301" name="Group 300">
              <a:extLst>
                <a:ext uri="{FF2B5EF4-FFF2-40B4-BE49-F238E27FC236}">
                  <a16:creationId xmlns:a16="http://schemas.microsoft.com/office/drawing/2014/main" id="{AE9A4C45-09F0-459F-84E5-0D99A0E587F2}"/>
                </a:ext>
              </a:extLst>
            </p:cNvPr>
            <p:cNvGrpSpPr/>
            <p:nvPr/>
          </p:nvGrpSpPr>
          <p:grpSpPr>
            <a:xfrm>
              <a:off x="3619127" y="2802165"/>
              <a:ext cx="3143938" cy="1179803"/>
              <a:chOff x="7423479" y="2722097"/>
              <a:chExt cx="2799444" cy="1179803"/>
            </a:xfrm>
          </p:grpSpPr>
          <p:sp>
            <p:nvSpPr>
              <p:cNvPr id="372" name="Rectangle 371">
                <a:extLst>
                  <a:ext uri="{FF2B5EF4-FFF2-40B4-BE49-F238E27FC236}">
                    <a16:creationId xmlns:a16="http://schemas.microsoft.com/office/drawing/2014/main" id="{CEB39CE5-7B9B-46D1-976F-BB19159A48A9}"/>
                  </a:ext>
                </a:extLst>
              </p:cNvPr>
              <p:cNvSpPr/>
              <p:nvPr/>
            </p:nvSpPr>
            <p:spPr>
              <a:xfrm>
                <a:off x="7423479" y="2722097"/>
                <a:ext cx="2799444" cy="638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DFA41569-F485-4012-97BA-3CB09290C700}"/>
                  </a:ext>
                </a:extLst>
              </p:cNvPr>
              <p:cNvSpPr/>
              <p:nvPr/>
            </p:nvSpPr>
            <p:spPr>
              <a:xfrm>
                <a:off x="7465326" y="2779988"/>
                <a:ext cx="2715905" cy="1121912"/>
              </a:xfrm>
              <a:prstGeom prst="rect">
                <a:avLst/>
              </a:prstGeom>
              <a:pattFill prst="horzBrick">
                <a:fgClr>
                  <a:srgbClr val="7F0000"/>
                </a:fgClr>
                <a:bgClr>
                  <a:srgbClr val="AE7178"/>
                </a:bgClr>
              </a:pattFill>
              <a:ln>
                <a:noFill/>
              </a:ln>
              <a:effectLst>
                <a:innerShdw blurRad="12700" dist="12700" dir="162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301">
              <a:extLst>
                <a:ext uri="{FF2B5EF4-FFF2-40B4-BE49-F238E27FC236}">
                  <a16:creationId xmlns:a16="http://schemas.microsoft.com/office/drawing/2014/main" id="{601075F1-1D8C-483C-991F-D33F77B1002B}"/>
                </a:ext>
              </a:extLst>
            </p:cNvPr>
            <p:cNvGrpSpPr/>
            <p:nvPr/>
          </p:nvGrpSpPr>
          <p:grpSpPr>
            <a:xfrm>
              <a:off x="4132735" y="2953475"/>
              <a:ext cx="190850" cy="257700"/>
              <a:chOff x="7840639" y="4327910"/>
              <a:chExt cx="232012" cy="387392"/>
            </a:xfrm>
          </p:grpSpPr>
          <p:sp>
            <p:nvSpPr>
              <p:cNvPr id="370" name="Rectangle 369">
                <a:extLst>
                  <a:ext uri="{FF2B5EF4-FFF2-40B4-BE49-F238E27FC236}">
                    <a16:creationId xmlns:a16="http://schemas.microsoft.com/office/drawing/2014/main" id="{799FE046-078F-4EBD-B698-1B65FD58D02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Moon 51">
                <a:extLst>
                  <a:ext uri="{FF2B5EF4-FFF2-40B4-BE49-F238E27FC236}">
                    <a16:creationId xmlns:a16="http://schemas.microsoft.com/office/drawing/2014/main" id="{5FA38955-1B64-4C19-B8FF-13314B36A6A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3" name="Group 302">
              <a:extLst>
                <a:ext uri="{FF2B5EF4-FFF2-40B4-BE49-F238E27FC236}">
                  <a16:creationId xmlns:a16="http://schemas.microsoft.com/office/drawing/2014/main" id="{EFAF7798-DA8B-4F66-BAA3-C0D13F7FDBB4}"/>
                </a:ext>
              </a:extLst>
            </p:cNvPr>
            <p:cNvGrpSpPr/>
            <p:nvPr/>
          </p:nvGrpSpPr>
          <p:grpSpPr>
            <a:xfrm>
              <a:off x="4128505" y="3455395"/>
              <a:ext cx="190850" cy="257700"/>
              <a:chOff x="7840639" y="4327910"/>
              <a:chExt cx="232012" cy="387392"/>
            </a:xfrm>
          </p:grpSpPr>
          <p:sp>
            <p:nvSpPr>
              <p:cNvPr id="368" name="Rectangle 367">
                <a:extLst>
                  <a:ext uri="{FF2B5EF4-FFF2-40B4-BE49-F238E27FC236}">
                    <a16:creationId xmlns:a16="http://schemas.microsoft.com/office/drawing/2014/main" id="{FBC1DC02-E5C0-41A5-8CD2-231FFF73FC5D}"/>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Moon 51">
                <a:extLst>
                  <a:ext uri="{FF2B5EF4-FFF2-40B4-BE49-F238E27FC236}">
                    <a16:creationId xmlns:a16="http://schemas.microsoft.com/office/drawing/2014/main" id="{9AD1FE71-5A50-4D23-AE4F-29F74FC963D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4" name="Group 303">
              <a:extLst>
                <a:ext uri="{FF2B5EF4-FFF2-40B4-BE49-F238E27FC236}">
                  <a16:creationId xmlns:a16="http://schemas.microsoft.com/office/drawing/2014/main" id="{89F04B06-1C75-4211-A206-B2B385CA97FD}"/>
                </a:ext>
              </a:extLst>
            </p:cNvPr>
            <p:cNvGrpSpPr/>
            <p:nvPr/>
          </p:nvGrpSpPr>
          <p:grpSpPr>
            <a:xfrm>
              <a:off x="6070734" y="2953475"/>
              <a:ext cx="190850" cy="257700"/>
              <a:chOff x="7840639" y="4327910"/>
              <a:chExt cx="232012" cy="387392"/>
            </a:xfrm>
          </p:grpSpPr>
          <p:sp>
            <p:nvSpPr>
              <p:cNvPr id="366" name="Rectangle 365">
                <a:extLst>
                  <a:ext uri="{FF2B5EF4-FFF2-40B4-BE49-F238E27FC236}">
                    <a16:creationId xmlns:a16="http://schemas.microsoft.com/office/drawing/2014/main" id="{05F570DB-D3C1-4BC8-9546-A0C61CB47A37}"/>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Moon 51">
                <a:extLst>
                  <a:ext uri="{FF2B5EF4-FFF2-40B4-BE49-F238E27FC236}">
                    <a16:creationId xmlns:a16="http://schemas.microsoft.com/office/drawing/2014/main" id="{0F4C983F-89A7-458C-ADCC-6B34CF6C441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5" name="Group 304">
              <a:extLst>
                <a:ext uri="{FF2B5EF4-FFF2-40B4-BE49-F238E27FC236}">
                  <a16:creationId xmlns:a16="http://schemas.microsoft.com/office/drawing/2014/main" id="{F8378A73-C351-4289-AFB5-78E0E1688750}"/>
                </a:ext>
              </a:extLst>
            </p:cNvPr>
            <p:cNvGrpSpPr/>
            <p:nvPr/>
          </p:nvGrpSpPr>
          <p:grpSpPr>
            <a:xfrm>
              <a:off x="6066504" y="3455395"/>
              <a:ext cx="190850" cy="257700"/>
              <a:chOff x="7840639" y="4327910"/>
              <a:chExt cx="232012" cy="387392"/>
            </a:xfrm>
          </p:grpSpPr>
          <p:sp>
            <p:nvSpPr>
              <p:cNvPr id="364" name="Rectangle 363">
                <a:extLst>
                  <a:ext uri="{FF2B5EF4-FFF2-40B4-BE49-F238E27FC236}">
                    <a16:creationId xmlns:a16="http://schemas.microsoft.com/office/drawing/2014/main" id="{E5F68243-A18F-48BC-A1FE-CB177C4D1631}"/>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Moon 51">
                <a:extLst>
                  <a:ext uri="{FF2B5EF4-FFF2-40B4-BE49-F238E27FC236}">
                    <a16:creationId xmlns:a16="http://schemas.microsoft.com/office/drawing/2014/main" id="{24EA531E-E041-4D8E-95A5-2BA15C13CD8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6" name="Group 305">
              <a:extLst>
                <a:ext uri="{FF2B5EF4-FFF2-40B4-BE49-F238E27FC236}">
                  <a16:creationId xmlns:a16="http://schemas.microsoft.com/office/drawing/2014/main" id="{6795E04C-1B8A-4FE0-A8D1-2B23332EF639}"/>
                </a:ext>
              </a:extLst>
            </p:cNvPr>
            <p:cNvGrpSpPr/>
            <p:nvPr/>
          </p:nvGrpSpPr>
          <p:grpSpPr>
            <a:xfrm>
              <a:off x="3797660" y="2953475"/>
              <a:ext cx="190850" cy="257700"/>
              <a:chOff x="7840639" y="4327910"/>
              <a:chExt cx="232012" cy="387392"/>
            </a:xfrm>
          </p:grpSpPr>
          <p:sp>
            <p:nvSpPr>
              <p:cNvPr id="362" name="Rectangle 361">
                <a:extLst>
                  <a:ext uri="{FF2B5EF4-FFF2-40B4-BE49-F238E27FC236}">
                    <a16:creationId xmlns:a16="http://schemas.microsoft.com/office/drawing/2014/main" id="{EC14271D-6ABF-4C51-BCB0-E4288255F97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Moon 51">
                <a:extLst>
                  <a:ext uri="{FF2B5EF4-FFF2-40B4-BE49-F238E27FC236}">
                    <a16:creationId xmlns:a16="http://schemas.microsoft.com/office/drawing/2014/main" id="{F0F3AADD-7699-42A5-AC8A-FBA1FD6198F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7" name="Group 306">
              <a:extLst>
                <a:ext uri="{FF2B5EF4-FFF2-40B4-BE49-F238E27FC236}">
                  <a16:creationId xmlns:a16="http://schemas.microsoft.com/office/drawing/2014/main" id="{E51E49C8-46C6-4AD2-BCC4-40E3C63C56B8}"/>
                </a:ext>
              </a:extLst>
            </p:cNvPr>
            <p:cNvGrpSpPr/>
            <p:nvPr/>
          </p:nvGrpSpPr>
          <p:grpSpPr>
            <a:xfrm>
              <a:off x="3793430" y="3455395"/>
              <a:ext cx="190850" cy="257700"/>
              <a:chOff x="7840639" y="4327910"/>
              <a:chExt cx="232012" cy="387392"/>
            </a:xfrm>
          </p:grpSpPr>
          <p:sp>
            <p:nvSpPr>
              <p:cNvPr id="360" name="Rectangle 359">
                <a:extLst>
                  <a:ext uri="{FF2B5EF4-FFF2-40B4-BE49-F238E27FC236}">
                    <a16:creationId xmlns:a16="http://schemas.microsoft.com/office/drawing/2014/main" id="{D64BBE56-93DB-4B83-898D-1D4D39E4A1FE}"/>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Moon 51">
                <a:extLst>
                  <a:ext uri="{FF2B5EF4-FFF2-40B4-BE49-F238E27FC236}">
                    <a16:creationId xmlns:a16="http://schemas.microsoft.com/office/drawing/2014/main" id="{B9F28394-CB90-4689-8A53-D750F28BF7C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8" name="Group 307">
              <a:extLst>
                <a:ext uri="{FF2B5EF4-FFF2-40B4-BE49-F238E27FC236}">
                  <a16:creationId xmlns:a16="http://schemas.microsoft.com/office/drawing/2014/main" id="{6B0B8443-6B66-4C36-9CF2-1490673250F9}"/>
                </a:ext>
              </a:extLst>
            </p:cNvPr>
            <p:cNvGrpSpPr/>
            <p:nvPr/>
          </p:nvGrpSpPr>
          <p:grpSpPr>
            <a:xfrm>
              <a:off x="6397960" y="2953475"/>
              <a:ext cx="190850" cy="257700"/>
              <a:chOff x="7840639" y="4327910"/>
              <a:chExt cx="232012" cy="387392"/>
            </a:xfrm>
          </p:grpSpPr>
          <p:sp>
            <p:nvSpPr>
              <p:cNvPr id="358" name="Rectangle 357">
                <a:extLst>
                  <a:ext uri="{FF2B5EF4-FFF2-40B4-BE49-F238E27FC236}">
                    <a16:creationId xmlns:a16="http://schemas.microsoft.com/office/drawing/2014/main" id="{F68886EC-EF51-4CA3-B497-7957A40ACFE7}"/>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Moon 51">
                <a:extLst>
                  <a:ext uri="{FF2B5EF4-FFF2-40B4-BE49-F238E27FC236}">
                    <a16:creationId xmlns:a16="http://schemas.microsoft.com/office/drawing/2014/main" id="{38B71D23-DE79-4354-BA10-66DBE8349C6E}"/>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9" name="Group 308">
              <a:extLst>
                <a:ext uri="{FF2B5EF4-FFF2-40B4-BE49-F238E27FC236}">
                  <a16:creationId xmlns:a16="http://schemas.microsoft.com/office/drawing/2014/main" id="{819453D7-A102-49A7-9817-E0151EBCDEE3}"/>
                </a:ext>
              </a:extLst>
            </p:cNvPr>
            <p:cNvGrpSpPr/>
            <p:nvPr/>
          </p:nvGrpSpPr>
          <p:grpSpPr>
            <a:xfrm>
              <a:off x="6393730" y="3455395"/>
              <a:ext cx="190850" cy="257700"/>
              <a:chOff x="7840639" y="4327910"/>
              <a:chExt cx="232012" cy="387392"/>
            </a:xfrm>
          </p:grpSpPr>
          <p:sp>
            <p:nvSpPr>
              <p:cNvPr id="356" name="Rectangle 355">
                <a:extLst>
                  <a:ext uri="{FF2B5EF4-FFF2-40B4-BE49-F238E27FC236}">
                    <a16:creationId xmlns:a16="http://schemas.microsoft.com/office/drawing/2014/main" id="{BD0EF6A7-96CE-4FD9-B2F7-CD65478D38E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Moon 51">
                <a:extLst>
                  <a:ext uri="{FF2B5EF4-FFF2-40B4-BE49-F238E27FC236}">
                    <a16:creationId xmlns:a16="http://schemas.microsoft.com/office/drawing/2014/main" id="{81E32C7E-470B-4393-9CB8-BADDBB2B235E}"/>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0" name="Rectangle 309">
              <a:extLst>
                <a:ext uri="{FF2B5EF4-FFF2-40B4-BE49-F238E27FC236}">
                  <a16:creationId xmlns:a16="http://schemas.microsoft.com/office/drawing/2014/main" id="{47B356F5-5524-42A1-ABD9-ED16AC7B7280}"/>
                </a:ext>
              </a:extLst>
            </p:cNvPr>
            <p:cNvSpPr/>
            <p:nvPr/>
          </p:nvSpPr>
          <p:spPr>
            <a:xfrm>
              <a:off x="5745256" y="2959227"/>
              <a:ext cx="190850" cy="257699"/>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1" name="Group 310">
              <a:extLst>
                <a:ext uri="{FF2B5EF4-FFF2-40B4-BE49-F238E27FC236}">
                  <a16:creationId xmlns:a16="http://schemas.microsoft.com/office/drawing/2014/main" id="{D433F144-2042-4CF9-A98F-0A00795DE83C}"/>
                </a:ext>
              </a:extLst>
            </p:cNvPr>
            <p:cNvGrpSpPr/>
            <p:nvPr/>
          </p:nvGrpSpPr>
          <p:grpSpPr>
            <a:xfrm>
              <a:off x="5741026" y="3461148"/>
              <a:ext cx="190850" cy="257700"/>
              <a:chOff x="7840639" y="4327910"/>
              <a:chExt cx="232012" cy="387392"/>
            </a:xfrm>
          </p:grpSpPr>
          <p:sp>
            <p:nvSpPr>
              <p:cNvPr id="354" name="Rectangle 353">
                <a:extLst>
                  <a:ext uri="{FF2B5EF4-FFF2-40B4-BE49-F238E27FC236}">
                    <a16:creationId xmlns:a16="http://schemas.microsoft.com/office/drawing/2014/main" id="{835611BA-E28B-4C9F-B84A-B2A8C20ECCFC}"/>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Moon 51">
                <a:extLst>
                  <a:ext uri="{FF2B5EF4-FFF2-40B4-BE49-F238E27FC236}">
                    <a16:creationId xmlns:a16="http://schemas.microsoft.com/office/drawing/2014/main" id="{337E1413-68F8-4E5E-841F-D5E1E55D335B}"/>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2" name="Group 311">
              <a:extLst>
                <a:ext uri="{FF2B5EF4-FFF2-40B4-BE49-F238E27FC236}">
                  <a16:creationId xmlns:a16="http://schemas.microsoft.com/office/drawing/2014/main" id="{D3FF2C53-3AE3-4E14-83A9-9BD7E1D7D436}"/>
                </a:ext>
              </a:extLst>
            </p:cNvPr>
            <p:cNvGrpSpPr/>
            <p:nvPr/>
          </p:nvGrpSpPr>
          <p:grpSpPr>
            <a:xfrm>
              <a:off x="4461895" y="2952018"/>
              <a:ext cx="190850" cy="257700"/>
              <a:chOff x="7840639" y="4327910"/>
              <a:chExt cx="232012" cy="387392"/>
            </a:xfrm>
          </p:grpSpPr>
          <p:sp>
            <p:nvSpPr>
              <p:cNvPr id="352" name="Rectangle 351">
                <a:extLst>
                  <a:ext uri="{FF2B5EF4-FFF2-40B4-BE49-F238E27FC236}">
                    <a16:creationId xmlns:a16="http://schemas.microsoft.com/office/drawing/2014/main" id="{8B225860-B24F-492D-88B6-02DCA144140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Moon 51">
                <a:extLst>
                  <a:ext uri="{FF2B5EF4-FFF2-40B4-BE49-F238E27FC236}">
                    <a16:creationId xmlns:a16="http://schemas.microsoft.com/office/drawing/2014/main" id="{5635D759-3B6C-439E-85B3-CFD075EC9127}"/>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3" name="Group 312">
              <a:extLst>
                <a:ext uri="{FF2B5EF4-FFF2-40B4-BE49-F238E27FC236}">
                  <a16:creationId xmlns:a16="http://schemas.microsoft.com/office/drawing/2014/main" id="{659FBF6A-29D6-4B20-9456-E8A8A43DFBDA}"/>
                </a:ext>
              </a:extLst>
            </p:cNvPr>
            <p:cNvGrpSpPr/>
            <p:nvPr/>
          </p:nvGrpSpPr>
          <p:grpSpPr>
            <a:xfrm>
              <a:off x="4457665" y="3453938"/>
              <a:ext cx="190850" cy="257700"/>
              <a:chOff x="7840639" y="4327910"/>
              <a:chExt cx="232012" cy="387392"/>
            </a:xfrm>
          </p:grpSpPr>
          <p:sp>
            <p:nvSpPr>
              <p:cNvPr id="350" name="Rectangle 349">
                <a:extLst>
                  <a:ext uri="{FF2B5EF4-FFF2-40B4-BE49-F238E27FC236}">
                    <a16:creationId xmlns:a16="http://schemas.microsoft.com/office/drawing/2014/main" id="{94012585-24E8-40C8-86CB-4ABE6B15C9E1}"/>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Moon 51">
                <a:extLst>
                  <a:ext uri="{FF2B5EF4-FFF2-40B4-BE49-F238E27FC236}">
                    <a16:creationId xmlns:a16="http://schemas.microsoft.com/office/drawing/2014/main" id="{621523E3-0B86-417E-8B0C-365FA096D2D9}"/>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4" name="Group 313">
              <a:extLst>
                <a:ext uri="{FF2B5EF4-FFF2-40B4-BE49-F238E27FC236}">
                  <a16:creationId xmlns:a16="http://schemas.microsoft.com/office/drawing/2014/main" id="{062A0B70-092F-4F64-8A83-EACE24599743}"/>
                </a:ext>
              </a:extLst>
            </p:cNvPr>
            <p:cNvGrpSpPr/>
            <p:nvPr/>
          </p:nvGrpSpPr>
          <p:grpSpPr>
            <a:xfrm>
              <a:off x="5102969" y="2974855"/>
              <a:ext cx="190850" cy="250771"/>
              <a:chOff x="8017957" y="4375650"/>
              <a:chExt cx="232012" cy="304856"/>
            </a:xfrm>
          </p:grpSpPr>
          <p:sp>
            <p:nvSpPr>
              <p:cNvPr id="348" name="Rectangle 128">
                <a:extLst>
                  <a:ext uri="{FF2B5EF4-FFF2-40B4-BE49-F238E27FC236}">
                    <a16:creationId xmlns:a16="http://schemas.microsoft.com/office/drawing/2014/main" id="{8FE8021F-8A5E-45EB-A557-0FE8E1D8410A}"/>
                  </a:ext>
                </a:extLst>
              </p:cNvPr>
              <p:cNvSpPr/>
              <p:nvPr/>
            </p:nvSpPr>
            <p:spPr>
              <a:xfrm>
                <a:off x="8017957" y="4375650"/>
                <a:ext cx="232012" cy="304856"/>
              </a:xfrm>
              <a:prstGeom prst="round2SameRect">
                <a:avLst>
                  <a:gd name="adj1" fmla="val 50000"/>
                  <a:gd name="adj2" fmla="val 0"/>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Moon 51">
                <a:extLst>
                  <a:ext uri="{FF2B5EF4-FFF2-40B4-BE49-F238E27FC236}">
                    <a16:creationId xmlns:a16="http://schemas.microsoft.com/office/drawing/2014/main" id="{751D55EC-36C5-486C-9862-BAC7A38201C8}"/>
                  </a:ext>
                </a:extLst>
              </p:cNvPr>
              <p:cNvSpPr/>
              <p:nvPr/>
            </p:nvSpPr>
            <p:spPr>
              <a:xfrm flipV="1">
                <a:off x="8053078" y="4423860"/>
                <a:ext cx="121300" cy="228213"/>
              </a:xfrm>
              <a:prstGeom prst="round2SameRect">
                <a:avLst>
                  <a:gd name="adj1" fmla="val 16667"/>
                  <a:gd name="adj2" fmla="val 50000"/>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5" name="Rectangle: Top Corners Rounded 314">
              <a:extLst>
                <a:ext uri="{FF2B5EF4-FFF2-40B4-BE49-F238E27FC236}">
                  <a16:creationId xmlns:a16="http://schemas.microsoft.com/office/drawing/2014/main" id="{2457110A-941F-4FEF-8C17-68A13D7F2B5D}"/>
                </a:ext>
              </a:extLst>
            </p:cNvPr>
            <p:cNvSpPr/>
            <p:nvPr/>
          </p:nvSpPr>
          <p:spPr>
            <a:xfrm>
              <a:off x="5008112" y="3345946"/>
              <a:ext cx="373318" cy="549760"/>
            </a:xfrm>
            <a:prstGeom prst="round2SameRect">
              <a:avLst>
                <a:gd name="adj1" fmla="val 50000"/>
                <a:gd name="adj2" fmla="val 0"/>
              </a:avLst>
            </a:prstGeom>
            <a:solidFill>
              <a:schemeClr val="bg1">
                <a:lumMod val="85000"/>
              </a:schemeClr>
            </a:solidFill>
            <a:ln w="34925">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6" name="Straight Connector 315">
              <a:extLst>
                <a:ext uri="{FF2B5EF4-FFF2-40B4-BE49-F238E27FC236}">
                  <a16:creationId xmlns:a16="http://schemas.microsoft.com/office/drawing/2014/main" id="{D1B27D2A-DC91-475A-AD8A-E30B252377BE}"/>
                </a:ext>
              </a:extLst>
            </p:cNvPr>
            <p:cNvCxnSpPr>
              <a:cxnSpLocks/>
            </p:cNvCxnSpPr>
            <p:nvPr/>
          </p:nvCxnSpPr>
          <p:spPr>
            <a:xfrm flipV="1">
              <a:off x="5194771" y="3369800"/>
              <a:ext cx="0" cy="5060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17" name="Group 316">
              <a:extLst>
                <a:ext uri="{FF2B5EF4-FFF2-40B4-BE49-F238E27FC236}">
                  <a16:creationId xmlns:a16="http://schemas.microsoft.com/office/drawing/2014/main" id="{875FD225-13AF-4060-8CF2-2715B60CFBEE}"/>
                </a:ext>
              </a:extLst>
            </p:cNvPr>
            <p:cNvGrpSpPr/>
            <p:nvPr/>
          </p:nvGrpSpPr>
          <p:grpSpPr>
            <a:xfrm>
              <a:off x="4404703" y="2890934"/>
              <a:ext cx="568702" cy="935967"/>
              <a:chOff x="7228843" y="2940594"/>
              <a:chExt cx="761158" cy="935967"/>
            </a:xfrm>
          </p:grpSpPr>
          <p:sp>
            <p:nvSpPr>
              <p:cNvPr id="339" name="Rectangle 338">
                <a:extLst>
                  <a:ext uri="{FF2B5EF4-FFF2-40B4-BE49-F238E27FC236}">
                    <a16:creationId xmlns:a16="http://schemas.microsoft.com/office/drawing/2014/main" id="{AD08A4FE-9725-42E2-96F7-19DC1827759A}"/>
                  </a:ext>
                </a:extLst>
              </p:cNvPr>
              <p:cNvSpPr/>
              <p:nvPr/>
            </p:nvSpPr>
            <p:spPr>
              <a:xfrm>
                <a:off x="7257676" y="3054208"/>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Rectangle 339">
                <a:extLst>
                  <a:ext uri="{FF2B5EF4-FFF2-40B4-BE49-F238E27FC236}">
                    <a16:creationId xmlns:a16="http://schemas.microsoft.com/office/drawing/2014/main" id="{6137BC2B-BEFD-4480-8571-F3DC72230D83}"/>
                  </a:ext>
                </a:extLst>
              </p:cNvPr>
              <p:cNvSpPr/>
              <p:nvPr/>
            </p:nvSpPr>
            <p:spPr>
              <a:xfrm>
                <a:off x="754048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788028FC-1B12-43F5-B485-99F77E39F123}"/>
                  </a:ext>
                </a:extLst>
              </p:cNvPr>
              <p:cNvSpPr/>
              <p:nvPr/>
            </p:nvSpPr>
            <p:spPr>
              <a:xfrm>
                <a:off x="782329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53756DDA-2A7D-4CF6-AD62-FE7FAF4A87DA}"/>
                  </a:ext>
                </a:extLst>
              </p:cNvPr>
              <p:cNvSpPr/>
              <p:nvPr/>
            </p:nvSpPr>
            <p:spPr>
              <a:xfrm>
                <a:off x="7228843" y="376275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E3D7CBA9-288D-4B98-95B7-672D0E881BDC}"/>
                  </a:ext>
                </a:extLst>
              </p:cNvPr>
              <p:cNvSpPr/>
              <p:nvPr/>
            </p:nvSpPr>
            <p:spPr>
              <a:xfrm>
                <a:off x="751165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3222EA8B-1257-4E33-958C-5B0121873164}"/>
                  </a:ext>
                </a:extLst>
              </p:cNvPr>
              <p:cNvSpPr/>
              <p:nvPr/>
            </p:nvSpPr>
            <p:spPr>
              <a:xfrm>
                <a:off x="779446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8715C44A-AFDE-45DF-8A82-CFB069FA906E}"/>
                  </a:ext>
                </a:extLst>
              </p:cNvPr>
              <p:cNvSpPr/>
              <p:nvPr/>
            </p:nvSpPr>
            <p:spPr>
              <a:xfrm>
                <a:off x="7228843" y="294059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B67841ED-D3E1-442D-9866-5C73B44764A1}"/>
                  </a:ext>
                </a:extLst>
              </p:cNvPr>
              <p:cNvSpPr/>
              <p:nvPr/>
            </p:nvSpPr>
            <p:spPr>
              <a:xfrm>
                <a:off x="751165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52C24E56-83DC-4180-AAC9-5FC16DA693D8}"/>
                  </a:ext>
                </a:extLst>
              </p:cNvPr>
              <p:cNvSpPr/>
              <p:nvPr/>
            </p:nvSpPr>
            <p:spPr>
              <a:xfrm>
                <a:off x="779446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a:extLst>
                <a:ext uri="{FF2B5EF4-FFF2-40B4-BE49-F238E27FC236}">
                  <a16:creationId xmlns:a16="http://schemas.microsoft.com/office/drawing/2014/main" id="{957CA865-49BE-4162-844B-C967E9703B9B}"/>
                </a:ext>
              </a:extLst>
            </p:cNvPr>
            <p:cNvGrpSpPr/>
            <p:nvPr/>
          </p:nvGrpSpPr>
          <p:grpSpPr>
            <a:xfrm>
              <a:off x="5416777" y="2897266"/>
              <a:ext cx="568702" cy="929118"/>
              <a:chOff x="8064361" y="2947065"/>
              <a:chExt cx="761158" cy="929118"/>
            </a:xfrm>
          </p:grpSpPr>
          <p:sp>
            <p:nvSpPr>
              <p:cNvPr id="330" name="Rectangle 329">
                <a:extLst>
                  <a:ext uri="{FF2B5EF4-FFF2-40B4-BE49-F238E27FC236}">
                    <a16:creationId xmlns:a16="http://schemas.microsoft.com/office/drawing/2014/main" id="{8D494788-D193-49A8-8BB1-0B9B1B7D17CF}"/>
                  </a:ext>
                </a:extLst>
              </p:cNvPr>
              <p:cNvSpPr/>
              <p:nvPr/>
            </p:nvSpPr>
            <p:spPr>
              <a:xfrm>
                <a:off x="8093194" y="3060006"/>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a:extLst>
                  <a:ext uri="{FF2B5EF4-FFF2-40B4-BE49-F238E27FC236}">
                    <a16:creationId xmlns:a16="http://schemas.microsoft.com/office/drawing/2014/main" id="{3D20C409-9644-4E4A-B6A6-E1F0ABBA71CE}"/>
                  </a:ext>
                </a:extLst>
              </p:cNvPr>
              <p:cNvSpPr/>
              <p:nvPr/>
            </p:nvSpPr>
            <p:spPr>
              <a:xfrm>
                <a:off x="837600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F74C9153-613B-42FD-B09C-16BD7C3F88EF}"/>
                  </a:ext>
                </a:extLst>
              </p:cNvPr>
              <p:cNvSpPr/>
              <p:nvPr/>
            </p:nvSpPr>
            <p:spPr>
              <a:xfrm>
                <a:off x="865881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ectangle 332">
                <a:extLst>
                  <a:ext uri="{FF2B5EF4-FFF2-40B4-BE49-F238E27FC236}">
                    <a16:creationId xmlns:a16="http://schemas.microsoft.com/office/drawing/2014/main" id="{32BB24C2-74F0-4A64-9F43-062FD7335B58}"/>
                  </a:ext>
                </a:extLst>
              </p:cNvPr>
              <p:cNvSpPr/>
              <p:nvPr/>
            </p:nvSpPr>
            <p:spPr>
              <a:xfrm>
                <a:off x="8064361" y="3763180"/>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9AF75937-E29D-4920-A8B4-08FD914C72F5}"/>
                  </a:ext>
                </a:extLst>
              </p:cNvPr>
              <p:cNvSpPr/>
              <p:nvPr/>
            </p:nvSpPr>
            <p:spPr>
              <a:xfrm>
                <a:off x="834717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A043FD33-0656-422E-B84C-7632D199DF9D}"/>
                  </a:ext>
                </a:extLst>
              </p:cNvPr>
              <p:cNvSpPr/>
              <p:nvPr/>
            </p:nvSpPr>
            <p:spPr>
              <a:xfrm>
                <a:off x="862998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5A062C30-2330-4FFF-BDC9-94F27EAA29EB}"/>
                  </a:ext>
                </a:extLst>
              </p:cNvPr>
              <p:cNvSpPr/>
              <p:nvPr/>
            </p:nvSpPr>
            <p:spPr>
              <a:xfrm>
                <a:off x="8064361" y="2947066"/>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D17783A1-A589-4D72-A669-F2FB6D855B5D}"/>
                  </a:ext>
                </a:extLst>
              </p:cNvPr>
              <p:cNvSpPr/>
              <p:nvPr/>
            </p:nvSpPr>
            <p:spPr>
              <a:xfrm>
                <a:off x="834717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A405CA3B-13D9-4BE3-A42B-A70A06C2C5F4}"/>
                  </a:ext>
                </a:extLst>
              </p:cNvPr>
              <p:cNvSpPr/>
              <p:nvPr/>
            </p:nvSpPr>
            <p:spPr>
              <a:xfrm>
                <a:off x="862998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a:extLst>
                <a:ext uri="{FF2B5EF4-FFF2-40B4-BE49-F238E27FC236}">
                  <a16:creationId xmlns:a16="http://schemas.microsoft.com/office/drawing/2014/main" id="{3B545E3E-098D-43AE-A87E-0F6668312825}"/>
                </a:ext>
              </a:extLst>
            </p:cNvPr>
            <p:cNvGrpSpPr/>
            <p:nvPr/>
          </p:nvGrpSpPr>
          <p:grpSpPr>
            <a:xfrm>
              <a:off x="4147561" y="3827772"/>
              <a:ext cx="2077022" cy="241978"/>
              <a:chOff x="4223595" y="4219605"/>
              <a:chExt cx="5810993" cy="676995"/>
            </a:xfrm>
          </p:grpSpPr>
          <p:sp>
            <p:nvSpPr>
              <p:cNvPr id="325" name="Rectangle 324">
                <a:extLst>
                  <a:ext uri="{FF2B5EF4-FFF2-40B4-BE49-F238E27FC236}">
                    <a16:creationId xmlns:a16="http://schemas.microsoft.com/office/drawing/2014/main" id="{BDAA88D0-11C2-4523-85DB-E33F42D2D4AA}"/>
                  </a:ext>
                </a:extLst>
              </p:cNvPr>
              <p:cNvSpPr/>
              <p:nvPr/>
            </p:nvSpPr>
            <p:spPr>
              <a:xfrm>
                <a:off x="4778763" y="4219605"/>
                <a:ext cx="472351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34D89349-6FBF-41E5-8E91-948F2D6C02ED}"/>
                  </a:ext>
                </a:extLst>
              </p:cNvPr>
              <p:cNvSpPr/>
              <p:nvPr/>
            </p:nvSpPr>
            <p:spPr>
              <a:xfrm>
                <a:off x="4643168" y="4355686"/>
                <a:ext cx="4996131"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9F1B547B-08B8-4609-B4E3-3B1B4A93D372}"/>
                  </a:ext>
                </a:extLst>
              </p:cNvPr>
              <p:cNvSpPr/>
              <p:nvPr/>
            </p:nvSpPr>
            <p:spPr>
              <a:xfrm>
                <a:off x="4490297" y="4493205"/>
                <a:ext cx="5284597"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a:extLst>
                  <a:ext uri="{FF2B5EF4-FFF2-40B4-BE49-F238E27FC236}">
                    <a16:creationId xmlns:a16="http://schemas.microsoft.com/office/drawing/2014/main" id="{301399E9-0395-42B6-B410-2A87B6127207}"/>
                  </a:ext>
                </a:extLst>
              </p:cNvPr>
              <p:cNvSpPr/>
              <p:nvPr/>
            </p:nvSpPr>
            <p:spPr>
              <a:xfrm>
                <a:off x="4354702" y="4627763"/>
                <a:ext cx="555129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a16="http://schemas.microsoft.com/office/drawing/2014/main" id="{3DEF335A-EAD6-4072-B84F-8A90E4BC8626}"/>
                  </a:ext>
                </a:extLst>
              </p:cNvPr>
              <p:cNvSpPr/>
              <p:nvPr/>
            </p:nvSpPr>
            <p:spPr>
              <a:xfrm>
                <a:off x="4223595" y="4760519"/>
                <a:ext cx="5810993"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FA7510F1-A4DB-455B-ADD4-44510DCF8780}"/>
                </a:ext>
              </a:extLst>
            </p:cNvPr>
            <p:cNvGrpSpPr/>
            <p:nvPr/>
          </p:nvGrpSpPr>
          <p:grpSpPr>
            <a:xfrm>
              <a:off x="4173105" y="2381533"/>
              <a:ext cx="2051750" cy="515733"/>
              <a:chOff x="4173105" y="2381533"/>
              <a:chExt cx="2051750" cy="515733"/>
            </a:xfrm>
          </p:grpSpPr>
          <p:grpSp>
            <p:nvGrpSpPr>
              <p:cNvPr id="321" name="Group 320">
                <a:extLst>
                  <a:ext uri="{FF2B5EF4-FFF2-40B4-BE49-F238E27FC236}">
                    <a16:creationId xmlns:a16="http://schemas.microsoft.com/office/drawing/2014/main" id="{3696FC04-8131-4943-A0AA-A5A21747A416}"/>
                  </a:ext>
                </a:extLst>
              </p:cNvPr>
              <p:cNvGrpSpPr/>
              <p:nvPr/>
            </p:nvGrpSpPr>
            <p:grpSpPr>
              <a:xfrm>
                <a:off x="4173105" y="2381533"/>
                <a:ext cx="2051750" cy="515733"/>
                <a:chOff x="4173105" y="2278709"/>
                <a:chExt cx="1791031" cy="618557"/>
              </a:xfrm>
            </p:grpSpPr>
            <p:sp>
              <p:nvSpPr>
                <p:cNvPr id="323" name="Isosceles Triangle 322">
                  <a:extLst>
                    <a:ext uri="{FF2B5EF4-FFF2-40B4-BE49-F238E27FC236}">
                      <a16:creationId xmlns:a16="http://schemas.microsoft.com/office/drawing/2014/main" id="{56355124-A6A3-4CD1-8A8D-6DF11955FF0B}"/>
                    </a:ext>
                  </a:extLst>
                </p:cNvPr>
                <p:cNvSpPr/>
                <p:nvPr/>
              </p:nvSpPr>
              <p:spPr>
                <a:xfrm>
                  <a:off x="4173105" y="2278709"/>
                  <a:ext cx="1791031" cy="618557"/>
                </a:xfrm>
                <a:prstGeom prst="triangle">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Isosceles Triangle 323">
                  <a:extLst>
                    <a:ext uri="{FF2B5EF4-FFF2-40B4-BE49-F238E27FC236}">
                      <a16:creationId xmlns:a16="http://schemas.microsoft.com/office/drawing/2014/main" id="{0C342050-952D-4850-8BE7-878689584626}"/>
                    </a:ext>
                  </a:extLst>
                </p:cNvPr>
                <p:cNvSpPr/>
                <p:nvPr/>
              </p:nvSpPr>
              <p:spPr>
                <a:xfrm>
                  <a:off x="4449991" y="2392935"/>
                  <a:ext cx="1237259" cy="427304"/>
                </a:xfrm>
                <a:prstGeom prst="triangle">
                  <a:avLst/>
                </a:prstGeom>
                <a:solidFill>
                  <a:schemeClr val="bg2">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2" name="Picture 321">
                <a:extLst>
                  <a:ext uri="{FF2B5EF4-FFF2-40B4-BE49-F238E27FC236}">
                    <a16:creationId xmlns:a16="http://schemas.microsoft.com/office/drawing/2014/main" id="{777D9FE6-E411-4F50-953F-5C868F7BB415}"/>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6000"/>
                        </a14:imgEffect>
                      </a14:imgLayer>
                    </a14:imgProps>
                  </a:ext>
                </a:extLst>
              </a:blip>
              <a:stretch>
                <a:fillRect/>
              </a:stretch>
            </p:blipFill>
            <p:spPr>
              <a:xfrm>
                <a:off x="4927517" y="2513089"/>
                <a:ext cx="542926" cy="320034"/>
              </a:xfrm>
              <a:prstGeom prst="rect">
                <a:avLst/>
              </a:prstGeom>
              <a:effectLst>
                <a:outerShdw blurRad="12700" dist="12700" dir="8100000" algn="tr" rotWithShape="0">
                  <a:schemeClr val="tx1">
                    <a:lumMod val="75000"/>
                    <a:lumOff val="25000"/>
                    <a:alpha val="40000"/>
                  </a:schemeClr>
                </a:outerShdw>
              </a:effectLst>
            </p:spPr>
          </p:pic>
        </p:grpSp>
      </p:grpSp>
      <p:sp>
        <p:nvSpPr>
          <p:cNvPr id="376" name="Title 6">
            <a:extLst>
              <a:ext uri="{FF2B5EF4-FFF2-40B4-BE49-F238E27FC236}">
                <a16:creationId xmlns:a16="http://schemas.microsoft.com/office/drawing/2014/main" id="{E430F62E-1603-46BD-A114-433886E1A13B}"/>
              </a:ext>
            </a:extLst>
          </p:cNvPr>
          <p:cNvSpPr>
            <a:spLocks noGrp="1"/>
          </p:cNvSpPr>
          <p:nvPr>
            <p:ph type="title"/>
          </p:nvPr>
        </p:nvSpPr>
        <p:spPr>
          <a:xfrm>
            <a:off x="294639" y="65404"/>
            <a:ext cx="10419863" cy="828675"/>
          </a:xfrm>
        </p:spPr>
        <p:txBody>
          <a:bodyPr/>
          <a:lstStyle/>
          <a:p>
            <a:r>
              <a:rPr lang="en-US" dirty="0"/>
              <a:t>COURT ACCESS</a:t>
            </a:r>
          </a:p>
        </p:txBody>
      </p:sp>
      <p:sp>
        <p:nvSpPr>
          <p:cNvPr id="377" name="TextBox 376">
            <a:extLst>
              <a:ext uri="{FF2B5EF4-FFF2-40B4-BE49-F238E27FC236}">
                <a16:creationId xmlns:a16="http://schemas.microsoft.com/office/drawing/2014/main" id="{6682CD53-584F-4B82-8235-7CAE47CD97C8}"/>
              </a:ext>
            </a:extLst>
          </p:cNvPr>
          <p:cNvSpPr txBox="1"/>
          <p:nvPr/>
        </p:nvSpPr>
        <p:spPr>
          <a:xfrm>
            <a:off x="358140" y="753399"/>
            <a:ext cx="11475720" cy="1384995"/>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In March COVID-19 forced courts throughout New York State to reconsider how people navigate our court system.</a:t>
            </a:r>
            <a:endParaRPr lang="en-US" sz="2800" dirty="0">
              <a:latin typeface="Century Gothic" panose="020B0502020202020204" pitchFamily="34" charset="0"/>
            </a:endParaRPr>
          </a:p>
          <a:p>
            <a:endParaRPr lang="en-US" sz="2800" dirty="0">
              <a:latin typeface="Century Gothic" panose="020B0502020202020204" pitchFamily="34" charset="0"/>
            </a:endParaRPr>
          </a:p>
        </p:txBody>
      </p:sp>
      <p:pic>
        <p:nvPicPr>
          <p:cNvPr id="378" name="Graphic 377" descr="Social network">
            <a:extLst>
              <a:ext uri="{FF2B5EF4-FFF2-40B4-BE49-F238E27FC236}">
                <a16:creationId xmlns:a16="http://schemas.microsoft.com/office/drawing/2014/main" id="{F84D2718-79AA-45AB-8E8B-820C88F902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379" name="Group 378">
            <a:extLst>
              <a:ext uri="{FF2B5EF4-FFF2-40B4-BE49-F238E27FC236}">
                <a16:creationId xmlns:a16="http://schemas.microsoft.com/office/drawing/2014/main" id="{FE13037D-6A2A-47E2-AC17-093B8973289A}"/>
              </a:ext>
            </a:extLst>
          </p:cNvPr>
          <p:cNvGrpSpPr/>
          <p:nvPr/>
        </p:nvGrpSpPr>
        <p:grpSpPr>
          <a:xfrm>
            <a:off x="1101356" y="6468110"/>
            <a:ext cx="251396" cy="365125"/>
            <a:chOff x="7907153" y="3711346"/>
            <a:chExt cx="1092490" cy="1624264"/>
          </a:xfrm>
          <a:solidFill>
            <a:srgbClr val="11489C"/>
          </a:solidFill>
          <a:effectLst/>
        </p:grpSpPr>
        <p:pic>
          <p:nvPicPr>
            <p:cNvPr id="380" name="Graphic 379" descr="Child with balloon">
              <a:extLst>
                <a:ext uri="{FF2B5EF4-FFF2-40B4-BE49-F238E27FC236}">
                  <a16:creationId xmlns:a16="http://schemas.microsoft.com/office/drawing/2014/main" id="{CA4E5DA7-A7CF-4936-A10C-45C96AA90E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381" name="Graphic 380" descr="Scales of justice">
              <a:extLst>
                <a:ext uri="{FF2B5EF4-FFF2-40B4-BE49-F238E27FC236}">
                  <a16:creationId xmlns:a16="http://schemas.microsoft.com/office/drawing/2014/main" id="{E055C5CF-899D-434A-AD3A-3A63717B1A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382" name="Graphic 381" descr="Gavel">
              <a:extLst>
                <a:ext uri="{FF2B5EF4-FFF2-40B4-BE49-F238E27FC236}">
                  <a16:creationId xmlns:a16="http://schemas.microsoft.com/office/drawing/2014/main" id="{A4DFF128-20A1-4C41-8F64-74F782D67B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383" name="Graphic 382" descr="Court">
            <a:extLst>
              <a:ext uri="{FF2B5EF4-FFF2-40B4-BE49-F238E27FC236}">
                <a16:creationId xmlns:a16="http://schemas.microsoft.com/office/drawing/2014/main" id="{0A4EF3CA-ABF5-4418-9043-F78C56D565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spTree>
    <p:extLst>
      <p:ext uri="{BB962C8B-B14F-4D97-AF65-F5344CB8AC3E}">
        <p14:creationId xmlns:p14="http://schemas.microsoft.com/office/powerpoint/2010/main" val="3152181798"/>
      </p:ext>
    </p:extLst>
  </p:cSld>
  <p:clrMapOvr>
    <a:masterClrMapping/>
  </p:clrMapOvr>
  <mc:AlternateContent xmlns:mc="http://schemas.openxmlformats.org/markup-compatibility/2006" xmlns:p14="http://schemas.microsoft.com/office/powerpoint/2010/main">
    <mc:Choice Requires="p14">
      <p:transition spd="slow" p14:dur="1200" advTm="1000">
        <p:dissolve/>
      </p:transition>
    </mc:Choice>
    <mc:Fallback xmlns="">
      <p:transition spd="slow" advTm="1000">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257300" y="65404"/>
            <a:ext cx="9457202" cy="828675"/>
          </a:xfrm>
          <a:effectLst/>
        </p:spPr>
        <p:txBody>
          <a:bodyPr>
            <a:normAutofit/>
          </a:bodyPr>
          <a:lstStyle/>
          <a:p>
            <a:r>
              <a:rPr lang="en-US" dirty="0"/>
              <a:t>LOOKING FORWARD</a:t>
            </a:r>
          </a:p>
        </p:txBody>
      </p:sp>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xfrm>
            <a:off x="11425476" y="6452710"/>
            <a:ext cx="662110" cy="365125"/>
          </a:xfrm>
          <a:prstGeom prst="rect">
            <a:avLst/>
          </a:prstGeom>
        </p:spPr>
        <p:txBody>
          <a:bodyPr/>
          <a:lstStyle/>
          <a:p>
            <a:fld id="{E04F1C5D-E716-43E5-89FA-D15EEF2EE82D}" type="slidenum">
              <a:rPr lang="en-US" smtClean="0"/>
              <a:pPr/>
              <a:t>60</a:t>
            </a:fld>
            <a:endParaRPr lang="en-US"/>
          </a:p>
        </p:txBody>
      </p:sp>
      <p:pic>
        <p:nvPicPr>
          <p:cNvPr id="19" name="Graphic 18" descr="Arrow Slight curve">
            <a:extLst>
              <a:ext uri="{FF2B5EF4-FFF2-40B4-BE49-F238E27FC236}">
                <a16:creationId xmlns:a16="http://schemas.microsoft.com/office/drawing/2014/main" id="{83149CFA-58FC-4EF4-B6A1-0032B2E95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998" y="62138"/>
            <a:ext cx="824414" cy="824414"/>
          </a:xfrm>
          <a:prstGeom prst="rect">
            <a:avLst/>
          </a:prstGeom>
          <a:effectLst/>
        </p:spPr>
      </p:pic>
      <p:sp>
        <p:nvSpPr>
          <p:cNvPr id="67" name="TextBox 66">
            <a:extLst>
              <a:ext uri="{FF2B5EF4-FFF2-40B4-BE49-F238E27FC236}">
                <a16:creationId xmlns:a16="http://schemas.microsoft.com/office/drawing/2014/main" id="{B437397B-FC92-4069-BB7F-79D123954BD0}"/>
              </a:ext>
            </a:extLst>
          </p:cNvPr>
          <p:cNvSpPr txBox="1"/>
          <p:nvPr/>
        </p:nvSpPr>
        <p:spPr>
          <a:xfrm>
            <a:off x="8662665" y="6347480"/>
            <a:ext cx="3194048" cy="5232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nycourts.gov/OJI  </a:t>
            </a:r>
            <a:r>
              <a:rPr lang="en-US" sz="2800" dirty="0">
                <a:solidFill>
                  <a:schemeClr val="bg1"/>
                </a:solidFill>
                <a:latin typeface="+mj-lt"/>
              </a:rPr>
              <a:t>|</a:t>
            </a:r>
          </a:p>
        </p:txBody>
      </p:sp>
      <p:sp>
        <p:nvSpPr>
          <p:cNvPr id="79" name="TextBox 78">
            <a:extLst>
              <a:ext uri="{FF2B5EF4-FFF2-40B4-BE49-F238E27FC236}">
                <a16:creationId xmlns:a16="http://schemas.microsoft.com/office/drawing/2014/main" id="{363EA3E5-2DCA-4258-A616-533D00DCCB05}"/>
              </a:ext>
            </a:extLst>
          </p:cNvPr>
          <p:cNvSpPr txBox="1"/>
          <p:nvPr/>
        </p:nvSpPr>
        <p:spPr>
          <a:xfrm>
            <a:off x="6570917" y="1813882"/>
            <a:ext cx="5413602" cy="2077164"/>
          </a:xfrm>
          <a:prstGeom prst="roundRect">
            <a:avLst>
              <a:gd name="adj" fmla="val 11331"/>
            </a:avLst>
          </a:prstGeom>
          <a:solidFill>
            <a:srgbClr val="072045"/>
          </a:solidFill>
        </p:spPr>
        <p:txBody>
          <a:bodyPr wrap="square" rtlCol="0">
            <a:spAutoFit/>
          </a:bodyPr>
          <a:lstStyle>
            <a:defPPr>
              <a:defRPr lang="en-US"/>
            </a:defPPr>
            <a:lvl1pPr>
              <a:defRPr sz="3600" u="sng" cap="small">
                <a:solidFill>
                  <a:srgbClr val="11489C"/>
                </a:solidFill>
                <a:effectLst>
                  <a:outerShdw dist="12700" dir="2700000" algn="tl" rotWithShape="0">
                    <a:srgbClr val="660066"/>
                  </a:outerShdw>
                </a:effectLst>
                <a:latin typeface="Century Gothic" panose="020B0502020202020204" pitchFamily="34" charset="0"/>
              </a:defRPr>
            </a:lvl1pPr>
          </a:lstStyle>
          <a:p>
            <a:pPr algn="ctr"/>
            <a:r>
              <a:rPr lang="en-US" sz="4400" b="1" u="none" dirty="0">
                <a:solidFill>
                  <a:schemeClr val="bg1"/>
                </a:solidFill>
                <a:effectLst/>
              </a:rPr>
              <a:t>Your Part</a:t>
            </a:r>
          </a:p>
          <a:p>
            <a:pPr algn="ctr"/>
            <a:endParaRPr lang="en-US" b="1" u="none" dirty="0">
              <a:solidFill>
                <a:schemeClr val="bg1"/>
              </a:solidFill>
              <a:effectLst/>
            </a:endParaRPr>
          </a:p>
          <a:p>
            <a:pPr algn="ctr"/>
            <a:endParaRPr lang="en-US" b="1" u="none" dirty="0">
              <a:solidFill>
                <a:schemeClr val="bg1"/>
              </a:solidFill>
              <a:effectLst/>
            </a:endParaRPr>
          </a:p>
        </p:txBody>
      </p:sp>
      <p:sp>
        <p:nvSpPr>
          <p:cNvPr id="80" name="TextBox 79">
            <a:extLst>
              <a:ext uri="{FF2B5EF4-FFF2-40B4-BE49-F238E27FC236}">
                <a16:creationId xmlns:a16="http://schemas.microsoft.com/office/drawing/2014/main" id="{B3118D5A-952C-4D65-83B7-61FACA5A6036}"/>
              </a:ext>
            </a:extLst>
          </p:cNvPr>
          <p:cNvSpPr txBox="1"/>
          <p:nvPr/>
        </p:nvSpPr>
        <p:spPr>
          <a:xfrm>
            <a:off x="182350" y="1813882"/>
            <a:ext cx="6159182" cy="1600438"/>
          </a:xfrm>
          <a:prstGeom prst="roundRect">
            <a:avLst/>
          </a:prstGeom>
          <a:solidFill>
            <a:srgbClr val="320032"/>
          </a:solidFill>
        </p:spPr>
        <p:txBody>
          <a:bodyPr wrap="square" rtlCol="0">
            <a:spAutoFit/>
          </a:bodyPr>
          <a:lstStyle>
            <a:defPPr>
              <a:defRPr lang="en-US"/>
            </a:defPPr>
            <a:lvl1pPr algn="ctr">
              <a:defRPr sz="4400" b="1" u="none" cap="small">
                <a:solidFill>
                  <a:schemeClr val="bg1"/>
                </a:solidFill>
                <a:effectLst/>
                <a:latin typeface="Century Gothic" panose="020B0502020202020204" pitchFamily="34" charset="0"/>
              </a:defRPr>
            </a:lvl1pPr>
          </a:lstStyle>
          <a:p>
            <a:r>
              <a:rPr lang="en-US" dirty="0"/>
              <a:t>Our Part</a:t>
            </a:r>
          </a:p>
          <a:p>
            <a:endParaRPr lang="en-US" dirty="0"/>
          </a:p>
        </p:txBody>
      </p:sp>
      <p:sp>
        <p:nvSpPr>
          <p:cNvPr id="81" name="Rectangle: Rounded Corners 80">
            <a:extLst>
              <a:ext uri="{FF2B5EF4-FFF2-40B4-BE49-F238E27FC236}">
                <a16:creationId xmlns:a16="http://schemas.microsoft.com/office/drawing/2014/main" id="{57E25918-C4C0-4BAA-BF61-D3AEAA142E19}"/>
              </a:ext>
            </a:extLst>
          </p:cNvPr>
          <p:cNvSpPr/>
          <p:nvPr/>
        </p:nvSpPr>
        <p:spPr>
          <a:xfrm>
            <a:off x="182350" y="2657900"/>
            <a:ext cx="6159182" cy="2895175"/>
          </a:xfrm>
          <a:prstGeom prst="roundRect">
            <a:avLst>
              <a:gd name="adj" fmla="val 8352"/>
            </a:avLst>
          </a:prstGeom>
          <a:solidFill>
            <a:srgbClr val="66006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80011657-0E10-405D-A7D8-5637239561BE}"/>
              </a:ext>
            </a:extLst>
          </p:cNvPr>
          <p:cNvSpPr/>
          <p:nvPr/>
        </p:nvSpPr>
        <p:spPr>
          <a:xfrm>
            <a:off x="6570917" y="2658487"/>
            <a:ext cx="5413600" cy="2894588"/>
          </a:xfrm>
          <a:prstGeom prst="roundRect">
            <a:avLst>
              <a:gd name="adj" fmla="val 7164"/>
            </a:avLst>
          </a:prstGeom>
          <a:solidFill>
            <a:srgbClr val="11489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189A6CEE-FBEF-432D-AF06-C52DDC546200}"/>
              </a:ext>
            </a:extLst>
          </p:cNvPr>
          <p:cNvSpPr txBox="1"/>
          <p:nvPr/>
        </p:nvSpPr>
        <p:spPr>
          <a:xfrm>
            <a:off x="411735" y="2851877"/>
            <a:ext cx="5739297" cy="2231380"/>
          </a:xfrm>
          <a:prstGeom prst="rect">
            <a:avLst/>
          </a:prstGeom>
          <a:solidFill>
            <a:srgbClr val="660066"/>
          </a:solidFill>
          <a:effectLst/>
        </p:spPr>
        <p:txBody>
          <a:bodyPr wrap="square" lIns="0" tIns="0" rIns="0" bIns="0" rtlCol="0">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Developing Programs</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Communicating Information</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Providing Support</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Troubleshooting</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Research</a:t>
            </a:r>
          </a:p>
          <a:p>
            <a:pPr marL="171450" indent="-171450">
              <a:buFont typeface="Arial" panose="020B0604020202020204" pitchFamily="34" charset="0"/>
              <a:buChar char="•"/>
            </a:pPr>
            <a:endParaRPr lang="en-US" sz="500" cap="small" dirty="0">
              <a:solidFill>
                <a:srgbClr val="11489C"/>
              </a:solidFill>
              <a:effectLst>
                <a:outerShdw dist="12700" dir="2700000" algn="tl" rotWithShape="0">
                  <a:srgbClr val="660066"/>
                </a:outerShdw>
              </a:effectLst>
              <a:latin typeface="Century Gothic" panose="020B0502020202020204" pitchFamily="34" charset="0"/>
            </a:endParaRPr>
          </a:p>
        </p:txBody>
      </p:sp>
      <p:sp>
        <p:nvSpPr>
          <p:cNvPr id="84" name="TextBox 83">
            <a:extLst>
              <a:ext uri="{FF2B5EF4-FFF2-40B4-BE49-F238E27FC236}">
                <a16:creationId xmlns:a16="http://schemas.microsoft.com/office/drawing/2014/main" id="{66086EAB-1E0F-4EB2-92CA-507874E8E2BB}"/>
              </a:ext>
            </a:extLst>
          </p:cNvPr>
          <p:cNvSpPr txBox="1"/>
          <p:nvPr/>
        </p:nvSpPr>
        <p:spPr>
          <a:xfrm>
            <a:off x="6650568" y="2719003"/>
            <a:ext cx="5129697" cy="2677656"/>
          </a:xfrm>
          <a:prstGeom prst="rect">
            <a:avLst/>
          </a:prstGeom>
          <a:solidFill>
            <a:srgbClr val="11489C"/>
          </a:solid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Keep us in mind, we’re here to help!</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Identify areas of need</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Bring them to our attention.</a:t>
            </a:r>
          </a:p>
          <a:p>
            <a:pPr marL="457200" indent="-457200">
              <a:buFont typeface="Arial" panose="020B0604020202020204" pitchFamily="34" charset="0"/>
              <a:buChar char="•"/>
            </a:pPr>
            <a:r>
              <a:rPr lang="en-US" sz="2800" dirty="0">
                <a:solidFill>
                  <a:schemeClr val="bg1"/>
                </a:solidFill>
                <a:latin typeface="Century Gothic" panose="020B0502020202020204" pitchFamily="34" charset="0"/>
              </a:rPr>
              <a:t>If you have questions, ask!</a:t>
            </a:r>
          </a:p>
        </p:txBody>
      </p:sp>
    </p:spTree>
    <p:extLst>
      <p:ext uri="{BB962C8B-B14F-4D97-AF65-F5344CB8AC3E}">
        <p14:creationId xmlns:p14="http://schemas.microsoft.com/office/powerpoint/2010/main" val="2106993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F0FA-F495-4521-9FB1-5605EA195702}"/>
              </a:ext>
            </a:extLst>
          </p:cNvPr>
          <p:cNvSpPr>
            <a:spLocks noGrp="1"/>
          </p:cNvSpPr>
          <p:nvPr>
            <p:ph type="title"/>
          </p:nvPr>
        </p:nvSpPr>
        <p:spPr>
          <a:xfrm>
            <a:off x="134911" y="65404"/>
            <a:ext cx="10579591" cy="828675"/>
          </a:xfrm>
          <a:effectLst/>
        </p:spPr>
        <p:txBody>
          <a:bodyPr>
            <a:normAutofit/>
          </a:bodyPr>
          <a:lstStyle/>
          <a:p>
            <a:r>
              <a:rPr lang="en-US" dirty="0"/>
              <a:t>MAJOR PARTNERS</a:t>
            </a:r>
          </a:p>
        </p:txBody>
      </p:sp>
      <p:sp>
        <p:nvSpPr>
          <p:cNvPr id="3" name="Slide Number Placeholder 2">
            <a:extLst>
              <a:ext uri="{FF2B5EF4-FFF2-40B4-BE49-F238E27FC236}">
                <a16:creationId xmlns:a16="http://schemas.microsoft.com/office/drawing/2014/main" id="{6C2A5D7E-F3C9-40E4-8643-418C119FA651}"/>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61</a:t>
            </a:fld>
            <a:endParaRPr lang="en-US" dirty="0"/>
          </a:p>
        </p:txBody>
      </p:sp>
      <p:sp>
        <p:nvSpPr>
          <p:cNvPr id="7" name="TextBox 6">
            <a:extLst>
              <a:ext uri="{FF2B5EF4-FFF2-40B4-BE49-F238E27FC236}">
                <a16:creationId xmlns:a16="http://schemas.microsoft.com/office/drawing/2014/main" id="{D5B87DD3-DF7E-41FE-9059-DFEB8F87BB7F}"/>
              </a:ext>
            </a:extLst>
          </p:cNvPr>
          <p:cNvSpPr txBox="1"/>
          <p:nvPr/>
        </p:nvSpPr>
        <p:spPr>
          <a:xfrm>
            <a:off x="8662665" y="6347480"/>
            <a:ext cx="3194048" cy="523220"/>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nycourts.gov/OJI  </a:t>
            </a:r>
            <a:r>
              <a:rPr lang="en-US" sz="2800" dirty="0">
                <a:solidFill>
                  <a:schemeClr val="bg1"/>
                </a:solidFill>
                <a:latin typeface="+mj-lt"/>
              </a:rPr>
              <a:t>|</a:t>
            </a:r>
          </a:p>
        </p:txBody>
      </p:sp>
      <p:graphicFrame>
        <p:nvGraphicFramePr>
          <p:cNvPr id="5" name="Table 4">
            <a:extLst>
              <a:ext uri="{FF2B5EF4-FFF2-40B4-BE49-F238E27FC236}">
                <a16:creationId xmlns:a16="http://schemas.microsoft.com/office/drawing/2014/main" id="{9C866F58-AD47-448D-B7D1-DFC0150717B1}"/>
              </a:ext>
            </a:extLst>
          </p:cNvPr>
          <p:cNvGraphicFramePr>
            <a:graphicFrameLocks noGrp="1"/>
          </p:cNvGraphicFramePr>
          <p:nvPr>
            <p:extLst>
              <p:ext uri="{D42A27DB-BD31-4B8C-83A1-F6EECF244321}">
                <p14:modId xmlns:p14="http://schemas.microsoft.com/office/powerpoint/2010/main" val="2510226611"/>
              </p:ext>
            </p:extLst>
          </p:nvPr>
        </p:nvGraphicFramePr>
        <p:xfrm>
          <a:off x="250778" y="965016"/>
          <a:ext cx="11739548" cy="5387306"/>
        </p:xfrm>
        <a:graphic>
          <a:graphicData uri="http://schemas.openxmlformats.org/drawingml/2006/table">
            <a:tbl>
              <a:tblPr>
                <a:tableStyleId>{5C22544A-7EE6-4342-B048-85BDC9FD1C3A}</a:tableStyleId>
              </a:tblPr>
              <a:tblGrid>
                <a:gridCol w="5962897">
                  <a:extLst>
                    <a:ext uri="{9D8B030D-6E8A-4147-A177-3AD203B41FA5}">
                      <a16:colId xmlns:a16="http://schemas.microsoft.com/office/drawing/2014/main" val="2061938540"/>
                    </a:ext>
                  </a:extLst>
                </a:gridCol>
                <a:gridCol w="5776651">
                  <a:extLst>
                    <a:ext uri="{9D8B030D-6E8A-4147-A177-3AD203B41FA5}">
                      <a16:colId xmlns:a16="http://schemas.microsoft.com/office/drawing/2014/main" val="4171793484"/>
                    </a:ext>
                  </a:extLst>
                </a:gridCol>
              </a:tblGrid>
              <a:tr h="99500">
                <a:tc>
                  <a:txBody>
                    <a:bodyPr/>
                    <a:lstStyle/>
                    <a:p>
                      <a:pPr algn="l" rtl="0" fontAlgn="ctr"/>
                      <a:r>
                        <a:rPr lang="en-US" sz="1600" u="none" strike="noStrike" dirty="0">
                          <a:effectLst/>
                          <a:latin typeface="Century Gothic" panose="020B0502020202020204" pitchFamily="34" charset="0"/>
                        </a:rPr>
                        <a:t>ADR Advisory Committee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b="0" i="0" u="none" strike="noStrike" dirty="0">
                          <a:solidFill>
                            <a:srgbClr val="000000"/>
                          </a:solidFill>
                          <a:effectLst/>
                          <a:latin typeface="Century Gothic" panose="020B0502020202020204" pitchFamily="34" charset="0"/>
                        </a:rPr>
                        <a:t>Jewish Association for Services for the Aged</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86915"/>
                  </a:ext>
                </a:extLst>
              </a:tr>
              <a:tr h="246242">
                <a:tc>
                  <a:txBody>
                    <a:bodyPr/>
                    <a:lstStyle/>
                    <a:p>
                      <a:pPr algn="l" rtl="0" fontAlgn="ctr"/>
                      <a:r>
                        <a:rPr lang="en-US" sz="1600" u="none" strike="noStrike" dirty="0">
                          <a:effectLst/>
                          <a:latin typeface="Century Gothic" panose="020B0502020202020204" pitchFamily="34" charset="0"/>
                        </a:rPr>
                        <a:t>Advisory Committee on Access for People with Disabilities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i="0" u="none" strike="noStrike" kern="1200" dirty="0">
                          <a:solidFill>
                            <a:srgbClr val="000000"/>
                          </a:solidFill>
                          <a:effectLst/>
                          <a:latin typeface="Century Gothic" panose="020B0502020202020204" pitchFamily="34" charset="0"/>
                          <a:ea typeface="+mn-ea"/>
                          <a:cs typeface="+mn-cs"/>
                        </a:rPr>
                        <a:t>Judicial Institute</a:t>
                      </a:r>
                      <a:endParaRPr lang="en-US" dirty="0"/>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6396862"/>
                  </a:ext>
                </a:extLst>
              </a:tr>
              <a:tr h="305686">
                <a:tc>
                  <a:txBody>
                    <a:bodyPr/>
                    <a:lstStyle/>
                    <a:p>
                      <a:pPr algn="l" rtl="0" fontAlgn="ctr"/>
                      <a:r>
                        <a:rPr lang="en-US" sz="1600" u="none" strike="noStrike" dirty="0">
                          <a:effectLst/>
                          <a:latin typeface="Century Gothic" panose="020B0502020202020204" pitchFamily="34" charset="0"/>
                        </a:rPr>
                        <a:t>Advisory Committee on Parental Representation</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New York Area Law Schools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249816"/>
                  </a:ext>
                </a:extLst>
              </a:tr>
              <a:tr h="305686">
                <a:tc>
                  <a:txBody>
                    <a:bodyPr/>
                    <a:lstStyle/>
                    <a:p>
                      <a:pPr algn="l" rtl="0" fontAlgn="ctr"/>
                      <a:r>
                        <a:rPr lang="en-US" sz="1600" u="none" strike="noStrike" dirty="0">
                          <a:effectLst/>
                          <a:latin typeface="Century Gothic" panose="020B0502020202020204" pitchFamily="34" charset="0"/>
                        </a:rPr>
                        <a:t>Advisory Council on Immigration Issues in Family Court</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b="0" i="0" u="none" strike="noStrike" dirty="0">
                          <a:solidFill>
                            <a:srgbClr val="000000"/>
                          </a:solidFill>
                          <a:effectLst/>
                          <a:latin typeface="Century Gothic" panose="020B0502020202020204" pitchFamily="34" charset="0"/>
                        </a:rPr>
                        <a:t>NYC Human Resources Administration</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570039"/>
                  </a:ext>
                </a:extLst>
              </a:tr>
              <a:tr h="246242">
                <a:tc>
                  <a:txBody>
                    <a:bodyPr/>
                    <a:lstStyle/>
                    <a:p>
                      <a:pPr algn="l" rtl="0" fontAlgn="ctr"/>
                      <a:r>
                        <a:rPr lang="en-US" sz="1600" u="none" strike="noStrike" dirty="0">
                          <a:effectLst/>
                          <a:latin typeface="Century Gothic" panose="020B0502020202020204" pitchFamily="34" charset="0"/>
                        </a:rPr>
                        <a:t>All NYS Unified Court System Commissions, most notably:</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New York State Division of Criminal Justice Services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056642"/>
                  </a:ext>
                </a:extLst>
              </a:tr>
              <a:tr h="246242">
                <a:tc>
                  <a:txBody>
                    <a:bodyPr/>
                    <a:lstStyle/>
                    <a:p>
                      <a:pPr algn="l" rtl="0" fontAlgn="ctr"/>
                      <a:r>
                        <a:rPr lang="en-US" sz="1600" b="0" i="0" u="none" strike="noStrike" dirty="0">
                          <a:solidFill>
                            <a:srgbClr val="000000"/>
                          </a:solidFill>
                          <a:effectLst/>
                          <a:latin typeface="Century Gothic" panose="020B0502020202020204" pitchFamily="34" charset="0"/>
                        </a:rPr>
                        <a:t>Judicial Committee on Women in the Courts</a:t>
                      </a:r>
                    </a:p>
                  </a:txBody>
                  <a:tcPr marL="357448"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New York State Office of Children and Family Services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349973"/>
                  </a:ext>
                </a:extLst>
              </a:tr>
              <a:tr h="246242">
                <a:tc>
                  <a:txBody>
                    <a:bodyPr/>
                    <a:lstStyle/>
                    <a:p>
                      <a:pPr algn="l" rtl="0" fontAlgn="ctr"/>
                      <a:r>
                        <a:rPr lang="en-US" sz="1600" u="none" strike="noStrike" dirty="0">
                          <a:effectLst/>
                          <a:latin typeface="Century Gothic" panose="020B0502020202020204" pitchFamily="34" charset="0"/>
                        </a:rPr>
                        <a:t>Permanent Commission on Access to Justice</a:t>
                      </a:r>
                      <a:endParaRPr lang="en-US" sz="1600" b="0" i="0" u="none" strike="noStrike" dirty="0">
                        <a:solidFill>
                          <a:srgbClr val="000000"/>
                        </a:solidFill>
                        <a:effectLst/>
                        <a:latin typeface="Century Gothic" panose="020B0502020202020204" pitchFamily="34" charset="0"/>
                      </a:endParaRPr>
                    </a:p>
                  </a:txBody>
                  <a:tcPr marL="357448"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NYC Department of Aging</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506010"/>
                  </a:ext>
                </a:extLst>
              </a:tr>
              <a:tr h="14625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u="none" strike="noStrike" dirty="0">
                          <a:effectLst/>
                          <a:latin typeface="Century Gothic" panose="020B0502020202020204" pitchFamily="34" charset="0"/>
                        </a:rPr>
                        <a:t>Permanent Commission on Justice for Children</a:t>
                      </a:r>
                    </a:p>
                  </a:txBody>
                  <a:tcPr marL="357448"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NYLAG Mobile Legal Help Center</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294847"/>
                  </a:ext>
                </a:extLst>
              </a:tr>
              <a:tr h="0">
                <a:tc>
                  <a:txBody>
                    <a:bodyPr/>
                    <a:lstStyle/>
                    <a:p>
                      <a:pPr algn="l" rtl="0" fontAlgn="ctr"/>
                      <a:r>
                        <a:rPr lang="en-US" sz="1600" u="none" strike="noStrike" dirty="0">
                          <a:effectLst/>
                          <a:latin typeface="Century Gothic" panose="020B0502020202020204" pitchFamily="34" charset="0"/>
                        </a:rPr>
                        <a:t>Racial and Ethnic Fairness, Franklin H. Williams Judicial Commission</a:t>
                      </a:r>
                      <a:endParaRPr lang="en-US" sz="1600" b="0" i="0" u="none" strike="noStrike" dirty="0">
                        <a:solidFill>
                          <a:srgbClr val="000000"/>
                        </a:solidFill>
                        <a:effectLst/>
                        <a:latin typeface="Century Gothic" panose="020B0502020202020204" pitchFamily="34" charset="0"/>
                      </a:endParaRPr>
                    </a:p>
                  </a:txBody>
                  <a:tcPr marL="357448"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latin typeface="Century Gothic" panose="020B0502020202020204" pitchFamily="34" charset="0"/>
                          <a:ea typeface="+mn-ea"/>
                          <a:cs typeface="+mn-cs"/>
                        </a:rPr>
                        <a:t>NYS Unified Court System, Division of Professional and Court Services Grants and Contracts </a:t>
                      </a:r>
                      <a:endParaRPr lang="en-US" dirty="0"/>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110011"/>
                  </a:ext>
                </a:extLst>
              </a:tr>
              <a:tr h="246242">
                <a:tc>
                  <a:txBody>
                    <a:bodyPr/>
                    <a:lstStyle/>
                    <a:p>
                      <a:pPr algn="l" rtl="0" fontAlgn="ctr"/>
                      <a:r>
                        <a:rPr lang="en-US" sz="1600" u="none" strike="noStrike" dirty="0">
                          <a:effectLst/>
                          <a:latin typeface="Century Gothic" panose="020B0502020202020204" pitchFamily="34" charset="0"/>
                        </a:rPr>
                        <a:t>The Richard C. </a:t>
                      </a:r>
                      <a:r>
                        <a:rPr lang="en-US" sz="1600" u="none" strike="noStrike" dirty="0" err="1">
                          <a:effectLst/>
                          <a:latin typeface="Century Gothic" panose="020B0502020202020204" pitchFamily="34" charset="0"/>
                        </a:rPr>
                        <a:t>Failla</a:t>
                      </a:r>
                      <a:r>
                        <a:rPr lang="en-US" sz="1600" u="none" strike="noStrike" dirty="0">
                          <a:effectLst/>
                          <a:latin typeface="Century Gothic" panose="020B0502020202020204" pitchFamily="34" charset="0"/>
                        </a:rPr>
                        <a:t> LGBT Commission</a:t>
                      </a:r>
                      <a:endParaRPr lang="en-US" sz="1600" b="0" i="0" u="none" strike="noStrike" dirty="0">
                        <a:solidFill>
                          <a:srgbClr val="000000"/>
                        </a:solidFill>
                        <a:effectLst/>
                        <a:latin typeface="Century Gothic" panose="020B0502020202020204" pitchFamily="34" charset="0"/>
                      </a:endParaRPr>
                    </a:p>
                  </a:txBody>
                  <a:tcPr marL="357448"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NYS Unified Court System, Division of Technology</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6965987"/>
                  </a:ext>
                </a:extLst>
              </a:tr>
              <a:tr h="246242">
                <a:tc>
                  <a:txBody>
                    <a:bodyPr/>
                    <a:lstStyle/>
                    <a:p>
                      <a:pPr algn="l" rtl="0" fontAlgn="ctr"/>
                      <a:r>
                        <a:rPr lang="en-US" sz="1600" u="none" strike="noStrike" dirty="0">
                          <a:effectLst/>
                          <a:latin typeface="Century Gothic" panose="020B0502020202020204" pitchFamily="34" charset="0"/>
                        </a:rPr>
                        <a:t>Attorney Emeritus Program Advisory Committee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rtl="0" fontAlgn="ctr"/>
                      <a:r>
                        <a:rPr lang="en-US" sz="1600" u="none" strike="noStrike" dirty="0">
                          <a:effectLst/>
                          <a:latin typeface="Century Gothic" panose="020B0502020202020204" pitchFamily="34" charset="0"/>
                        </a:rPr>
                        <a:t>NYS Unified Court System, Human Resources’ Workforce Analysis Office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5831406"/>
                  </a:ext>
                </a:extLst>
              </a:tr>
              <a:tr h="246242">
                <a:tc>
                  <a:txBody>
                    <a:bodyPr/>
                    <a:lstStyle/>
                    <a:p>
                      <a:pPr algn="l" rtl="0" fontAlgn="ctr"/>
                      <a:r>
                        <a:rPr lang="en-US" sz="1600" u="none" strike="noStrike" dirty="0">
                          <a:effectLst/>
                          <a:latin typeface="Century Gothic" panose="020B0502020202020204" pitchFamily="34" charset="0"/>
                        </a:rPr>
                        <a:t>Center for Law and Elder Justice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l" rtl="0" fontAlgn="ct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633989"/>
                  </a:ext>
                </a:extLst>
              </a:tr>
              <a:tr h="246242">
                <a:tc>
                  <a:txBody>
                    <a:bodyPr/>
                    <a:lstStyle/>
                    <a:p>
                      <a:pPr algn="l" rtl="0" fontAlgn="ctr"/>
                      <a:r>
                        <a:rPr lang="en-US" sz="1600" b="0" i="0" u="none" strike="noStrike" dirty="0">
                          <a:solidFill>
                            <a:srgbClr val="000000"/>
                          </a:solidFill>
                          <a:effectLst/>
                          <a:latin typeface="Century Gothic" panose="020B0502020202020204" pitchFamily="34" charset="0"/>
                        </a:rPr>
                        <a:t>Counsel’s Office</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NYS Unified Court System, Office of Language Access </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0513359"/>
                  </a:ext>
                </a:extLst>
              </a:tr>
              <a:tr h="246242">
                <a:tc>
                  <a:txBody>
                    <a:bodyPr/>
                    <a:lstStyle/>
                    <a:p>
                      <a:pPr algn="l" rtl="0" fontAlgn="ctr"/>
                      <a:r>
                        <a:rPr lang="en-US" sz="1600" b="0" i="0" u="none" strike="noStrike" dirty="0">
                          <a:solidFill>
                            <a:srgbClr val="000000"/>
                          </a:solidFill>
                          <a:effectLst/>
                          <a:latin typeface="Century Gothic" panose="020B0502020202020204" pitchFamily="34" charset="0"/>
                        </a:rPr>
                        <a:t>Department of Public Safety</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u="none" strike="noStrike" kern="1200" dirty="0">
                          <a:solidFill>
                            <a:schemeClr val="dk1"/>
                          </a:solidFill>
                          <a:effectLst/>
                          <a:latin typeface="Century Gothic" panose="020B0502020202020204" pitchFamily="34" charset="0"/>
                          <a:ea typeface="+mn-ea"/>
                          <a:cs typeface="+mn-cs"/>
                        </a:rPr>
                        <a:t>Office of Diversity and Inclusion</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2225868"/>
                  </a:ext>
                </a:extLst>
              </a:tr>
              <a:tr h="246242">
                <a:tc>
                  <a:txBody>
                    <a:bodyPr/>
                    <a:lstStyle/>
                    <a:p>
                      <a:pPr algn="l" rtl="0" fontAlgn="ctr"/>
                      <a:r>
                        <a:rPr lang="en-US" sz="1600" b="0" i="0" u="none" strike="noStrike" dirty="0">
                          <a:solidFill>
                            <a:srgbClr val="000000"/>
                          </a:solidFill>
                          <a:effectLst/>
                          <a:latin typeface="Century Gothic" panose="020B0502020202020204" pitchFamily="34" charset="0"/>
                        </a:rPr>
                        <a:t>Division of Professional and Court Services</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kern="1200" dirty="0">
                          <a:solidFill>
                            <a:schemeClr val="dk1"/>
                          </a:solidFill>
                          <a:effectLst/>
                          <a:latin typeface="Century Gothic" panose="020B0502020202020204" pitchFamily="34" charset="0"/>
                          <a:ea typeface="+mn-ea"/>
                          <a:cs typeface="+mn-cs"/>
                        </a:rPr>
                        <a:t>Office of the Managing Inspector General for Bias Matters</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9825514"/>
                  </a:ext>
                </a:extLst>
              </a:tr>
              <a:tr h="246242">
                <a:tc>
                  <a:txBody>
                    <a:bodyPr/>
                    <a:lstStyle/>
                    <a:p>
                      <a:pPr algn="l" rtl="0" fontAlgn="ctr"/>
                      <a:r>
                        <a:rPr lang="en-US" sz="1600" b="0" i="0" u="none" strike="noStrike" dirty="0">
                          <a:solidFill>
                            <a:srgbClr val="000000"/>
                          </a:solidFill>
                          <a:effectLst/>
                          <a:latin typeface="Century Gothic" panose="020B0502020202020204" pitchFamily="34" charset="0"/>
                        </a:rPr>
                        <a:t>Division of Technology and Court Research</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Office of Public Affairs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5956667"/>
                  </a:ext>
                </a:extLst>
              </a:tr>
              <a:tr h="246242">
                <a:tc>
                  <a:txBody>
                    <a:bodyPr/>
                    <a:lstStyle/>
                    <a:p>
                      <a:pPr algn="l" rtl="0" fontAlgn="ctr"/>
                      <a:r>
                        <a:rPr lang="en-US" sz="1600" b="0" i="0" u="none" strike="noStrike" kern="1200" dirty="0">
                          <a:solidFill>
                            <a:srgbClr val="000000"/>
                          </a:solidFill>
                          <a:effectLst/>
                          <a:latin typeface="Century Gothic" panose="020B0502020202020204" pitchFamily="34" charset="0"/>
                          <a:ea typeface="+mn-ea"/>
                          <a:cs typeface="+mn-cs"/>
                        </a:rPr>
                        <a:t>Division of Human Resources</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State, local, and affinity bar and judicial associations</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481015"/>
                  </a:ext>
                </a:extLst>
              </a:tr>
              <a:tr h="246242">
                <a:tc>
                  <a:txBody>
                    <a:bodyPr/>
                    <a:lstStyle/>
                    <a:p>
                      <a:pPr algn="l" rtl="0" fontAlgn="ctr"/>
                      <a:r>
                        <a:rPr lang="en-US" sz="1600" u="none" strike="noStrike" dirty="0">
                          <a:effectLst/>
                          <a:latin typeface="Century Gothic" panose="020B0502020202020204" pitchFamily="34" charset="0"/>
                        </a:rPr>
                        <a:t>Family Court Advisory and Rules Committee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The Center for Court Innovation</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2235501"/>
                  </a:ext>
                </a:extLst>
              </a:tr>
              <a:tr h="246242">
                <a:tc>
                  <a:txBody>
                    <a:bodyPr/>
                    <a:lstStyle/>
                    <a:p>
                      <a:pPr algn="l" rtl="0" fontAlgn="ctr"/>
                      <a:r>
                        <a:rPr lang="en-US" sz="1600" u="none" strike="noStrike" kern="1200" dirty="0">
                          <a:solidFill>
                            <a:schemeClr val="dk1"/>
                          </a:solidFill>
                          <a:effectLst/>
                          <a:latin typeface="Century Gothic" panose="020B0502020202020204" pitchFamily="34" charset="0"/>
                          <a:ea typeface="+mn-ea"/>
                          <a:cs typeface="+mn-cs"/>
                        </a:rPr>
                        <a:t>Family Violence Task Force</a:t>
                      </a: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600" u="none" strike="noStrike" dirty="0">
                          <a:effectLst/>
                          <a:latin typeface="Century Gothic" panose="020B0502020202020204" pitchFamily="34" charset="0"/>
                        </a:rPr>
                        <a:t>The Harry and Jeanette Weinberg Center for Elder Justice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0801489"/>
                  </a:ext>
                </a:extLst>
              </a:tr>
              <a:tr h="246242">
                <a:tc>
                  <a:txBody>
                    <a:bodyPr/>
                    <a:lstStyle/>
                    <a:p>
                      <a:pPr algn="l" rtl="0" fontAlgn="ctr"/>
                      <a:r>
                        <a:rPr lang="en-US" sz="1600" u="none" strike="noStrike" dirty="0" err="1">
                          <a:effectLst/>
                          <a:latin typeface="Century Gothic" panose="020B0502020202020204" pitchFamily="34" charset="0"/>
                        </a:rPr>
                        <a:t>Feerick</a:t>
                      </a:r>
                      <a:r>
                        <a:rPr lang="en-US" sz="1600" u="none" strike="noStrike" dirty="0">
                          <a:effectLst/>
                          <a:latin typeface="Century Gothic" panose="020B0502020202020204" pitchFamily="34" charset="0"/>
                        </a:rPr>
                        <a:t> Center for Social Justice</a:t>
                      </a: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endParaRPr lang="en-US" sz="1600" b="0" i="0" u="none" strike="noStrike" dirty="0">
                        <a:solidFill>
                          <a:srgbClr val="000000"/>
                        </a:solidFill>
                        <a:effectLst/>
                        <a:latin typeface="Century Gothic" panose="020B0502020202020204" pitchFamily="34" charset="0"/>
                      </a:endParaRPr>
                    </a:p>
                  </a:txBody>
                  <a:tcPr marL="7943" marR="7943" marT="794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751016"/>
                  </a:ext>
                </a:extLst>
              </a:tr>
            </a:tbl>
          </a:graphicData>
        </a:graphic>
      </p:graphicFrame>
    </p:spTree>
    <p:extLst>
      <p:ext uri="{BB962C8B-B14F-4D97-AF65-F5344CB8AC3E}">
        <p14:creationId xmlns:p14="http://schemas.microsoft.com/office/powerpoint/2010/main" val="3816751503"/>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9DCA2-7156-432C-BB6E-9892ECD8A2C9}"/>
              </a:ext>
            </a:extLst>
          </p:cNvPr>
          <p:cNvPicPr>
            <a:picLocks noChangeAspect="1"/>
          </p:cNvPicPr>
          <p:nvPr/>
        </p:nvPicPr>
        <p:blipFill rotWithShape="1">
          <a:blip r:embed="rId3">
            <a:extLst>
              <a:ext uri="{28A0092B-C50C-407E-A947-70E740481C1C}">
                <a14:useLocalDpi xmlns:a14="http://schemas.microsoft.com/office/drawing/2010/main" val="0"/>
              </a:ext>
            </a:extLst>
          </a:blip>
          <a:srcRect t="32680"/>
          <a:stretch/>
        </p:blipFill>
        <p:spPr>
          <a:xfrm>
            <a:off x="5578779" y="1145899"/>
            <a:ext cx="6292302" cy="3176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EF99C527-2383-4221-9043-2AA3FF49320C}"/>
              </a:ext>
            </a:extLst>
          </p:cNvPr>
          <p:cNvSpPr txBox="1">
            <a:spLocks/>
          </p:cNvSpPr>
          <p:nvPr/>
        </p:nvSpPr>
        <p:spPr>
          <a:xfrm>
            <a:off x="5368596" y="1061265"/>
            <a:ext cx="6706399" cy="2041459"/>
          </a:xfrm>
          <a:prstGeom prst="roundRect">
            <a:avLst>
              <a:gd name="adj" fmla="val 5874"/>
            </a:avLst>
          </a:prstGeom>
          <a:solidFill>
            <a:srgbClr val="11489C"/>
          </a:solidFill>
          <a:ln>
            <a:solidFill>
              <a:srgbClr val="11489C"/>
            </a:solidFill>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cap="all" baseline="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cap="small" dirty="0">
                <a:solidFill>
                  <a:schemeClr val="bg1"/>
                </a:solidFill>
                <a:cs typeface="Calibri" panose="020F0502020204030204" pitchFamily="34" charset="0"/>
              </a:rPr>
              <a:t>RESOURCES</a:t>
            </a:r>
            <a:endParaRPr lang="en-US" sz="200" dirty="0">
              <a:solidFill>
                <a:schemeClr val="bg1"/>
              </a:solidFill>
            </a:endParaRPr>
          </a:p>
        </p:txBody>
      </p:sp>
      <p:sp>
        <p:nvSpPr>
          <p:cNvPr id="6" name="Subtitle 2">
            <a:extLst>
              <a:ext uri="{FF2B5EF4-FFF2-40B4-BE49-F238E27FC236}">
                <a16:creationId xmlns:a16="http://schemas.microsoft.com/office/drawing/2014/main" id="{E5C4A093-DD5B-40D8-8A03-E112D7EE75E6}"/>
              </a:ext>
            </a:extLst>
          </p:cNvPr>
          <p:cNvSpPr txBox="1">
            <a:spLocks/>
          </p:cNvSpPr>
          <p:nvPr/>
        </p:nvSpPr>
        <p:spPr>
          <a:xfrm>
            <a:off x="5368597" y="1530454"/>
            <a:ext cx="6706399" cy="2878628"/>
          </a:xfrm>
          <a:prstGeom prst="roundRect">
            <a:avLst>
              <a:gd name="adj" fmla="val 5874"/>
            </a:avLst>
          </a:prstGeom>
          <a:solidFill>
            <a:schemeClr val="bg1">
              <a:lumMod val="85000"/>
            </a:schemeClr>
          </a:solidFill>
          <a:ln>
            <a:solidFill>
              <a:srgbClr val="11489C"/>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kern="1200" cap="all" baseline="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cap="small" dirty="0">
                <a:cs typeface="Calibri" panose="020F0502020204030204" pitchFamily="34" charset="0"/>
              </a:rPr>
              <a:t>OJI Website</a:t>
            </a:r>
            <a:r>
              <a:rPr lang="en-US" sz="2400" dirty="0">
                <a:latin typeface="Book Antiqua" panose="02040602050305030304" pitchFamily="18" charset="0"/>
                <a:cs typeface="Calibri" panose="020F0502020204030204" pitchFamily="34" charset="0"/>
              </a:rPr>
              <a:t>|</a:t>
            </a:r>
            <a:r>
              <a:rPr lang="en-US" sz="1800" cap="none" dirty="0">
                <a:solidFill>
                  <a:srgbClr val="660066"/>
                </a:solidFill>
                <a:cs typeface="Calibri" panose="020F0502020204030204" pitchFamily="34" charset="0"/>
              </a:rPr>
              <a:t>nycourts.gov/OJI</a:t>
            </a:r>
          </a:p>
          <a:p>
            <a:pPr algn="l"/>
            <a:r>
              <a:rPr lang="en-US" sz="2400" b="1" cap="small" dirty="0">
                <a:cs typeface="Calibri" panose="020F0502020204030204" pitchFamily="34" charset="0"/>
              </a:rPr>
              <a:t>Access to Justice Website</a:t>
            </a:r>
            <a:r>
              <a:rPr lang="en-US" sz="2400" dirty="0">
                <a:latin typeface="Book Antiqua" panose="02040602050305030304" pitchFamily="18" charset="0"/>
                <a:cs typeface="Calibri" panose="020F0502020204030204" pitchFamily="34" charset="0"/>
              </a:rPr>
              <a:t>|</a:t>
            </a:r>
            <a:r>
              <a:rPr lang="en-US" sz="1800" cap="none" dirty="0">
                <a:solidFill>
                  <a:srgbClr val="660066"/>
                </a:solidFill>
                <a:cs typeface="Calibri" panose="020F0502020204030204" pitchFamily="34" charset="0"/>
              </a:rPr>
              <a:t>nycourts.gov/</a:t>
            </a:r>
            <a:r>
              <a:rPr lang="en-US" sz="1800" cap="none" dirty="0" err="1">
                <a:solidFill>
                  <a:srgbClr val="660066"/>
                </a:solidFill>
                <a:cs typeface="Calibri" panose="020F0502020204030204" pitchFamily="34" charset="0"/>
              </a:rPr>
              <a:t>ip</a:t>
            </a:r>
            <a:r>
              <a:rPr lang="en-US" sz="1800" cap="none" dirty="0">
                <a:solidFill>
                  <a:srgbClr val="660066"/>
                </a:solidFill>
                <a:cs typeface="Calibri" panose="020F0502020204030204" pitchFamily="34" charset="0"/>
              </a:rPr>
              <a:t>/nya2j</a:t>
            </a:r>
          </a:p>
          <a:p>
            <a:pPr algn="l"/>
            <a:r>
              <a:rPr lang="en-US" sz="2400" b="1" cap="small" dirty="0">
                <a:cs typeface="Calibri" panose="020F0502020204030204" pitchFamily="34" charset="0"/>
              </a:rPr>
              <a:t>DIY Website</a:t>
            </a:r>
            <a:r>
              <a:rPr lang="en-US" sz="2400" dirty="0">
                <a:latin typeface="Book Antiqua" panose="02040602050305030304" pitchFamily="18" charset="0"/>
                <a:cs typeface="Calibri" panose="020F0502020204030204" pitchFamily="34" charset="0"/>
              </a:rPr>
              <a:t>|</a:t>
            </a:r>
            <a:r>
              <a:rPr lang="en-US" sz="1800" cap="none" dirty="0">
                <a:solidFill>
                  <a:srgbClr val="660066"/>
                </a:solidFill>
                <a:cs typeface="Calibri" panose="020F0502020204030204" pitchFamily="34" charset="0"/>
              </a:rPr>
              <a:t>nycourts.gov/</a:t>
            </a:r>
            <a:r>
              <a:rPr lang="en-US" sz="1800" cap="none" dirty="0" err="1">
                <a:solidFill>
                  <a:srgbClr val="660066"/>
                </a:solidFill>
                <a:cs typeface="Calibri" panose="020F0502020204030204" pitchFamily="34" charset="0"/>
              </a:rPr>
              <a:t>courthelp</a:t>
            </a:r>
            <a:r>
              <a:rPr lang="en-US" sz="1800" cap="none" dirty="0">
                <a:solidFill>
                  <a:srgbClr val="660066"/>
                </a:solidFill>
                <a:cs typeface="Calibri" panose="020F0502020204030204" pitchFamily="34" charset="0"/>
              </a:rPr>
              <a:t>/DIY</a:t>
            </a:r>
            <a:endParaRPr lang="en-US" sz="1800" b="1" cap="small" dirty="0">
              <a:cs typeface="Calibri" panose="020F0502020204030204" pitchFamily="34" charset="0"/>
            </a:endParaRPr>
          </a:p>
          <a:p>
            <a:pPr algn="l"/>
            <a:r>
              <a:rPr lang="en-US" sz="2400" b="1" cap="small" dirty="0">
                <a:cs typeface="Calibri" panose="020F0502020204030204" pitchFamily="34" charset="0"/>
              </a:rPr>
              <a:t>CourtHelp</a:t>
            </a:r>
            <a:r>
              <a:rPr lang="en-US" sz="2400" dirty="0">
                <a:latin typeface="Book Antiqua" panose="02040602050305030304" pitchFamily="18" charset="0"/>
                <a:cs typeface="Calibri" panose="020F0502020204030204" pitchFamily="34" charset="0"/>
              </a:rPr>
              <a:t>|</a:t>
            </a:r>
            <a:r>
              <a:rPr lang="en-US" sz="1800" cap="none" dirty="0">
                <a:solidFill>
                  <a:srgbClr val="660066"/>
                </a:solidFill>
                <a:cs typeface="Calibri" panose="020F0502020204030204" pitchFamily="34" charset="0"/>
              </a:rPr>
              <a:t>nycourts.gov/</a:t>
            </a:r>
            <a:r>
              <a:rPr lang="en-US" sz="1800" cap="none" dirty="0" err="1">
                <a:solidFill>
                  <a:srgbClr val="660066"/>
                </a:solidFill>
                <a:cs typeface="Calibri" panose="020F0502020204030204" pitchFamily="34" charset="0"/>
              </a:rPr>
              <a:t>courthelp</a:t>
            </a:r>
            <a:endParaRPr lang="en-US" sz="1800" cap="none" dirty="0">
              <a:solidFill>
                <a:srgbClr val="660066"/>
              </a:solidFill>
              <a:cs typeface="Calibri" panose="020F0502020204030204" pitchFamily="34" charset="0"/>
            </a:endParaRPr>
          </a:p>
          <a:p>
            <a:pPr algn="l"/>
            <a:r>
              <a:rPr lang="en-US" sz="2400" b="1" cap="small" dirty="0">
                <a:cs typeface="Calibri" panose="020F0502020204030204" pitchFamily="34" charset="0"/>
              </a:rPr>
              <a:t>Publications</a:t>
            </a:r>
            <a:r>
              <a:rPr lang="en-US" sz="2400" dirty="0">
                <a:latin typeface="Book Antiqua" panose="02040602050305030304" pitchFamily="18" charset="0"/>
                <a:cs typeface="Calibri" panose="020F0502020204030204" pitchFamily="34" charset="0"/>
              </a:rPr>
              <a:t>|</a:t>
            </a:r>
            <a:r>
              <a:rPr lang="en-US" sz="1800" cap="none" dirty="0">
                <a:solidFill>
                  <a:srgbClr val="660066"/>
                </a:solidFill>
                <a:cs typeface="Calibri" panose="020F0502020204030204" pitchFamily="34" charset="0"/>
              </a:rPr>
              <a:t>nycourts.gov/</a:t>
            </a:r>
            <a:r>
              <a:rPr lang="en-US" sz="1800" cap="none" dirty="0" err="1">
                <a:solidFill>
                  <a:srgbClr val="660066"/>
                </a:solidFill>
                <a:cs typeface="Calibri" panose="020F0502020204030204" pitchFamily="34" charset="0"/>
              </a:rPr>
              <a:t>ip</a:t>
            </a:r>
            <a:r>
              <a:rPr lang="en-US" sz="1800" cap="none" dirty="0">
                <a:solidFill>
                  <a:srgbClr val="660066"/>
                </a:solidFill>
                <a:cs typeface="Calibri" panose="020F0502020204030204" pitchFamily="34" charset="0"/>
              </a:rPr>
              <a:t>/nya2j/publications.shtml</a:t>
            </a:r>
          </a:p>
        </p:txBody>
      </p:sp>
      <p:sp>
        <p:nvSpPr>
          <p:cNvPr id="2" name="Title 1">
            <a:extLst>
              <a:ext uri="{FF2B5EF4-FFF2-40B4-BE49-F238E27FC236}">
                <a16:creationId xmlns:a16="http://schemas.microsoft.com/office/drawing/2014/main" id="{EB3B9104-6149-4F4D-A981-8344FD137CA3}"/>
              </a:ext>
            </a:extLst>
          </p:cNvPr>
          <p:cNvSpPr>
            <a:spLocks noGrp="1"/>
          </p:cNvSpPr>
          <p:nvPr>
            <p:ph type="ctrTitle"/>
          </p:nvPr>
        </p:nvSpPr>
        <p:spPr>
          <a:xfrm>
            <a:off x="0" y="57248"/>
            <a:ext cx="12192000" cy="1004018"/>
          </a:xfrm>
          <a:effectLst/>
        </p:spPr>
        <p:txBody>
          <a:bodyPr anchor="t">
            <a:normAutofit/>
          </a:bodyPr>
          <a:lstStyle/>
          <a:p>
            <a:r>
              <a:rPr lang="en-US" dirty="0"/>
              <a:t>The Office for Justice Initiatives</a:t>
            </a:r>
          </a:p>
        </p:txBody>
      </p:sp>
      <p:sp>
        <p:nvSpPr>
          <p:cNvPr id="3" name="Subtitle 2">
            <a:extLst>
              <a:ext uri="{FF2B5EF4-FFF2-40B4-BE49-F238E27FC236}">
                <a16:creationId xmlns:a16="http://schemas.microsoft.com/office/drawing/2014/main" id="{3C4EB32F-0A19-4503-8CAF-65566FC6D067}"/>
              </a:ext>
            </a:extLst>
          </p:cNvPr>
          <p:cNvSpPr>
            <a:spLocks noGrp="1"/>
          </p:cNvSpPr>
          <p:nvPr>
            <p:ph type="subTitle" idx="1"/>
          </p:nvPr>
        </p:nvSpPr>
        <p:spPr>
          <a:xfrm>
            <a:off x="62413" y="1061266"/>
            <a:ext cx="5306184" cy="3729318"/>
          </a:xfrm>
        </p:spPr>
        <p:txBody>
          <a:bodyPr anchor="t">
            <a:normAutofit/>
          </a:bodyPr>
          <a:lstStyle/>
          <a:p>
            <a:pPr algn="l"/>
            <a:endParaRPr lang="en-US" sz="100" u="sng" cap="none" dirty="0">
              <a:solidFill>
                <a:srgbClr val="660066"/>
              </a:solidFill>
            </a:endParaRPr>
          </a:p>
          <a:p>
            <a:pPr algn="l"/>
            <a:r>
              <a:rPr lang="en-US" sz="2400" b="1" dirty="0"/>
              <a:t>Contact Information:</a:t>
            </a:r>
          </a:p>
          <a:p>
            <a:pPr algn="l"/>
            <a:r>
              <a:rPr lang="en-US" sz="2400" dirty="0">
                <a:cs typeface="Calibri" panose="020F0502020204030204" pitchFamily="34" charset="0"/>
              </a:rPr>
              <a:t>(646) 386-3200</a:t>
            </a:r>
          </a:p>
          <a:p>
            <a:pPr algn="l"/>
            <a:r>
              <a:rPr lang="en-US" sz="2400" dirty="0">
                <a:solidFill>
                  <a:srgbClr val="660066"/>
                </a:solidFill>
                <a:cs typeface="Calibri" panose="020F0502020204030204" pitchFamily="34" charset="0"/>
                <a:hlinkClick r:id="rId4">
                  <a:extLst>
                    <a:ext uri="{A12FA001-AC4F-418D-AE19-62706E023703}">
                      <ahyp:hlinkClr xmlns:ahyp="http://schemas.microsoft.com/office/drawing/2018/hyperlinkcolor" val="tx"/>
                    </a:ext>
                  </a:extLst>
                </a:hlinkClick>
              </a:rPr>
              <a:t>dcaj-oji@nycourts.gov</a:t>
            </a:r>
            <a:endParaRPr lang="en-US" sz="2400" dirty="0">
              <a:solidFill>
                <a:srgbClr val="660066"/>
              </a:solidFill>
              <a:cs typeface="Calibri" panose="020F0502020204030204" pitchFamily="34" charset="0"/>
            </a:endParaRPr>
          </a:p>
          <a:p>
            <a:pPr algn="l"/>
            <a:endParaRPr lang="en-US" sz="100" dirty="0"/>
          </a:p>
          <a:p>
            <a:pPr algn="l"/>
            <a:r>
              <a:rPr lang="en-US" sz="2400" b="1" dirty="0"/>
              <a:t>Mailing Address:</a:t>
            </a:r>
          </a:p>
          <a:p>
            <a:pPr algn="l"/>
            <a:r>
              <a:rPr lang="en-US" sz="2400" dirty="0"/>
              <a:t>The Office for Justice Initiatives</a:t>
            </a:r>
          </a:p>
          <a:p>
            <a:pPr algn="l"/>
            <a:r>
              <a:rPr lang="en-US" sz="2400" dirty="0"/>
              <a:t>111 Centre Street</a:t>
            </a:r>
          </a:p>
          <a:p>
            <a:pPr algn="l"/>
            <a:r>
              <a:rPr lang="en-US" sz="2400" dirty="0"/>
              <a:t>New York, NY 10013</a:t>
            </a:r>
          </a:p>
        </p:txBody>
      </p:sp>
      <p:pic>
        <p:nvPicPr>
          <p:cNvPr id="9" name="Picture 8">
            <a:extLst>
              <a:ext uri="{FF2B5EF4-FFF2-40B4-BE49-F238E27FC236}">
                <a16:creationId xmlns:a16="http://schemas.microsoft.com/office/drawing/2014/main" id="{4B2A55DB-4F7A-4F92-8DF9-9C9F4CD9DFA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72200" y="4702979"/>
            <a:ext cx="2075395" cy="383469"/>
          </a:xfrm>
          <a:prstGeom prst="rect">
            <a:avLst/>
          </a:prstGeom>
        </p:spPr>
      </p:pic>
    </p:spTree>
    <p:extLst>
      <p:ext uri="{BB962C8B-B14F-4D97-AF65-F5344CB8AC3E}">
        <p14:creationId xmlns:p14="http://schemas.microsoft.com/office/powerpoint/2010/main" val="938968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500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4" presetClass="entr" presetSubtype="10" fill="hold" grpId="0" nodeType="withEffect">
                                  <p:stCondLst>
                                    <p:cond delay="500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50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227">
            <a:extLst>
              <a:ext uri="{FF2B5EF4-FFF2-40B4-BE49-F238E27FC236}">
                <a16:creationId xmlns:a16="http://schemas.microsoft.com/office/drawing/2014/main" id="{8FF00B47-D02D-44A8-8976-B32E2643E437}"/>
              </a:ext>
            </a:extLst>
          </p:cNvPr>
          <p:cNvGrpSpPr/>
          <p:nvPr/>
        </p:nvGrpSpPr>
        <p:grpSpPr>
          <a:xfrm>
            <a:off x="542155" y="1742145"/>
            <a:ext cx="6604252" cy="5080533"/>
            <a:chOff x="614347" y="1040305"/>
            <a:chExt cx="6604252" cy="5080533"/>
          </a:xfrm>
        </p:grpSpPr>
        <p:sp>
          <p:nvSpPr>
            <p:cNvPr id="229" name="Trapezoid 228">
              <a:extLst>
                <a:ext uri="{FF2B5EF4-FFF2-40B4-BE49-F238E27FC236}">
                  <a16:creationId xmlns:a16="http://schemas.microsoft.com/office/drawing/2014/main" id="{AF8862DB-78DA-4B1C-BA87-21A972BE9526}"/>
                </a:ext>
              </a:extLst>
            </p:cNvPr>
            <p:cNvSpPr/>
            <p:nvPr/>
          </p:nvSpPr>
          <p:spPr>
            <a:xfrm>
              <a:off x="2521179" y="5755713"/>
              <a:ext cx="2716968" cy="365125"/>
            </a:xfrm>
            <a:prstGeom prst="trapezoid">
              <a:avLst>
                <a:gd name="adj" fmla="val 59758"/>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a:extLst>
                <a:ext uri="{FF2B5EF4-FFF2-40B4-BE49-F238E27FC236}">
                  <a16:creationId xmlns:a16="http://schemas.microsoft.com/office/drawing/2014/main" id="{30FE4C79-04E2-4F83-AE92-C619D70D880B}"/>
                </a:ext>
              </a:extLst>
            </p:cNvPr>
            <p:cNvGrpSpPr/>
            <p:nvPr/>
          </p:nvGrpSpPr>
          <p:grpSpPr>
            <a:xfrm>
              <a:off x="614347" y="1040305"/>
              <a:ext cx="6604252" cy="4883322"/>
              <a:chOff x="10513061" y="1708422"/>
              <a:chExt cx="4528820" cy="3644817"/>
            </a:xfrm>
          </p:grpSpPr>
          <p:sp>
            <p:nvSpPr>
              <p:cNvPr id="231" name="Rectangle 230">
                <a:extLst>
                  <a:ext uri="{FF2B5EF4-FFF2-40B4-BE49-F238E27FC236}">
                    <a16:creationId xmlns:a16="http://schemas.microsoft.com/office/drawing/2014/main" id="{D6369516-4F7D-4D07-B52E-69FA3D891AD8}"/>
                  </a:ext>
                </a:extLst>
              </p:cNvPr>
              <p:cNvSpPr/>
              <p:nvPr/>
            </p:nvSpPr>
            <p:spPr>
              <a:xfrm>
                <a:off x="12500202" y="4903896"/>
                <a:ext cx="504055" cy="449343"/>
              </a:xfrm>
              <a:prstGeom prst="rect">
                <a:avLst/>
              </a:prstGeom>
              <a:solidFill>
                <a:schemeClr val="tx1">
                  <a:lumMod val="75000"/>
                  <a:lumOff val="2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Rounded Corners 231">
                <a:extLst>
                  <a:ext uri="{FF2B5EF4-FFF2-40B4-BE49-F238E27FC236}">
                    <a16:creationId xmlns:a16="http://schemas.microsoft.com/office/drawing/2014/main" id="{147DB26B-24D6-48E3-8FE4-DF08B7C84B81}"/>
                  </a:ext>
                </a:extLst>
              </p:cNvPr>
              <p:cNvSpPr/>
              <p:nvPr/>
            </p:nvSpPr>
            <p:spPr>
              <a:xfrm>
                <a:off x="10513061" y="1708422"/>
                <a:ext cx="4528820" cy="3263518"/>
              </a:xfrm>
              <a:prstGeom prst="roundRect">
                <a:avLst>
                  <a:gd name="adj" fmla="val 3602"/>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Rectangle 232">
                <a:extLst>
                  <a:ext uri="{FF2B5EF4-FFF2-40B4-BE49-F238E27FC236}">
                    <a16:creationId xmlns:a16="http://schemas.microsoft.com/office/drawing/2014/main" id="{DB17DF24-3526-40B1-A102-F08844210D8C}"/>
                  </a:ext>
                </a:extLst>
              </p:cNvPr>
              <p:cNvSpPr/>
              <p:nvPr/>
            </p:nvSpPr>
            <p:spPr>
              <a:xfrm>
                <a:off x="10653610" y="1896828"/>
                <a:ext cx="4209204" cy="2914810"/>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E014530E-68D4-46CF-ABFE-C9270AEAD06C}"/>
              </a:ext>
            </a:extLst>
          </p:cNvPr>
          <p:cNvGrpSpPr/>
          <p:nvPr/>
        </p:nvGrpSpPr>
        <p:grpSpPr>
          <a:xfrm>
            <a:off x="8555973" y="1780961"/>
            <a:ext cx="2257455" cy="4356470"/>
            <a:chOff x="8124173" y="1780961"/>
            <a:chExt cx="2257455" cy="4356470"/>
          </a:xfrm>
        </p:grpSpPr>
        <p:sp>
          <p:nvSpPr>
            <p:cNvPr id="226" name="Rectangle: Rounded Corners 225">
              <a:extLst>
                <a:ext uri="{FF2B5EF4-FFF2-40B4-BE49-F238E27FC236}">
                  <a16:creationId xmlns:a16="http://schemas.microsoft.com/office/drawing/2014/main" id="{64D329B5-2C78-46E9-9293-DC92457B8933}"/>
                </a:ext>
              </a:extLst>
            </p:cNvPr>
            <p:cNvSpPr/>
            <p:nvPr/>
          </p:nvSpPr>
          <p:spPr>
            <a:xfrm>
              <a:off x="8124173" y="1780961"/>
              <a:ext cx="2257455" cy="4356470"/>
            </a:xfrm>
            <a:prstGeom prst="roundRect">
              <a:avLst>
                <a:gd name="adj" fmla="val 9087"/>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Rectangle 226">
              <a:extLst>
                <a:ext uri="{FF2B5EF4-FFF2-40B4-BE49-F238E27FC236}">
                  <a16:creationId xmlns:a16="http://schemas.microsoft.com/office/drawing/2014/main" id="{4EA662BE-4E71-4757-B8E0-6B8A5D10EF76}"/>
                </a:ext>
              </a:extLst>
            </p:cNvPr>
            <p:cNvSpPr/>
            <p:nvPr/>
          </p:nvSpPr>
          <p:spPr>
            <a:xfrm>
              <a:off x="8207211" y="2161928"/>
              <a:ext cx="2098138" cy="3724569"/>
            </a:xfrm>
            <a:prstGeom prst="rect">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56B7608-A499-4F92-B00F-3D1924AD7E17}"/>
              </a:ext>
            </a:extLst>
          </p:cNvPr>
          <p:cNvGrpSpPr/>
          <p:nvPr/>
        </p:nvGrpSpPr>
        <p:grpSpPr>
          <a:xfrm>
            <a:off x="8532810" y="1742144"/>
            <a:ext cx="2336559" cy="4372459"/>
            <a:chOff x="9043085" y="865729"/>
            <a:chExt cx="2891931" cy="5411740"/>
          </a:xfrm>
        </p:grpSpPr>
        <p:grpSp>
          <p:nvGrpSpPr>
            <p:cNvPr id="148" name="Group 147">
              <a:extLst>
                <a:ext uri="{FF2B5EF4-FFF2-40B4-BE49-F238E27FC236}">
                  <a16:creationId xmlns:a16="http://schemas.microsoft.com/office/drawing/2014/main" id="{4A4C92B9-7274-410D-8422-3F668B04034B}"/>
                </a:ext>
              </a:extLst>
            </p:cNvPr>
            <p:cNvGrpSpPr/>
            <p:nvPr/>
          </p:nvGrpSpPr>
          <p:grpSpPr>
            <a:xfrm>
              <a:off x="9043085" y="865729"/>
              <a:ext cx="2891931" cy="5411740"/>
              <a:chOff x="4579796" y="1359115"/>
              <a:chExt cx="2891931" cy="5411740"/>
            </a:xfrm>
            <a:effectLst>
              <a:outerShdw blurRad="50800" dist="38100" dir="2700000" algn="tl" rotWithShape="0">
                <a:prstClr val="black">
                  <a:alpha val="40000"/>
                </a:prstClr>
              </a:outerShdw>
            </a:effectLst>
          </p:grpSpPr>
          <p:sp>
            <p:nvSpPr>
              <p:cNvPr id="149" name="Rectangle: Rounded Corners 148">
                <a:extLst>
                  <a:ext uri="{FF2B5EF4-FFF2-40B4-BE49-F238E27FC236}">
                    <a16:creationId xmlns:a16="http://schemas.microsoft.com/office/drawing/2014/main" id="{E25EA0C6-7443-41D8-8A55-CCEFE4270425}"/>
                  </a:ext>
                </a:extLst>
              </p:cNvPr>
              <p:cNvSpPr/>
              <p:nvPr/>
            </p:nvSpPr>
            <p:spPr>
              <a:xfrm>
                <a:off x="4579796" y="1359115"/>
                <a:ext cx="2869186" cy="5411740"/>
              </a:xfrm>
              <a:prstGeom prst="roundRect">
                <a:avLst>
                  <a:gd name="adj" fmla="val 9760"/>
                </a:avLst>
              </a:prstGeom>
              <a:solidFill>
                <a:schemeClr val="tx1">
                  <a:lumMod val="75000"/>
                  <a:lumOff val="25000"/>
                </a:schemeClr>
              </a:solidFill>
              <a:ln>
                <a:noFill/>
              </a:ln>
              <a:effectLst>
                <a:innerShdw blurRad="25400" dist="254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Rounded Corners 149">
                <a:extLst>
                  <a:ext uri="{FF2B5EF4-FFF2-40B4-BE49-F238E27FC236}">
                    <a16:creationId xmlns:a16="http://schemas.microsoft.com/office/drawing/2014/main" id="{DCEA826A-A0C9-4816-BFAC-2D329831CE88}"/>
                  </a:ext>
                </a:extLst>
              </p:cNvPr>
              <p:cNvSpPr/>
              <p:nvPr/>
            </p:nvSpPr>
            <p:spPr>
              <a:xfrm>
                <a:off x="4627353" y="1413707"/>
                <a:ext cx="2775137" cy="5307106"/>
              </a:xfrm>
              <a:prstGeom prst="roundRect">
                <a:avLst>
                  <a:gd name="adj" fmla="val 9760"/>
                </a:avLst>
              </a:prstGeom>
              <a:solidFill>
                <a:schemeClr val="tx1"/>
              </a:solidFill>
              <a:ln>
                <a:noFill/>
              </a:ln>
              <a:effectLst>
                <a:innerShdw blurRad="12700" dist="12700" dir="135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Rounded Corners 150">
                <a:extLst>
                  <a:ext uri="{FF2B5EF4-FFF2-40B4-BE49-F238E27FC236}">
                    <a16:creationId xmlns:a16="http://schemas.microsoft.com/office/drawing/2014/main" id="{1BB8C979-9ADA-4667-8D2F-19C1F3592DDF}"/>
                  </a:ext>
                </a:extLst>
              </p:cNvPr>
              <p:cNvSpPr/>
              <p:nvPr/>
            </p:nvSpPr>
            <p:spPr>
              <a:xfrm>
                <a:off x="5580860" y="1623619"/>
                <a:ext cx="849639" cy="88222"/>
              </a:xfrm>
              <a:prstGeom prst="roundRect">
                <a:avLst>
                  <a:gd name="adj" fmla="val 50000"/>
                </a:avLst>
              </a:prstGeom>
              <a:pattFill prst="pct50">
                <a:fgClr>
                  <a:schemeClr val="tx1">
                    <a:lumMod val="85000"/>
                    <a:lumOff val="15000"/>
                  </a:schemeClr>
                </a:fgClr>
                <a:bgClr>
                  <a:schemeClr val="tx1">
                    <a:lumMod val="75000"/>
                    <a:lumOff val="2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D1976423-76D4-40B3-819F-AC4D74109C69}"/>
                  </a:ext>
                </a:extLst>
              </p:cNvPr>
              <p:cNvSpPr/>
              <p:nvPr/>
            </p:nvSpPr>
            <p:spPr>
              <a:xfrm>
                <a:off x="5560879" y="6554917"/>
                <a:ext cx="849639" cy="88222"/>
              </a:xfrm>
              <a:prstGeom prst="roundRect">
                <a:avLst>
                  <a:gd name="adj" fmla="val 50000"/>
                </a:avLst>
              </a:prstGeom>
              <a:pattFill prst="pct50">
                <a:fgClr>
                  <a:schemeClr val="tx1">
                    <a:lumMod val="75000"/>
                    <a:lumOff val="25000"/>
                  </a:schemeClr>
                </a:fgClr>
                <a:bgClr>
                  <a:schemeClr val="tx1">
                    <a:lumMod val="85000"/>
                    <a:lumOff val="15000"/>
                  </a:schemeClr>
                </a:bgClr>
              </a:patt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Rounded Corners 152">
                <a:extLst>
                  <a:ext uri="{FF2B5EF4-FFF2-40B4-BE49-F238E27FC236}">
                    <a16:creationId xmlns:a16="http://schemas.microsoft.com/office/drawing/2014/main" id="{D4CF9586-0BEF-4A50-8D6E-B674A7E36807}"/>
                  </a:ext>
                </a:extLst>
              </p:cNvPr>
              <p:cNvSpPr/>
              <p:nvPr/>
            </p:nvSpPr>
            <p:spPr>
              <a:xfrm>
                <a:off x="4692926" y="1921015"/>
                <a:ext cx="2638673" cy="4486609"/>
              </a:xfrm>
              <a:prstGeom prst="roundRect">
                <a:avLst>
                  <a:gd name="adj" fmla="val 49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Top Corners Rounded 153">
                <a:extLst>
                  <a:ext uri="{FF2B5EF4-FFF2-40B4-BE49-F238E27FC236}">
                    <a16:creationId xmlns:a16="http://schemas.microsoft.com/office/drawing/2014/main" id="{F0D24387-9DD2-46F3-90ED-4A93B289B5B5}"/>
                  </a:ext>
                </a:extLst>
              </p:cNvPr>
              <p:cNvSpPr/>
              <p:nvPr/>
            </p:nvSpPr>
            <p:spPr>
              <a:xfrm>
                <a:off x="4692926" y="1909042"/>
                <a:ext cx="2638673" cy="219650"/>
              </a:xfrm>
              <a:prstGeom prst="round2SameRect">
                <a:avLst>
                  <a:gd name="adj1" fmla="val 50000"/>
                  <a:gd name="adj2" fmla="val 0"/>
                </a:avLst>
              </a:prstGeom>
              <a:solidFill>
                <a:srgbClr val="FFFFFF"/>
              </a:solidFill>
              <a:ln>
                <a:noFill/>
              </a:ln>
              <a:effectLst>
                <a:outerShdw blurRad="12700" dist="12700" dir="5400000" algn="t"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numCol="3" rtlCol="0" anchor="b"/>
              <a:lstStyle/>
              <a:p>
                <a:r>
                  <a:rPr lang="en-US" sz="700" dirty="0">
                    <a:solidFill>
                      <a:schemeClr val="tx1">
                        <a:lumMod val="65000"/>
                        <a:lumOff val="35000"/>
                      </a:schemeClr>
                    </a:solidFill>
                  </a:rPr>
                  <a:t>4:11 🗪</a:t>
                </a:r>
              </a:p>
              <a:p>
                <a:pPr algn="r"/>
                <a:endParaRPr lang="en-US" sz="700" dirty="0">
                  <a:solidFill>
                    <a:schemeClr val="tx1">
                      <a:lumMod val="65000"/>
                      <a:lumOff val="35000"/>
                    </a:schemeClr>
                  </a:solidFill>
                </a:endParaRPr>
              </a:p>
              <a:p>
                <a:pPr algn="r"/>
                <a:r>
                  <a:rPr lang="en-US" sz="700" dirty="0">
                    <a:solidFill>
                      <a:schemeClr val="tx1">
                        <a:lumMod val="65000"/>
                        <a:lumOff val="35000"/>
                      </a:schemeClr>
                    </a:solidFill>
                  </a:rPr>
                  <a:t>◢LTE</a:t>
                </a:r>
                <a:r>
                  <a:rPr lang="en-US" sz="200" dirty="0">
                    <a:solidFill>
                      <a:schemeClr val="tx1">
                        <a:lumMod val="65000"/>
                        <a:lumOff val="35000"/>
                      </a:schemeClr>
                    </a:solidFill>
                  </a:rPr>
                  <a:t> </a:t>
                </a:r>
                <a:r>
                  <a:rPr lang="en-US" sz="700" dirty="0">
                    <a:solidFill>
                      <a:schemeClr val="tx1">
                        <a:lumMod val="65000"/>
                        <a:lumOff val="35000"/>
                      </a:schemeClr>
                    </a:solidFill>
                  </a:rPr>
                  <a:t>▮97%</a:t>
                </a:r>
                <a:endParaRPr lang="en-US" sz="800" dirty="0">
                  <a:solidFill>
                    <a:schemeClr val="tx1">
                      <a:lumMod val="65000"/>
                      <a:lumOff val="35000"/>
                    </a:schemeClr>
                  </a:solidFill>
                </a:endParaRPr>
              </a:p>
            </p:txBody>
          </p:sp>
          <p:grpSp>
            <p:nvGrpSpPr>
              <p:cNvPr id="155" name="Group 154">
                <a:extLst>
                  <a:ext uri="{FF2B5EF4-FFF2-40B4-BE49-F238E27FC236}">
                    <a16:creationId xmlns:a16="http://schemas.microsoft.com/office/drawing/2014/main" id="{534C52CD-973E-470A-B465-9C1E9FC10572}"/>
                  </a:ext>
                </a:extLst>
              </p:cNvPr>
              <p:cNvGrpSpPr/>
              <p:nvPr/>
            </p:nvGrpSpPr>
            <p:grpSpPr>
              <a:xfrm>
                <a:off x="4975268" y="1650633"/>
                <a:ext cx="153373" cy="151745"/>
                <a:chOff x="3596711" y="2122360"/>
                <a:chExt cx="153373" cy="151745"/>
              </a:xfrm>
            </p:grpSpPr>
            <p:sp>
              <p:nvSpPr>
                <p:cNvPr id="161" name="Oval 160">
                  <a:extLst>
                    <a:ext uri="{FF2B5EF4-FFF2-40B4-BE49-F238E27FC236}">
                      <a16:creationId xmlns:a16="http://schemas.microsoft.com/office/drawing/2014/main" id="{2DBB1F54-D68B-417D-8DB6-6017A489F645}"/>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8AA5EC04-081C-4DE7-AD2A-E21B36E4C113}"/>
                    </a:ext>
                  </a:extLst>
                </p:cNvPr>
                <p:cNvSpPr/>
                <p:nvPr/>
              </p:nvSpPr>
              <p:spPr>
                <a:xfrm>
                  <a:off x="3619673" y="2146901"/>
                  <a:ext cx="107448" cy="106307"/>
                </a:xfrm>
                <a:prstGeom prst="ellipse">
                  <a:avLst/>
                </a:prstGeom>
                <a:solidFill>
                  <a:schemeClr val="tx1">
                    <a:lumMod val="75000"/>
                    <a:lumOff val="25000"/>
                  </a:schemeClr>
                </a:solidFill>
                <a:ln>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B3D5B45C-5E5B-4922-9471-AD0AF6206E83}"/>
                    </a:ext>
                  </a:extLst>
                </p:cNvPr>
                <p:cNvSpPr/>
                <p:nvPr/>
              </p:nvSpPr>
              <p:spPr>
                <a:xfrm>
                  <a:off x="3633894" y="2162019"/>
                  <a:ext cx="76094" cy="75285"/>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a:extLst>
                  <a:ext uri="{FF2B5EF4-FFF2-40B4-BE49-F238E27FC236}">
                    <a16:creationId xmlns:a16="http://schemas.microsoft.com/office/drawing/2014/main" id="{A2EED9EB-3711-4830-9DEF-5A8B775465D6}"/>
                  </a:ext>
                </a:extLst>
              </p:cNvPr>
              <p:cNvGrpSpPr/>
              <p:nvPr/>
            </p:nvGrpSpPr>
            <p:grpSpPr>
              <a:xfrm>
                <a:off x="5239068" y="1650633"/>
                <a:ext cx="153373" cy="151745"/>
                <a:chOff x="3596711" y="2122360"/>
                <a:chExt cx="153373" cy="151745"/>
              </a:xfrm>
            </p:grpSpPr>
            <p:sp>
              <p:nvSpPr>
                <p:cNvPr id="159" name="Oval 158">
                  <a:extLst>
                    <a:ext uri="{FF2B5EF4-FFF2-40B4-BE49-F238E27FC236}">
                      <a16:creationId xmlns:a16="http://schemas.microsoft.com/office/drawing/2014/main" id="{888F22BA-9557-4732-AF28-6EEA57DF72B2}"/>
                    </a:ext>
                  </a:extLst>
                </p:cNvPr>
                <p:cNvSpPr/>
                <p:nvPr/>
              </p:nvSpPr>
              <p:spPr>
                <a:xfrm>
                  <a:off x="3596711" y="2122360"/>
                  <a:ext cx="153373" cy="151745"/>
                </a:xfrm>
                <a:prstGeom prst="ellipse">
                  <a:avLst/>
                </a:prstGeom>
                <a:solidFill>
                  <a:schemeClr val="tx1">
                    <a:lumMod val="75000"/>
                    <a:lumOff val="25000"/>
                  </a:schemeClr>
                </a:solidFill>
                <a:ln>
                  <a:noFill/>
                </a:ln>
                <a:effectLst>
                  <a:innerShdw blurRad="25400" dist="25400" dir="13500000">
                    <a:schemeClr val="tx1">
                      <a:lumMod val="95000"/>
                      <a:lumOff val="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C92BFFD9-2D62-40BC-8E89-29533CDA89BE}"/>
                    </a:ext>
                  </a:extLst>
                </p:cNvPr>
                <p:cNvSpPr/>
                <p:nvPr/>
              </p:nvSpPr>
              <p:spPr>
                <a:xfrm>
                  <a:off x="3616519" y="2142048"/>
                  <a:ext cx="113756" cy="112547"/>
                </a:xfrm>
                <a:prstGeom prst="ellipse">
                  <a:avLst/>
                </a:prstGeom>
                <a:solidFill>
                  <a:schemeClr val="tx1">
                    <a:lumMod val="85000"/>
                    <a:lumOff val="15000"/>
                  </a:schemeClr>
                </a:solidFill>
                <a:ln>
                  <a:noFill/>
                </a:ln>
                <a:effectLst>
                  <a:innerShdw blurRad="12700" dist="6350" dir="13500000">
                    <a:schemeClr val="bg2">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7" name="Rectangle: Rounded Corners 156">
                <a:extLst>
                  <a:ext uri="{FF2B5EF4-FFF2-40B4-BE49-F238E27FC236}">
                    <a16:creationId xmlns:a16="http://schemas.microsoft.com/office/drawing/2014/main" id="{174A4F97-486A-4199-95B0-F47117E2516D}"/>
                  </a:ext>
                </a:extLst>
              </p:cNvPr>
              <p:cNvSpPr/>
              <p:nvPr/>
            </p:nvSpPr>
            <p:spPr>
              <a:xfrm>
                <a:off x="7426008" y="2362461"/>
                <a:ext cx="45719" cy="322217"/>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BCF83ECA-7EEC-48AE-98FA-E7C7BF26EE9B}"/>
                  </a:ext>
                </a:extLst>
              </p:cNvPr>
              <p:cNvSpPr/>
              <p:nvPr/>
            </p:nvSpPr>
            <p:spPr>
              <a:xfrm>
                <a:off x="7426008" y="2985784"/>
                <a:ext cx="45719" cy="598175"/>
              </a:xfrm>
              <a:prstGeom prst="roundRect">
                <a:avLst/>
              </a:prstGeom>
              <a:solidFill>
                <a:schemeClr val="tx1">
                  <a:lumMod val="65000"/>
                  <a:lumOff val="35000"/>
                </a:schemeClr>
              </a:solidFill>
              <a:ln>
                <a:solidFill>
                  <a:schemeClr val="tx1">
                    <a:lumMod val="95000"/>
                    <a:lumOff val="5000"/>
                  </a:schemeClr>
                </a:solidFill>
              </a:ln>
              <a:effectLst>
                <a:innerShdw blurRad="25400" dist="25400" dir="10800000">
                  <a:schemeClr val="tx1">
                    <a:lumMod val="95000"/>
                    <a:lumOff val="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Rectangle: Rounded Corners 163">
              <a:extLst>
                <a:ext uri="{FF2B5EF4-FFF2-40B4-BE49-F238E27FC236}">
                  <a16:creationId xmlns:a16="http://schemas.microsoft.com/office/drawing/2014/main" id="{78B89F9C-2D2E-46B5-9C1A-C7D8A9BDB8CB}"/>
                </a:ext>
              </a:extLst>
            </p:cNvPr>
            <p:cNvSpPr/>
            <p:nvPr/>
          </p:nvSpPr>
          <p:spPr>
            <a:xfrm>
              <a:off x="10317994" y="5709984"/>
              <a:ext cx="315114" cy="106380"/>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8EE6105-FC89-4AEB-9D56-AB9311A45C25}"/>
                </a:ext>
              </a:extLst>
            </p:cNvPr>
            <p:cNvSpPr/>
            <p:nvPr/>
          </p:nvSpPr>
          <p:spPr>
            <a:xfrm>
              <a:off x="9538507" y="5644462"/>
              <a:ext cx="243978" cy="230832"/>
            </a:xfrm>
            <a:prstGeom prst="rect">
              <a:avLst/>
            </a:prstGeom>
          </p:spPr>
          <p:txBody>
            <a:bodyPr wrap="square">
              <a:spAutoFit/>
            </a:bodyPr>
            <a:lstStyle/>
            <a:p>
              <a:r>
                <a:rPr lang="en-US" sz="900" dirty="0">
                  <a:solidFill>
                    <a:schemeClr val="tx1">
                      <a:lumMod val="65000"/>
                      <a:lumOff val="35000"/>
                    </a:schemeClr>
                  </a:solidFill>
                  <a:latin typeface="+mj-lt"/>
                </a:rPr>
                <a:t>❮</a:t>
              </a:r>
            </a:p>
          </p:txBody>
        </p:sp>
        <p:cxnSp>
          <p:nvCxnSpPr>
            <p:cNvPr id="166" name="Straight Connector 165">
              <a:extLst>
                <a:ext uri="{FF2B5EF4-FFF2-40B4-BE49-F238E27FC236}">
                  <a16:creationId xmlns:a16="http://schemas.microsoft.com/office/drawing/2014/main" id="{9DBD9EE2-4321-4C26-89BF-6E656BE3B205}"/>
                </a:ext>
              </a:extLst>
            </p:cNvPr>
            <p:cNvCxnSpPr>
              <a:cxnSpLocks/>
            </p:cNvCxnSpPr>
            <p:nvPr/>
          </p:nvCxnSpPr>
          <p:spPr>
            <a:xfrm>
              <a:off x="9156215" y="5627632"/>
              <a:ext cx="2638673" cy="0"/>
            </a:xfrm>
            <a:prstGeom prst="line">
              <a:avLst/>
            </a:prstGeom>
            <a:ln w="22225">
              <a:solidFill>
                <a:schemeClr val="bg1"/>
              </a:solidFill>
            </a:ln>
            <a:effectLst>
              <a:outerShdw blurRad="25400" dist="12700" dir="16200000"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68" name="Moon 51">
              <a:extLst>
                <a:ext uri="{FF2B5EF4-FFF2-40B4-BE49-F238E27FC236}">
                  <a16:creationId xmlns:a16="http://schemas.microsoft.com/office/drawing/2014/main" id="{A7503E4B-C4D8-4D71-9468-3A10D9CD8433}"/>
                </a:ext>
              </a:extLst>
            </p:cNvPr>
            <p:cNvSpPr/>
            <p:nvPr/>
          </p:nvSpPr>
          <p:spPr>
            <a:xfrm rot="5400000">
              <a:off x="6781924" y="3233401"/>
              <a:ext cx="5280666" cy="641410"/>
            </a:xfrm>
            <a:prstGeom prst="round2SameRect">
              <a:avLst>
                <a:gd name="adj1" fmla="val 0"/>
                <a:gd name="adj2" fmla="val 39733"/>
              </a:avLst>
            </a:prstGeom>
            <a:solidFill>
              <a:schemeClr val="bg1">
                <a:alpha val="20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a:extLst>
              <a:ext uri="{FF2B5EF4-FFF2-40B4-BE49-F238E27FC236}">
                <a16:creationId xmlns:a16="http://schemas.microsoft.com/office/drawing/2014/main" id="{47AE5F47-A291-46F9-B721-9366CB221BB3}"/>
              </a:ext>
            </a:extLst>
          </p:cNvPr>
          <p:cNvSpPr>
            <a:spLocks noGrp="1"/>
          </p:cNvSpPr>
          <p:nvPr>
            <p:ph type="sldNum" sz="quarter" idx="12"/>
          </p:nvPr>
        </p:nvSpPr>
        <p:spPr>
          <a:prstGeom prst="rect">
            <a:avLst/>
          </a:prstGeom>
        </p:spPr>
        <p:txBody>
          <a:bodyPr/>
          <a:lstStyle/>
          <a:p>
            <a:pPr algn="ctr"/>
            <a:fld id="{2A013F82-EE5E-44EE-A61D-E31C6657F26F}" type="slidenum">
              <a:rPr lang="en-US" smtClean="0"/>
              <a:pPr algn="ctr"/>
              <a:t>7</a:t>
            </a:fld>
            <a:endParaRPr lang="en-US" dirty="0"/>
          </a:p>
        </p:txBody>
      </p:sp>
      <p:sp>
        <p:nvSpPr>
          <p:cNvPr id="21" name="TextBox 20">
            <a:extLst>
              <a:ext uri="{FF2B5EF4-FFF2-40B4-BE49-F238E27FC236}">
                <a16:creationId xmlns:a16="http://schemas.microsoft.com/office/drawing/2014/main" id="{462ED2AE-1302-4B9E-8F3E-3985FB274EB9}"/>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grpSp>
        <p:nvGrpSpPr>
          <p:cNvPr id="146" name="Group 145">
            <a:extLst>
              <a:ext uri="{FF2B5EF4-FFF2-40B4-BE49-F238E27FC236}">
                <a16:creationId xmlns:a16="http://schemas.microsoft.com/office/drawing/2014/main" id="{0EBCF16F-34BB-4ECF-AC9A-4263D4D0A0FD}"/>
              </a:ext>
            </a:extLst>
          </p:cNvPr>
          <p:cNvGrpSpPr/>
          <p:nvPr/>
        </p:nvGrpSpPr>
        <p:grpSpPr>
          <a:xfrm>
            <a:off x="1248906" y="2287482"/>
            <a:ext cx="5091736" cy="2912362"/>
            <a:chOff x="3619127" y="2381533"/>
            <a:chExt cx="3143938" cy="1688217"/>
          </a:xfrm>
        </p:grpSpPr>
        <p:grpSp>
          <p:nvGrpSpPr>
            <p:cNvPr id="77" name="Group 76">
              <a:extLst>
                <a:ext uri="{FF2B5EF4-FFF2-40B4-BE49-F238E27FC236}">
                  <a16:creationId xmlns:a16="http://schemas.microsoft.com/office/drawing/2014/main" id="{0BBF3419-DFF8-4467-8296-E7A516757E5E}"/>
                </a:ext>
              </a:extLst>
            </p:cNvPr>
            <p:cNvGrpSpPr/>
            <p:nvPr/>
          </p:nvGrpSpPr>
          <p:grpSpPr>
            <a:xfrm>
              <a:off x="3619127" y="2802165"/>
              <a:ext cx="3143938" cy="1179803"/>
              <a:chOff x="7423479" y="2722097"/>
              <a:chExt cx="2799444" cy="1179803"/>
            </a:xfrm>
          </p:grpSpPr>
          <p:sp>
            <p:nvSpPr>
              <p:cNvPr id="66" name="Rectangle 65">
                <a:extLst>
                  <a:ext uri="{FF2B5EF4-FFF2-40B4-BE49-F238E27FC236}">
                    <a16:creationId xmlns:a16="http://schemas.microsoft.com/office/drawing/2014/main" id="{C9319BAE-981B-4221-9622-E676417A8B2C}"/>
                  </a:ext>
                </a:extLst>
              </p:cNvPr>
              <p:cNvSpPr/>
              <p:nvPr/>
            </p:nvSpPr>
            <p:spPr>
              <a:xfrm>
                <a:off x="7423479" y="2722097"/>
                <a:ext cx="2799444" cy="638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C7D537-D97C-44CF-B4C9-0C01ADBCBCC6}"/>
                  </a:ext>
                </a:extLst>
              </p:cNvPr>
              <p:cNvSpPr/>
              <p:nvPr/>
            </p:nvSpPr>
            <p:spPr>
              <a:xfrm>
                <a:off x="7465326" y="2779988"/>
                <a:ext cx="2715905" cy="1121912"/>
              </a:xfrm>
              <a:prstGeom prst="rect">
                <a:avLst/>
              </a:prstGeom>
              <a:pattFill prst="horzBrick">
                <a:fgClr>
                  <a:srgbClr val="7F0000"/>
                </a:fgClr>
                <a:bgClr>
                  <a:srgbClr val="AE7178"/>
                </a:bgClr>
              </a:pattFill>
              <a:ln>
                <a:noFill/>
              </a:ln>
              <a:effectLst>
                <a:innerShdw blurRad="12700" dist="12700" dir="162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B23684D-F513-4CC2-9B7A-5A074CB7CA31}"/>
                </a:ext>
              </a:extLst>
            </p:cNvPr>
            <p:cNvGrpSpPr/>
            <p:nvPr/>
          </p:nvGrpSpPr>
          <p:grpSpPr>
            <a:xfrm>
              <a:off x="4132735" y="2953475"/>
              <a:ext cx="190850" cy="257700"/>
              <a:chOff x="7840639" y="4327910"/>
              <a:chExt cx="232012" cy="387392"/>
            </a:xfrm>
          </p:grpSpPr>
          <p:sp>
            <p:nvSpPr>
              <p:cNvPr id="79" name="Rectangle 78">
                <a:extLst>
                  <a:ext uri="{FF2B5EF4-FFF2-40B4-BE49-F238E27FC236}">
                    <a16:creationId xmlns:a16="http://schemas.microsoft.com/office/drawing/2014/main" id="{D59B9191-B9ED-4662-9785-AD5B007136C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51">
                <a:extLst>
                  <a:ext uri="{FF2B5EF4-FFF2-40B4-BE49-F238E27FC236}">
                    <a16:creationId xmlns:a16="http://schemas.microsoft.com/office/drawing/2014/main" id="{702315D8-6EC9-42F6-8118-18B62B1ABFF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AB478A48-204A-461E-BDE2-8F5F22AEE20B}"/>
                </a:ext>
              </a:extLst>
            </p:cNvPr>
            <p:cNvGrpSpPr/>
            <p:nvPr/>
          </p:nvGrpSpPr>
          <p:grpSpPr>
            <a:xfrm>
              <a:off x="4128505" y="3455395"/>
              <a:ext cx="190850" cy="257700"/>
              <a:chOff x="7840639" y="4327910"/>
              <a:chExt cx="232012" cy="387392"/>
            </a:xfrm>
          </p:grpSpPr>
          <p:sp>
            <p:nvSpPr>
              <p:cNvPr id="83" name="Rectangle 82">
                <a:extLst>
                  <a:ext uri="{FF2B5EF4-FFF2-40B4-BE49-F238E27FC236}">
                    <a16:creationId xmlns:a16="http://schemas.microsoft.com/office/drawing/2014/main" id="{9326C8A4-15C9-4D0C-B3C4-CD157CB0A35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51">
                <a:extLst>
                  <a:ext uri="{FF2B5EF4-FFF2-40B4-BE49-F238E27FC236}">
                    <a16:creationId xmlns:a16="http://schemas.microsoft.com/office/drawing/2014/main" id="{613B5795-7D3A-4558-A2DA-8729ECFC285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a16="http://schemas.microsoft.com/office/drawing/2014/main" id="{F70999B1-C09E-4265-B59D-AC52947B64BE}"/>
                </a:ext>
              </a:extLst>
            </p:cNvPr>
            <p:cNvGrpSpPr/>
            <p:nvPr/>
          </p:nvGrpSpPr>
          <p:grpSpPr>
            <a:xfrm>
              <a:off x="6070734" y="2953475"/>
              <a:ext cx="190850" cy="257700"/>
              <a:chOff x="7840639" y="4327910"/>
              <a:chExt cx="232012" cy="387392"/>
            </a:xfrm>
          </p:grpSpPr>
          <p:sp>
            <p:nvSpPr>
              <p:cNvPr id="92" name="Rectangle 91">
                <a:extLst>
                  <a:ext uri="{FF2B5EF4-FFF2-40B4-BE49-F238E27FC236}">
                    <a16:creationId xmlns:a16="http://schemas.microsoft.com/office/drawing/2014/main" id="{588A8CE1-81DE-497F-8F1E-F74C9E873AD3}"/>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51">
                <a:extLst>
                  <a:ext uri="{FF2B5EF4-FFF2-40B4-BE49-F238E27FC236}">
                    <a16:creationId xmlns:a16="http://schemas.microsoft.com/office/drawing/2014/main" id="{9FF0689D-FC18-4420-98ED-76DCE58AE0C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a:extLst>
                <a:ext uri="{FF2B5EF4-FFF2-40B4-BE49-F238E27FC236}">
                  <a16:creationId xmlns:a16="http://schemas.microsoft.com/office/drawing/2014/main" id="{F42BF90A-7E3D-493B-BDA6-F8553240982F}"/>
                </a:ext>
              </a:extLst>
            </p:cNvPr>
            <p:cNvGrpSpPr/>
            <p:nvPr/>
          </p:nvGrpSpPr>
          <p:grpSpPr>
            <a:xfrm>
              <a:off x="6066504" y="3455395"/>
              <a:ext cx="190850" cy="257700"/>
              <a:chOff x="7840639" y="4327910"/>
              <a:chExt cx="232012" cy="387392"/>
            </a:xfrm>
          </p:grpSpPr>
          <p:sp>
            <p:nvSpPr>
              <p:cNvPr id="95" name="Rectangle 94">
                <a:extLst>
                  <a:ext uri="{FF2B5EF4-FFF2-40B4-BE49-F238E27FC236}">
                    <a16:creationId xmlns:a16="http://schemas.microsoft.com/office/drawing/2014/main" id="{A6B06660-6075-4147-ACFA-39BF1EE5470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51">
                <a:extLst>
                  <a:ext uri="{FF2B5EF4-FFF2-40B4-BE49-F238E27FC236}">
                    <a16:creationId xmlns:a16="http://schemas.microsoft.com/office/drawing/2014/main" id="{2F42E311-FFEF-4E38-AFC2-4532AC0D34E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a:extLst>
                <a:ext uri="{FF2B5EF4-FFF2-40B4-BE49-F238E27FC236}">
                  <a16:creationId xmlns:a16="http://schemas.microsoft.com/office/drawing/2014/main" id="{03BDFA09-3E25-4386-AC55-2F333BBACBFE}"/>
                </a:ext>
              </a:extLst>
            </p:cNvPr>
            <p:cNvGrpSpPr/>
            <p:nvPr/>
          </p:nvGrpSpPr>
          <p:grpSpPr>
            <a:xfrm>
              <a:off x="3797660" y="2953475"/>
              <a:ext cx="190850" cy="257700"/>
              <a:chOff x="7840639" y="4327910"/>
              <a:chExt cx="232012" cy="387392"/>
            </a:xfrm>
          </p:grpSpPr>
          <p:sp>
            <p:nvSpPr>
              <p:cNvPr id="98" name="Rectangle 97">
                <a:extLst>
                  <a:ext uri="{FF2B5EF4-FFF2-40B4-BE49-F238E27FC236}">
                    <a16:creationId xmlns:a16="http://schemas.microsoft.com/office/drawing/2014/main" id="{8DFEFE5A-970F-4AAC-BE5D-06CEF3465BEA}"/>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51">
                <a:extLst>
                  <a:ext uri="{FF2B5EF4-FFF2-40B4-BE49-F238E27FC236}">
                    <a16:creationId xmlns:a16="http://schemas.microsoft.com/office/drawing/2014/main" id="{C868BB98-B4F6-4186-AF5C-4A5C31C5043C}"/>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a:extLst>
                <a:ext uri="{FF2B5EF4-FFF2-40B4-BE49-F238E27FC236}">
                  <a16:creationId xmlns:a16="http://schemas.microsoft.com/office/drawing/2014/main" id="{C115F079-549F-4F91-96CC-DE488C8040A2}"/>
                </a:ext>
              </a:extLst>
            </p:cNvPr>
            <p:cNvGrpSpPr/>
            <p:nvPr/>
          </p:nvGrpSpPr>
          <p:grpSpPr>
            <a:xfrm>
              <a:off x="3793430" y="3455395"/>
              <a:ext cx="190850" cy="257700"/>
              <a:chOff x="7840639" y="4327910"/>
              <a:chExt cx="232012" cy="387392"/>
            </a:xfrm>
          </p:grpSpPr>
          <p:sp>
            <p:nvSpPr>
              <p:cNvPr id="101" name="Rectangle 100">
                <a:extLst>
                  <a:ext uri="{FF2B5EF4-FFF2-40B4-BE49-F238E27FC236}">
                    <a16:creationId xmlns:a16="http://schemas.microsoft.com/office/drawing/2014/main" id="{14D2962D-3CF5-4499-AE63-35200D982BA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51">
                <a:extLst>
                  <a:ext uri="{FF2B5EF4-FFF2-40B4-BE49-F238E27FC236}">
                    <a16:creationId xmlns:a16="http://schemas.microsoft.com/office/drawing/2014/main" id="{0B574D62-569B-47EF-A4E0-3E36E5AB628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D2F8BAA4-6754-4B40-8307-62CDD6B5A4EE}"/>
                </a:ext>
              </a:extLst>
            </p:cNvPr>
            <p:cNvGrpSpPr/>
            <p:nvPr/>
          </p:nvGrpSpPr>
          <p:grpSpPr>
            <a:xfrm>
              <a:off x="6397960" y="2953475"/>
              <a:ext cx="190850" cy="257700"/>
              <a:chOff x="7840639" y="4327910"/>
              <a:chExt cx="232012" cy="387392"/>
            </a:xfrm>
          </p:grpSpPr>
          <p:sp>
            <p:nvSpPr>
              <p:cNvPr id="104" name="Rectangle 103">
                <a:extLst>
                  <a:ext uri="{FF2B5EF4-FFF2-40B4-BE49-F238E27FC236}">
                    <a16:creationId xmlns:a16="http://schemas.microsoft.com/office/drawing/2014/main" id="{894F6DA7-6763-4787-BF4C-8C0407AD62C0}"/>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51">
                <a:extLst>
                  <a:ext uri="{FF2B5EF4-FFF2-40B4-BE49-F238E27FC236}">
                    <a16:creationId xmlns:a16="http://schemas.microsoft.com/office/drawing/2014/main" id="{07E9B7D8-6F3A-485F-8CD0-E407EBF448F5}"/>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0372BFA3-E509-4267-896F-DC26F14252CC}"/>
                </a:ext>
              </a:extLst>
            </p:cNvPr>
            <p:cNvGrpSpPr/>
            <p:nvPr/>
          </p:nvGrpSpPr>
          <p:grpSpPr>
            <a:xfrm>
              <a:off x="6393730" y="3455395"/>
              <a:ext cx="190850" cy="257700"/>
              <a:chOff x="7840639" y="4327910"/>
              <a:chExt cx="232012" cy="387392"/>
            </a:xfrm>
          </p:grpSpPr>
          <p:sp>
            <p:nvSpPr>
              <p:cNvPr id="107" name="Rectangle 106">
                <a:extLst>
                  <a:ext uri="{FF2B5EF4-FFF2-40B4-BE49-F238E27FC236}">
                    <a16:creationId xmlns:a16="http://schemas.microsoft.com/office/drawing/2014/main" id="{D1BC92F5-9C95-47AA-8727-8FEDBEAF04F9}"/>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Moon 51">
                <a:extLst>
                  <a:ext uri="{FF2B5EF4-FFF2-40B4-BE49-F238E27FC236}">
                    <a16:creationId xmlns:a16="http://schemas.microsoft.com/office/drawing/2014/main" id="{8D7AC328-F393-40A2-84BC-1A234FE3443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Rectangle 116">
              <a:extLst>
                <a:ext uri="{FF2B5EF4-FFF2-40B4-BE49-F238E27FC236}">
                  <a16:creationId xmlns:a16="http://schemas.microsoft.com/office/drawing/2014/main" id="{0B42552E-21F7-404C-B8CE-7C5967218706}"/>
                </a:ext>
              </a:extLst>
            </p:cNvPr>
            <p:cNvSpPr/>
            <p:nvPr/>
          </p:nvSpPr>
          <p:spPr>
            <a:xfrm>
              <a:off x="5745256" y="2959227"/>
              <a:ext cx="190850" cy="257699"/>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 name="Group 118">
              <a:extLst>
                <a:ext uri="{FF2B5EF4-FFF2-40B4-BE49-F238E27FC236}">
                  <a16:creationId xmlns:a16="http://schemas.microsoft.com/office/drawing/2014/main" id="{4F4FB5C8-D97B-4194-9E93-E52D158E1330}"/>
                </a:ext>
              </a:extLst>
            </p:cNvPr>
            <p:cNvGrpSpPr/>
            <p:nvPr/>
          </p:nvGrpSpPr>
          <p:grpSpPr>
            <a:xfrm>
              <a:off x="5741026" y="3461148"/>
              <a:ext cx="190850" cy="257700"/>
              <a:chOff x="7840639" y="4327910"/>
              <a:chExt cx="232012" cy="387392"/>
            </a:xfrm>
          </p:grpSpPr>
          <p:sp>
            <p:nvSpPr>
              <p:cNvPr id="120" name="Rectangle 119">
                <a:extLst>
                  <a:ext uri="{FF2B5EF4-FFF2-40B4-BE49-F238E27FC236}">
                    <a16:creationId xmlns:a16="http://schemas.microsoft.com/office/drawing/2014/main" id="{18F3762C-F524-4EAE-9EBC-DDE561EB07D5}"/>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51">
                <a:extLst>
                  <a:ext uri="{FF2B5EF4-FFF2-40B4-BE49-F238E27FC236}">
                    <a16:creationId xmlns:a16="http://schemas.microsoft.com/office/drawing/2014/main" id="{99067DE5-2CDD-433E-A572-78BC212A1CFD}"/>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 name="Group 121">
              <a:extLst>
                <a:ext uri="{FF2B5EF4-FFF2-40B4-BE49-F238E27FC236}">
                  <a16:creationId xmlns:a16="http://schemas.microsoft.com/office/drawing/2014/main" id="{0C77FE10-2E27-4B7A-9963-2EC073854B4D}"/>
                </a:ext>
              </a:extLst>
            </p:cNvPr>
            <p:cNvGrpSpPr/>
            <p:nvPr/>
          </p:nvGrpSpPr>
          <p:grpSpPr>
            <a:xfrm>
              <a:off x="4461895" y="2952018"/>
              <a:ext cx="190850" cy="257700"/>
              <a:chOff x="7840639" y="4327910"/>
              <a:chExt cx="232012" cy="387392"/>
            </a:xfrm>
          </p:grpSpPr>
          <p:sp>
            <p:nvSpPr>
              <p:cNvPr id="123" name="Rectangle 122">
                <a:extLst>
                  <a:ext uri="{FF2B5EF4-FFF2-40B4-BE49-F238E27FC236}">
                    <a16:creationId xmlns:a16="http://schemas.microsoft.com/office/drawing/2014/main" id="{A8068BBC-6678-46BE-9A03-F6599C4CC9F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51">
                <a:extLst>
                  <a:ext uri="{FF2B5EF4-FFF2-40B4-BE49-F238E27FC236}">
                    <a16:creationId xmlns:a16="http://schemas.microsoft.com/office/drawing/2014/main" id="{6CF1E6AE-444E-410D-8D55-F5D32F276959}"/>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124">
              <a:extLst>
                <a:ext uri="{FF2B5EF4-FFF2-40B4-BE49-F238E27FC236}">
                  <a16:creationId xmlns:a16="http://schemas.microsoft.com/office/drawing/2014/main" id="{9F600F43-D1CC-44C4-820A-F962DDE3171B}"/>
                </a:ext>
              </a:extLst>
            </p:cNvPr>
            <p:cNvGrpSpPr/>
            <p:nvPr/>
          </p:nvGrpSpPr>
          <p:grpSpPr>
            <a:xfrm>
              <a:off x="4457665" y="3453938"/>
              <a:ext cx="190850" cy="257700"/>
              <a:chOff x="7840639" y="4327910"/>
              <a:chExt cx="232012" cy="387392"/>
            </a:xfrm>
          </p:grpSpPr>
          <p:sp>
            <p:nvSpPr>
              <p:cNvPr id="126" name="Rectangle 125">
                <a:extLst>
                  <a:ext uri="{FF2B5EF4-FFF2-40B4-BE49-F238E27FC236}">
                    <a16:creationId xmlns:a16="http://schemas.microsoft.com/office/drawing/2014/main" id="{156EF099-F445-4F21-B1C3-0812D10CC8E2}"/>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51">
                <a:extLst>
                  <a:ext uri="{FF2B5EF4-FFF2-40B4-BE49-F238E27FC236}">
                    <a16:creationId xmlns:a16="http://schemas.microsoft.com/office/drawing/2014/main" id="{A6FDC817-2D46-44D6-ABB2-F98D50C84BF8}"/>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8" name="Group 127">
              <a:extLst>
                <a:ext uri="{FF2B5EF4-FFF2-40B4-BE49-F238E27FC236}">
                  <a16:creationId xmlns:a16="http://schemas.microsoft.com/office/drawing/2014/main" id="{8EE727B6-D618-4BB6-A0E5-D1C6B4DA3D23}"/>
                </a:ext>
              </a:extLst>
            </p:cNvPr>
            <p:cNvGrpSpPr/>
            <p:nvPr/>
          </p:nvGrpSpPr>
          <p:grpSpPr>
            <a:xfrm>
              <a:off x="5102969" y="2974855"/>
              <a:ext cx="190850" cy="250771"/>
              <a:chOff x="8017957" y="4375650"/>
              <a:chExt cx="232012" cy="304856"/>
            </a:xfrm>
          </p:grpSpPr>
          <p:sp>
            <p:nvSpPr>
              <p:cNvPr id="129" name="Rectangle 128">
                <a:extLst>
                  <a:ext uri="{FF2B5EF4-FFF2-40B4-BE49-F238E27FC236}">
                    <a16:creationId xmlns:a16="http://schemas.microsoft.com/office/drawing/2014/main" id="{626F62AF-00BA-4149-BD47-0B0D4E9BE861}"/>
                  </a:ext>
                </a:extLst>
              </p:cNvPr>
              <p:cNvSpPr/>
              <p:nvPr/>
            </p:nvSpPr>
            <p:spPr>
              <a:xfrm>
                <a:off x="8017957" y="4375650"/>
                <a:ext cx="232012" cy="304856"/>
              </a:xfrm>
              <a:prstGeom prst="round2SameRect">
                <a:avLst>
                  <a:gd name="adj1" fmla="val 50000"/>
                  <a:gd name="adj2" fmla="val 0"/>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51">
                <a:extLst>
                  <a:ext uri="{FF2B5EF4-FFF2-40B4-BE49-F238E27FC236}">
                    <a16:creationId xmlns:a16="http://schemas.microsoft.com/office/drawing/2014/main" id="{4689640D-1B05-44FF-BA00-0079EB7ADA13}"/>
                  </a:ext>
                </a:extLst>
              </p:cNvPr>
              <p:cNvSpPr/>
              <p:nvPr/>
            </p:nvSpPr>
            <p:spPr>
              <a:xfrm flipV="1">
                <a:off x="8053078" y="4423860"/>
                <a:ext cx="121300" cy="228213"/>
              </a:xfrm>
              <a:prstGeom prst="round2SameRect">
                <a:avLst>
                  <a:gd name="adj1" fmla="val 16667"/>
                  <a:gd name="adj2" fmla="val 50000"/>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 name="Rectangle: Top Corners Rounded 134">
              <a:extLst>
                <a:ext uri="{FF2B5EF4-FFF2-40B4-BE49-F238E27FC236}">
                  <a16:creationId xmlns:a16="http://schemas.microsoft.com/office/drawing/2014/main" id="{5B14D44C-22A6-46A6-A98F-E0B67ECAA358}"/>
                </a:ext>
              </a:extLst>
            </p:cNvPr>
            <p:cNvSpPr/>
            <p:nvPr/>
          </p:nvSpPr>
          <p:spPr>
            <a:xfrm>
              <a:off x="5008112" y="3345946"/>
              <a:ext cx="373318" cy="549760"/>
            </a:xfrm>
            <a:prstGeom prst="round2SameRect">
              <a:avLst>
                <a:gd name="adj1" fmla="val 50000"/>
                <a:gd name="adj2" fmla="val 0"/>
              </a:avLst>
            </a:prstGeom>
            <a:solidFill>
              <a:schemeClr val="bg1">
                <a:lumMod val="85000"/>
              </a:schemeClr>
            </a:solidFill>
            <a:ln w="34925">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id="{BCCA8DBB-7264-4E42-8DB6-434C39F12A2A}"/>
                </a:ext>
              </a:extLst>
            </p:cNvPr>
            <p:cNvCxnSpPr>
              <a:cxnSpLocks/>
            </p:cNvCxnSpPr>
            <p:nvPr/>
          </p:nvCxnSpPr>
          <p:spPr>
            <a:xfrm flipV="1">
              <a:off x="5194771" y="3369800"/>
              <a:ext cx="0" cy="5060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FB3C8819-5B7F-4E9E-9BD8-A00915BD5DFB}"/>
                </a:ext>
              </a:extLst>
            </p:cNvPr>
            <p:cNvGrpSpPr/>
            <p:nvPr/>
          </p:nvGrpSpPr>
          <p:grpSpPr>
            <a:xfrm>
              <a:off x="4404703" y="2890934"/>
              <a:ext cx="568702" cy="935967"/>
              <a:chOff x="7228843" y="2940594"/>
              <a:chExt cx="761158" cy="935967"/>
            </a:xfrm>
          </p:grpSpPr>
          <p:sp>
            <p:nvSpPr>
              <p:cNvPr id="22" name="Rectangle 21">
                <a:extLst>
                  <a:ext uri="{FF2B5EF4-FFF2-40B4-BE49-F238E27FC236}">
                    <a16:creationId xmlns:a16="http://schemas.microsoft.com/office/drawing/2014/main" id="{83B510B6-A29B-47F2-8F90-20915FC74BAE}"/>
                  </a:ext>
                </a:extLst>
              </p:cNvPr>
              <p:cNvSpPr/>
              <p:nvPr/>
            </p:nvSpPr>
            <p:spPr>
              <a:xfrm>
                <a:off x="7257676" y="3054208"/>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8D7C51F-E0D5-4EDC-8035-6CB1866A6712}"/>
                  </a:ext>
                </a:extLst>
              </p:cNvPr>
              <p:cNvSpPr/>
              <p:nvPr/>
            </p:nvSpPr>
            <p:spPr>
              <a:xfrm>
                <a:off x="754048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02FF5E6-7BF3-4DD2-9378-14D0A8590AB5}"/>
                  </a:ext>
                </a:extLst>
              </p:cNvPr>
              <p:cNvSpPr/>
              <p:nvPr/>
            </p:nvSpPr>
            <p:spPr>
              <a:xfrm>
                <a:off x="782329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83A169-A401-4FE1-875C-AEAB32E1BDD4}"/>
                  </a:ext>
                </a:extLst>
              </p:cNvPr>
              <p:cNvSpPr/>
              <p:nvPr/>
            </p:nvSpPr>
            <p:spPr>
              <a:xfrm>
                <a:off x="7228843" y="376275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F97B91-69A7-4604-9402-4AF60E3AF51F}"/>
                  </a:ext>
                </a:extLst>
              </p:cNvPr>
              <p:cNvSpPr/>
              <p:nvPr/>
            </p:nvSpPr>
            <p:spPr>
              <a:xfrm>
                <a:off x="751165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59E3DD0-C4D1-49A9-8808-EDB9AD1A6199}"/>
                  </a:ext>
                </a:extLst>
              </p:cNvPr>
              <p:cNvSpPr/>
              <p:nvPr/>
            </p:nvSpPr>
            <p:spPr>
              <a:xfrm>
                <a:off x="779446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9A5A2D-6F45-4434-8930-59904D4F68F4}"/>
                  </a:ext>
                </a:extLst>
              </p:cNvPr>
              <p:cNvSpPr/>
              <p:nvPr/>
            </p:nvSpPr>
            <p:spPr>
              <a:xfrm>
                <a:off x="7228843" y="294059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A9C1B7-9DF9-451D-B29C-D180ADD0DFE4}"/>
                  </a:ext>
                </a:extLst>
              </p:cNvPr>
              <p:cNvSpPr/>
              <p:nvPr/>
            </p:nvSpPr>
            <p:spPr>
              <a:xfrm>
                <a:off x="751165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92810F6-7DCA-4985-96A2-45ED8867FF00}"/>
                  </a:ext>
                </a:extLst>
              </p:cNvPr>
              <p:cNvSpPr/>
              <p:nvPr/>
            </p:nvSpPr>
            <p:spPr>
              <a:xfrm>
                <a:off x="779446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a:extLst>
                <a:ext uri="{FF2B5EF4-FFF2-40B4-BE49-F238E27FC236}">
                  <a16:creationId xmlns:a16="http://schemas.microsoft.com/office/drawing/2014/main" id="{5B60DE9C-BE4D-4179-933C-C0403EAC1663}"/>
                </a:ext>
              </a:extLst>
            </p:cNvPr>
            <p:cNvGrpSpPr/>
            <p:nvPr/>
          </p:nvGrpSpPr>
          <p:grpSpPr>
            <a:xfrm>
              <a:off x="5416777" y="2897266"/>
              <a:ext cx="568702" cy="929118"/>
              <a:chOff x="8064361" y="2947065"/>
              <a:chExt cx="761158" cy="929118"/>
            </a:xfrm>
          </p:grpSpPr>
          <p:sp>
            <p:nvSpPr>
              <p:cNvPr id="57" name="Rectangle 56">
                <a:extLst>
                  <a:ext uri="{FF2B5EF4-FFF2-40B4-BE49-F238E27FC236}">
                    <a16:creationId xmlns:a16="http://schemas.microsoft.com/office/drawing/2014/main" id="{9100E927-335F-4E59-88A2-704EA0708836}"/>
                  </a:ext>
                </a:extLst>
              </p:cNvPr>
              <p:cNvSpPr/>
              <p:nvPr/>
            </p:nvSpPr>
            <p:spPr>
              <a:xfrm>
                <a:off x="8093194" y="3060006"/>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9A86F0-4340-4737-A5B0-428A6F679DE3}"/>
                  </a:ext>
                </a:extLst>
              </p:cNvPr>
              <p:cNvSpPr/>
              <p:nvPr/>
            </p:nvSpPr>
            <p:spPr>
              <a:xfrm>
                <a:off x="837600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1693D0F-71DA-4883-BE76-B164FEECD256}"/>
                  </a:ext>
                </a:extLst>
              </p:cNvPr>
              <p:cNvSpPr/>
              <p:nvPr/>
            </p:nvSpPr>
            <p:spPr>
              <a:xfrm>
                <a:off x="865881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7F5FD02-1BB0-4A9F-9E42-3FAAF675FFCC}"/>
                  </a:ext>
                </a:extLst>
              </p:cNvPr>
              <p:cNvSpPr/>
              <p:nvPr/>
            </p:nvSpPr>
            <p:spPr>
              <a:xfrm>
                <a:off x="8064361" y="3763180"/>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CAC3231F-B3C5-401B-B6CA-65691ECDCDE9}"/>
                  </a:ext>
                </a:extLst>
              </p:cNvPr>
              <p:cNvSpPr/>
              <p:nvPr/>
            </p:nvSpPr>
            <p:spPr>
              <a:xfrm>
                <a:off x="834717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287D36D-82C7-462D-BC4F-D75690D95DEB}"/>
                  </a:ext>
                </a:extLst>
              </p:cNvPr>
              <p:cNvSpPr/>
              <p:nvPr/>
            </p:nvSpPr>
            <p:spPr>
              <a:xfrm>
                <a:off x="862998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9183D3D-B9C5-4A59-9388-BFA6607B7467}"/>
                  </a:ext>
                </a:extLst>
              </p:cNvPr>
              <p:cNvSpPr/>
              <p:nvPr/>
            </p:nvSpPr>
            <p:spPr>
              <a:xfrm>
                <a:off x="8064361" y="2947066"/>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7E207F98-A48E-4ACA-9EF7-6BF7467EB25D}"/>
                  </a:ext>
                </a:extLst>
              </p:cNvPr>
              <p:cNvSpPr/>
              <p:nvPr/>
            </p:nvSpPr>
            <p:spPr>
              <a:xfrm>
                <a:off x="834717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D94276-6A8B-4A7A-A191-08DE146A6807}"/>
                  </a:ext>
                </a:extLst>
              </p:cNvPr>
              <p:cNvSpPr/>
              <p:nvPr/>
            </p:nvSpPr>
            <p:spPr>
              <a:xfrm>
                <a:off x="862998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B782372-7B82-4764-8C44-C09255832031}"/>
                </a:ext>
              </a:extLst>
            </p:cNvPr>
            <p:cNvGrpSpPr/>
            <p:nvPr/>
          </p:nvGrpSpPr>
          <p:grpSpPr>
            <a:xfrm>
              <a:off x="4147561" y="3827772"/>
              <a:ext cx="2077022" cy="241978"/>
              <a:chOff x="4223595" y="4219605"/>
              <a:chExt cx="5810993" cy="676995"/>
            </a:xfrm>
          </p:grpSpPr>
          <p:sp>
            <p:nvSpPr>
              <p:cNvPr id="33" name="Rectangle 32">
                <a:extLst>
                  <a:ext uri="{FF2B5EF4-FFF2-40B4-BE49-F238E27FC236}">
                    <a16:creationId xmlns:a16="http://schemas.microsoft.com/office/drawing/2014/main" id="{D0585486-4D2B-4D63-A1B1-E0660E0DBBF6}"/>
                  </a:ext>
                </a:extLst>
              </p:cNvPr>
              <p:cNvSpPr/>
              <p:nvPr/>
            </p:nvSpPr>
            <p:spPr>
              <a:xfrm>
                <a:off x="4778763" y="4219605"/>
                <a:ext cx="472351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FE9CAA4-66C0-41EF-A26D-037CFF0C3C52}"/>
                  </a:ext>
                </a:extLst>
              </p:cNvPr>
              <p:cNvSpPr/>
              <p:nvPr/>
            </p:nvSpPr>
            <p:spPr>
              <a:xfrm>
                <a:off x="4643168" y="4355686"/>
                <a:ext cx="4996131"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E14D51D-677C-4F0D-82DF-C9687CC00FCD}"/>
                  </a:ext>
                </a:extLst>
              </p:cNvPr>
              <p:cNvSpPr/>
              <p:nvPr/>
            </p:nvSpPr>
            <p:spPr>
              <a:xfrm>
                <a:off x="4490297" y="4493205"/>
                <a:ext cx="5284597"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BEE3CB1-9C5D-4EFC-A99B-F7FDA0BDBBA7}"/>
                  </a:ext>
                </a:extLst>
              </p:cNvPr>
              <p:cNvSpPr/>
              <p:nvPr/>
            </p:nvSpPr>
            <p:spPr>
              <a:xfrm>
                <a:off x="4354702" y="4627763"/>
                <a:ext cx="555129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A226C17-D0FF-464D-A6AE-D9307B4035BE}"/>
                  </a:ext>
                </a:extLst>
              </p:cNvPr>
              <p:cNvSpPr/>
              <p:nvPr/>
            </p:nvSpPr>
            <p:spPr>
              <a:xfrm>
                <a:off x="4223595" y="4760519"/>
                <a:ext cx="5810993"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0AC7375-96A2-4F41-8597-6A1E59C8A914}"/>
                </a:ext>
              </a:extLst>
            </p:cNvPr>
            <p:cNvGrpSpPr/>
            <p:nvPr/>
          </p:nvGrpSpPr>
          <p:grpSpPr>
            <a:xfrm>
              <a:off x="4173105" y="2381533"/>
              <a:ext cx="2051750" cy="515733"/>
              <a:chOff x="4173105" y="2381533"/>
              <a:chExt cx="2051750" cy="515733"/>
            </a:xfrm>
          </p:grpSpPr>
          <p:grpSp>
            <p:nvGrpSpPr>
              <p:cNvPr id="5" name="Group 4">
                <a:extLst>
                  <a:ext uri="{FF2B5EF4-FFF2-40B4-BE49-F238E27FC236}">
                    <a16:creationId xmlns:a16="http://schemas.microsoft.com/office/drawing/2014/main" id="{63DB128F-7CE2-4E24-83D9-567AD69C4137}"/>
                  </a:ext>
                </a:extLst>
              </p:cNvPr>
              <p:cNvGrpSpPr/>
              <p:nvPr/>
            </p:nvGrpSpPr>
            <p:grpSpPr>
              <a:xfrm>
                <a:off x="4173105" y="2381533"/>
                <a:ext cx="2051750" cy="515733"/>
                <a:chOff x="4173105" y="2278709"/>
                <a:chExt cx="1791031" cy="618557"/>
              </a:xfrm>
            </p:grpSpPr>
            <p:sp>
              <p:nvSpPr>
                <p:cNvPr id="31" name="Isosceles Triangle 30">
                  <a:extLst>
                    <a:ext uri="{FF2B5EF4-FFF2-40B4-BE49-F238E27FC236}">
                      <a16:creationId xmlns:a16="http://schemas.microsoft.com/office/drawing/2014/main" id="{6CFBAA98-2F39-48FC-B007-2D6ABBD9DDD4}"/>
                    </a:ext>
                  </a:extLst>
                </p:cNvPr>
                <p:cNvSpPr/>
                <p:nvPr/>
              </p:nvSpPr>
              <p:spPr>
                <a:xfrm>
                  <a:off x="4173105" y="2278709"/>
                  <a:ext cx="1791031" cy="618557"/>
                </a:xfrm>
                <a:prstGeom prst="triangle">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DC7A281E-06F8-4D0E-8307-74A15D4E175C}"/>
                    </a:ext>
                  </a:extLst>
                </p:cNvPr>
                <p:cNvSpPr/>
                <p:nvPr/>
              </p:nvSpPr>
              <p:spPr>
                <a:xfrm>
                  <a:off x="4449991" y="2392935"/>
                  <a:ext cx="1237259" cy="427304"/>
                </a:xfrm>
                <a:prstGeom prst="triangle">
                  <a:avLst/>
                </a:prstGeom>
                <a:solidFill>
                  <a:schemeClr val="bg2">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56D13B53-0EF1-4076-B00A-ECD9170D9689}"/>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6000"/>
                        </a14:imgEffect>
                      </a14:imgLayer>
                    </a14:imgProps>
                  </a:ext>
                </a:extLst>
              </a:blip>
              <a:stretch>
                <a:fillRect/>
              </a:stretch>
            </p:blipFill>
            <p:spPr>
              <a:xfrm>
                <a:off x="4927517" y="2513089"/>
                <a:ext cx="542926" cy="320034"/>
              </a:xfrm>
              <a:prstGeom prst="rect">
                <a:avLst/>
              </a:prstGeom>
              <a:effectLst>
                <a:outerShdw blurRad="12700" dist="12700" dir="8100000" algn="tr" rotWithShape="0">
                  <a:schemeClr val="tx1">
                    <a:lumMod val="75000"/>
                    <a:lumOff val="25000"/>
                    <a:alpha val="40000"/>
                  </a:schemeClr>
                </a:outerShdw>
              </a:effectLst>
            </p:spPr>
          </p:pic>
        </p:grpSp>
      </p:grpSp>
      <p:grpSp>
        <p:nvGrpSpPr>
          <p:cNvPr id="114" name="Group 113">
            <a:extLst>
              <a:ext uri="{FF2B5EF4-FFF2-40B4-BE49-F238E27FC236}">
                <a16:creationId xmlns:a16="http://schemas.microsoft.com/office/drawing/2014/main" id="{0A1BA8E4-D333-4EE9-99B5-6D9E6CFF0FFD}"/>
              </a:ext>
            </a:extLst>
          </p:cNvPr>
          <p:cNvGrpSpPr/>
          <p:nvPr/>
        </p:nvGrpSpPr>
        <p:grpSpPr>
          <a:xfrm>
            <a:off x="8711412" y="2456419"/>
            <a:ext cx="1946576" cy="1113399"/>
            <a:chOff x="3619127" y="2381533"/>
            <a:chExt cx="3143938" cy="1688217"/>
          </a:xfrm>
        </p:grpSpPr>
        <p:grpSp>
          <p:nvGrpSpPr>
            <p:cNvPr id="115" name="Group 114">
              <a:extLst>
                <a:ext uri="{FF2B5EF4-FFF2-40B4-BE49-F238E27FC236}">
                  <a16:creationId xmlns:a16="http://schemas.microsoft.com/office/drawing/2014/main" id="{82AD6A85-C9DF-4AF8-85A8-06689CF1A3D7}"/>
                </a:ext>
              </a:extLst>
            </p:cNvPr>
            <p:cNvGrpSpPr/>
            <p:nvPr/>
          </p:nvGrpSpPr>
          <p:grpSpPr>
            <a:xfrm>
              <a:off x="3619127" y="2802165"/>
              <a:ext cx="3143938" cy="1179803"/>
              <a:chOff x="7423479" y="2722097"/>
              <a:chExt cx="2799444" cy="1179803"/>
            </a:xfrm>
          </p:grpSpPr>
          <p:sp>
            <p:nvSpPr>
              <p:cNvPr id="224" name="Rectangle 223">
                <a:extLst>
                  <a:ext uri="{FF2B5EF4-FFF2-40B4-BE49-F238E27FC236}">
                    <a16:creationId xmlns:a16="http://schemas.microsoft.com/office/drawing/2014/main" id="{526E0297-17CD-4539-8BC6-D9F2554ED996}"/>
                  </a:ext>
                </a:extLst>
              </p:cNvPr>
              <p:cNvSpPr/>
              <p:nvPr/>
            </p:nvSpPr>
            <p:spPr>
              <a:xfrm>
                <a:off x="7423479" y="2722097"/>
                <a:ext cx="2799444" cy="6382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8363A796-C915-4823-8FAD-341A4F629BA1}"/>
                  </a:ext>
                </a:extLst>
              </p:cNvPr>
              <p:cNvSpPr/>
              <p:nvPr/>
            </p:nvSpPr>
            <p:spPr>
              <a:xfrm>
                <a:off x="7465326" y="2779988"/>
                <a:ext cx="2715905" cy="1121912"/>
              </a:xfrm>
              <a:prstGeom prst="rect">
                <a:avLst/>
              </a:prstGeom>
              <a:pattFill prst="horzBrick">
                <a:fgClr>
                  <a:srgbClr val="7F0000"/>
                </a:fgClr>
                <a:bgClr>
                  <a:srgbClr val="AE7178"/>
                </a:bgClr>
              </a:pattFill>
              <a:ln>
                <a:noFill/>
              </a:ln>
              <a:effectLst>
                <a:innerShdw blurRad="12700" dist="12700" dir="162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0C672480-135C-4F08-AE1D-116D86036315}"/>
                </a:ext>
              </a:extLst>
            </p:cNvPr>
            <p:cNvGrpSpPr/>
            <p:nvPr/>
          </p:nvGrpSpPr>
          <p:grpSpPr>
            <a:xfrm>
              <a:off x="4132735" y="2953475"/>
              <a:ext cx="190850" cy="257700"/>
              <a:chOff x="7840639" y="4327910"/>
              <a:chExt cx="232012" cy="387392"/>
            </a:xfrm>
          </p:grpSpPr>
          <p:sp>
            <p:nvSpPr>
              <p:cNvPr id="222" name="Rectangle 221">
                <a:extLst>
                  <a:ext uri="{FF2B5EF4-FFF2-40B4-BE49-F238E27FC236}">
                    <a16:creationId xmlns:a16="http://schemas.microsoft.com/office/drawing/2014/main" id="{2DA53725-4698-4688-827E-3A706CA56664}"/>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51">
                <a:extLst>
                  <a:ext uri="{FF2B5EF4-FFF2-40B4-BE49-F238E27FC236}">
                    <a16:creationId xmlns:a16="http://schemas.microsoft.com/office/drawing/2014/main" id="{DDCC23F0-596E-4C73-81B9-832DF489CF8B}"/>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 name="Group 117">
              <a:extLst>
                <a:ext uri="{FF2B5EF4-FFF2-40B4-BE49-F238E27FC236}">
                  <a16:creationId xmlns:a16="http://schemas.microsoft.com/office/drawing/2014/main" id="{9C9FFDE0-361A-4D80-A30D-81AC5B6EDDED}"/>
                </a:ext>
              </a:extLst>
            </p:cNvPr>
            <p:cNvGrpSpPr/>
            <p:nvPr/>
          </p:nvGrpSpPr>
          <p:grpSpPr>
            <a:xfrm>
              <a:off x="4128505" y="3455395"/>
              <a:ext cx="190850" cy="257700"/>
              <a:chOff x="7840639" y="4327910"/>
              <a:chExt cx="232012" cy="387392"/>
            </a:xfrm>
          </p:grpSpPr>
          <p:sp>
            <p:nvSpPr>
              <p:cNvPr id="220" name="Rectangle 219">
                <a:extLst>
                  <a:ext uri="{FF2B5EF4-FFF2-40B4-BE49-F238E27FC236}">
                    <a16:creationId xmlns:a16="http://schemas.microsoft.com/office/drawing/2014/main" id="{E6FDBE09-86B1-4794-844F-9F0D9AF928E8}"/>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51">
                <a:extLst>
                  <a:ext uri="{FF2B5EF4-FFF2-40B4-BE49-F238E27FC236}">
                    <a16:creationId xmlns:a16="http://schemas.microsoft.com/office/drawing/2014/main" id="{F65C548B-FC9E-4857-A877-78E0B6C570D7}"/>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D1385B29-2833-4C0E-9260-EA0BA6921F96}"/>
                </a:ext>
              </a:extLst>
            </p:cNvPr>
            <p:cNvGrpSpPr/>
            <p:nvPr/>
          </p:nvGrpSpPr>
          <p:grpSpPr>
            <a:xfrm>
              <a:off x="6070734" y="2953475"/>
              <a:ext cx="190850" cy="257700"/>
              <a:chOff x="7840639" y="4327910"/>
              <a:chExt cx="232012" cy="387392"/>
            </a:xfrm>
          </p:grpSpPr>
          <p:sp>
            <p:nvSpPr>
              <p:cNvPr id="218" name="Rectangle 217">
                <a:extLst>
                  <a:ext uri="{FF2B5EF4-FFF2-40B4-BE49-F238E27FC236}">
                    <a16:creationId xmlns:a16="http://schemas.microsoft.com/office/drawing/2014/main" id="{8B6E8623-6787-4859-99AB-6CC603BBFEE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51">
                <a:extLst>
                  <a:ext uri="{FF2B5EF4-FFF2-40B4-BE49-F238E27FC236}">
                    <a16:creationId xmlns:a16="http://schemas.microsoft.com/office/drawing/2014/main" id="{07ABF9EB-799E-45B5-8749-492B8ACB34E0}"/>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 name="Group 131">
              <a:extLst>
                <a:ext uri="{FF2B5EF4-FFF2-40B4-BE49-F238E27FC236}">
                  <a16:creationId xmlns:a16="http://schemas.microsoft.com/office/drawing/2014/main" id="{B3BA97EE-95C7-4168-A556-E14371B8FE9C}"/>
                </a:ext>
              </a:extLst>
            </p:cNvPr>
            <p:cNvGrpSpPr/>
            <p:nvPr/>
          </p:nvGrpSpPr>
          <p:grpSpPr>
            <a:xfrm>
              <a:off x="6066504" y="3455395"/>
              <a:ext cx="190850" cy="257700"/>
              <a:chOff x="7840639" y="4327910"/>
              <a:chExt cx="232012" cy="387392"/>
            </a:xfrm>
          </p:grpSpPr>
          <p:sp>
            <p:nvSpPr>
              <p:cNvPr id="216" name="Rectangle 215">
                <a:extLst>
                  <a:ext uri="{FF2B5EF4-FFF2-40B4-BE49-F238E27FC236}">
                    <a16:creationId xmlns:a16="http://schemas.microsoft.com/office/drawing/2014/main" id="{3F02F4DE-A66B-47EF-A45D-CDAA1BD0BB3B}"/>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51">
                <a:extLst>
                  <a:ext uri="{FF2B5EF4-FFF2-40B4-BE49-F238E27FC236}">
                    <a16:creationId xmlns:a16="http://schemas.microsoft.com/office/drawing/2014/main" id="{739343D3-CBFB-4560-BCD9-917FE4F4F67C}"/>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3" name="Group 132">
              <a:extLst>
                <a:ext uri="{FF2B5EF4-FFF2-40B4-BE49-F238E27FC236}">
                  <a16:creationId xmlns:a16="http://schemas.microsoft.com/office/drawing/2014/main" id="{2E8D9088-3753-40E4-85B2-FD95782157AA}"/>
                </a:ext>
              </a:extLst>
            </p:cNvPr>
            <p:cNvGrpSpPr/>
            <p:nvPr/>
          </p:nvGrpSpPr>
          <p:grpSpPr>
            <a:xfrm>
              <a:off x="3797660" y="2953475"/>
              <a:ext cx="190850" cy="257700"/>
              <a:chOff x="7840639" y="4327910"/>
              <a:chExt cx="232012" cy="387392"/>
            </a:xfrm>
          </p:grpSpPr>
          <p:sp>
            <p:nvSpPr>
              <p:cNvPr id="214" name="Rectangle 213">
                <a:extLst>
                  <a:ext uri="{FF2B5EF4-FFF2-40B4-BE49-F238E27FC236}">
                    <a16:creationId xmlns:a16="http://schemas.microsoft.com/office/drawing/2014/main" id="{3E730025-EBF4-40C7-939F-B0BEC950AE58}"/>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51">
                <a:extLst>
                  <a:ext uri="{FF2B5EF4-FFF2-40B4-BE49-F238E27FC236}">
                    <a16:creationId xmlns:a16="http://schemas.microsoft.com/office/drawing/2014/main" id="{3B284E35-A30A-4327-B602-11AF74D98DC4}"/>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 name="Group 133">
              <a:extLst>
                <a:ext uri="{FF2B5EF4-FFF2-40B4-BE49-F238E27FC236}">
                  <a16:creationId xmlns:a16="http://schemas.microsoft.com/office/drawing/2014/main" id="{3A92ED38-2295-468D-9934-BE63E595F027}"/>
                </a:ext>
              </a:extLst>
            </p:cNvPr>
            <p:cNvGrpSpPr/>
            <p:nvPr/>
          </p:nvGrpSpPr>
          <p:grpSpPr>
            <a:xfrm>
              <a:off x="3793430" y="3455395"/>
              <a:ext cx="190850" cy="257700"/>
              <a:chOff x="7840639" y="4327910"/>
              <a:chExt cx="232012" cy="387392"/>
            </a:xfrm>
          </p:grpSpPr>
          <p:sp>
            <p:nvSpPr>
              <p:cNvPr id="212" name="Rectangle 211">
                <a:extLst>
                  <a:ext uri="{FF2B5EF4-FFF2-40B4-BE49-F238E27FC236}">
                    <a16:creationId xmlns:a16="http://schemas.microsoft.com/office/drawing/2014/main" id="{8721A928-9C25-4811-858B-083BB869E2C4}"/>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51">
                <a:extLst>
                  <a:ext uri="{FF2B5EF4-FFF2-40B4-BE49-F238E27FC236}">
                    <a16:creationId xmlns:a16="http://schemas.microsoft.com/office/drawing/2014/main" id="{64B6B1F9-C158-4A04-84BB-665D3984BF96}"/>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6" name="Group 135">
              <a:extLst>
                <a:ext uri="{FF2B5EF4-FFF2-40B4-BE49-F238E27FC236}">
                  <a16:creationId xmlns:a16="http://schemas.microsoft.com/office/drawing/2014/main" id="{4E9C4DC6-5484-4E5B-8B53-0DB39B91C024}"/>
                </a:ext>
              </a:extLst>
            </p:cNvPr>
            <p:cNvGrpSpPr/>
            <p:nvPr/>
          </p:nvGrpSpPr>
          <p:grpSpPr>
            <a:xfrm>
              <a:off x="6397960" y="2953475"/>
              <a:ext cx="190850" cy="257700"/>
              <a:chOff x="7840639" y="4327910"/>
              <a:chExt cx="232012" cy="387392"/>
            </a:xfrm>
          </p:grpSpPr>
          <p:sp>
            <p:nvSpPr>
              <p:cNvPr id="210" name="Rectangle 209">
                <a:extLst>
                  <a:ext uri="{FF2B5EF4-FFF2-40B4-BE49-F238E27FC236}">
                    <a16:creationId xmlns:a16="http://schemas.microsoft.com/office/drawing/2014/main" id="{9B214816-B9C0-4A17-A576-256F98F7BE8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51">
                <a:extLst>
                  <a:ext uri="{FF2B5EF4-FFF2-40B4-BE49-F238E27FC236}">
                    <a16:creationId xmlns:a16="http://schemas.microsoft.com/office/drawing/2014/main" id="{29E1D813-916D-46E2-A805-88FEC2DF6CF2}"/>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a:extLst>
                <a:ext uri="{FF2B5EF4-FFF2-40B4-BE49-F238E27FC236}">
                  <a16:creationId xmlns:a16="http://schemas.microsoft.com/office/drawing/2014/main" id="{C346B1B3-D2A3-4F67-8CE4-D1C90DBACBE2}"/>
                </a:ext>
              </a:extLst>
            </p:cNvPr>
            <p:cNvGrpSpPr/>
            <p:nvPr/>
          </p:nvGrpSpPr>
          <p:grpSpPr>
            <a:xfrm>
              <a:off x="6393730" y="3455395"/>
              <a:ext cx="190850" cy="257700"/>
              <a:chOff x="7840639" y="4327910"/>
              <a:chExt cx="232012" cy="387392"/>
            </a:xfrm>
          </p:grpSpPr>
          <p:sp>
            <p:nvSpPr>
              <p:cNvPr id="208" name="Rectangle 207">
                <a:extLst>
                  <a:ext uri="{FF2B5EF4-FFF2-40B4-BE49-F238E27FC236}">
                    <a16:creationId xmlns:a16="http://schemas.microsoft.com/office/drawing/2014/main" id="{B99802D4-3F97-4FDC-AB4F-1F563A60DA3A}"/>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Moon 51">
                <a:extLst>
                  <a:ext uri="{FF2B5EF4-FFF2-40B4-BE49-F238E27FC236}">
                    <a16:creationId xmlns:a16="http://schemas.microsoft.com/office/drawing/2014/main" id="{ADFFB71C-8649-4BAB-8872-C8A0654365C3}"/>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9" name="Rectangle 138">
              <a:extLst>
                <a:ext uri="{FF2B5EF4-FFF2-40B4-BE49-F238E27FC236}">
                  <a16:creationId xmlns:a16="http://schemas.microsoft.com/office/drawing/2014/main" id="{D11F92CB-FAA8-4F78-9B0D-A4CAD25EF418}"/>
                </a:ext>
              </a:extLst>
            </p:cNvPr>
            <p:cNvSpPr/>
            <p:nvPr/>
          </p:nvSpPr>
          <p:spPr>
            <a:xfrm>
              <a:off x="5745256" y="2959227"/>
              <a:ext cx="190850" cy="257699"/>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0" name="Group 139">
              <a:extLst>
                <a:ext uri="{FF2B5EF4-FFF2-40B4-BE49-F238E27FC236}">
                  <a16:creationId xmlns:a16="http://schemas.microsoft.com/office/drawing/2014/main" id="{8F541F23-255E-432E-8DFC-8157A82D03C8}"/>
                </a:ext>
              </a:extLst>
            </p:cNvPr>
            <p:cNvGrpSpPr/>
            <p:nvPr/>
          </p:nvGrpSpPr>
          <p:grpSpPr>
            <a:xfrm>
              <a:off x="5741026" y="3461148"/>
              <a:ext cx="190850" cy="257700"/>
              <a:chOff x="7840639" y="4327910"/>
              <a:chExt cx="232012" cy="387392"/>
            </a:xfrm>
          </p:grpSpPr>
          <p:sp>
            <p:nvSpPr>
              <p:cNvPr id="206" name="Rectangle 205">
                <a:extLst>
                  <a:ext uri="{FF2B5EF4-FFF2-40B4-BE49-F238E27FC236}">
                    <a16:creationId xmlns:a16="http://schemas.microsoft.com/office/drawing/2014/main" id="{1B9B269C-620F-4D66-9B81-06F5D48D5AA6}"/>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51">
                <a:extLst>
                  <a:ext uri="{FF2B5EF4-FFF2-40B4-BE49-F238E27FC236}">
                    <a16:creationId xmlns:a16="http://schemas.microsoft.com/office/drawing/2014/main" id="{700420B6-6D6B-4DA2-A95C-D5F5DF6F00A3}"/>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26C285CA-0ED0-460E-B0EE-9CD4ED0926A4}"/>
                </a:ext>
              </a:extLst>
            </p:cNvPr>
            <p:cNvGrpSpPr/>
            <p:nvPr/>
          </p:nvGrpSpPr>
          <p:grpSpPr>
            <a:xfrm>
              <a:off x="4461895" y="2952018"/>
              <a:ext cx="190850" cy="257700"/>
              <a:chOff x="7840639" y="4327910"/>
              <a:chExt cx="232012" cy="387392"/>
            </a:xfrm>
          </p:grpSpPr>
          <p:sp>
            <p:nvSpPr>
              <p:cNvPr id="204" name="Rectangle 203">
                <a:extLst>
                  <a:ext uri="{FF2B5EF4-FFF2-40B4-BE49-F238E27FC236}">
                    <a16:creationId xmlns:a16="http://schemas.microsoft.com/office/drawing/2014/main" id="{26E233B0-8375-4017-8C67-EC5ECD58793A}"/>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51">
                <a:extLst>
                  <a:ext uri="{FF2B5EF4-FFF2-40B4-BE49-F238E27FC236}">
                    <a16:creationId xmlns:a16="http://schemas.microsoft.com/office/drawing/2014/main" id="{5E93EA41-2234-48BA-BAB4-2C5C4008B8B9}"/>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333A2616-B0EB-42AA-8FE3-83C187115497}"/>
                </a:ext>
              </a:extLst>
            </p:cNvPr>
            <p:cNvGrpSpPr/>
            <p:nvPr/>
          </p:nvGrpSpPr>
          <p:grpSpPr>
            <a:xfrm>
              <a:off x="4457665" y="3453938"/>
              <a:ext cx="190850" cy="257700"/>
              <a:chOff x="7840639" y="4327910"/>
              <a:chExt cx="232012" cy="387392"/>
            </a:xfrm>
          </p:grpSpPr>
          <p:sp>
            <p:nvSpPr>
              <p:cNvPr id="202" name="Rectangle 201">
                <a:extLst>
                  <a:ext uri="{FF2B5EF4-FFF2-40B4-BE49-F238E27FC236}">
                    <a16:creationId xmlns:a16="http://schemas.microsoft.com/office/drawing/2014/main" id="{E939AAD4-9EEC-4C4B-B40E-656416E3E11F}"/>
                  </a:ext>
                </a:extLst>
              </p:cNvPr>
              <p:cNvSpPr/>
              <p:nvPr/>
            </p:nvSpPr>
            <p:spPr>
              <a:xfrm>
                <a:off x="7840639" y="4327910"/>
                <a:ext cx="232012" cy="387391"/>
              </a:xfrm>
              <a:prstGeom prst="rect">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51">
                <a:extLst>
                  <a:ext uri="{FF2B5EF4-FFF2-40B4-BE49-F238E27FC236}">
                    <a16:creationId xmlns:a16="http://schemas.microsoft.com/office/drawing/2014/main" id="{3EE2A2EB-5A30-40B3-8F22-AE9F18B3C80F}"/>
                  </a:ext>
                </a:extLst>
              </p:cNvPr>
              <p:cNvSpPr/>
              <p:nvPr/>
            </p:nvSpPr>
            <p:spPr>
              <a:xfrm rot="5400000" flipV="1">
                <a:off x="7743632" y="4461343"/>
                <a:ext cx="378261" cy="129657"/>
              </a:xfrm>
              <a:prstGeom prst="round2SameRect">
                <a:avLst>
                  <a:gd name="adj1" fmla="val 12671"/>
                  <a:gd name="adj2" fmla="val 15652"/>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a16="http://schemas.microsoft.com/office/drawing/2014/main" id="{B212959B-637D-4399-ACC7-58CA9B2D244F}"/>
                </a:ext>
              </a:extLst>
            </p:cNvPr>
            <p:cNvGrpSpPr/>
            <p:nvPr/>
          </p:nvGrpSpPr>
          <p:grpSpPr>
            <a:xfrm>
              <a:off x="5102969" y="2974855"/>
              <a:ext cx="190850" cy="250771"/>
              <a:chOff x="8017957" y="4375650"/>
              <a:chExt cx="232012" cy="304856"/>
            </a:xfrm>
          </p:grpSpPr>
          <p:sp>
            <p:nvSpPr>
              <p:cNvPr id="200" name="Rectangle 128">
                <a:extLst>
                  <a:ext uri="{FF2B5EF4-FFF2-40B4-BE49-F238E27FC236}">
                    <a16:creationId xmlns:a16="http://schemas.microsoft.com/office/drawing/2014/main" id="{183915C4-E106-40BC-BAC0-D37A895420C3}"/>
                  </a:ext>
                </a:extLst>
              </p:cNvPr>
              <p:cNvSpPr/>
              <p:nvPr/>
            </p:nvSpPr>
            <p:spPr>
              <a:xfrm>
                <a:off x="8017957" y="4375650"/>
                <a:ext cx="232012" cy="304856"/>
              </a:xfrm>
              <a:prstGeom prst="round2SameRect">
                <a:avLst>
                  <a:gd name="adj1" fmla="val 50000"/>
                  <a:gd name="adj2" fmla="val 0"/>
                </a:avLst>
              </a:prstGeom>
              <a:solidFill>
                <a:schemeClr val="tx1">
                  <a:lumMod val="65000"/>
                  <a:lumOff val="35000"/>
                </a:schemeClr>
              </a:solidFill>
              <a:ln w="34925">
                <a:solidFill>
                  <a:schemeClr val="bg1">
                    <a:lumMod val="95000"/>
                  </a:schemeClr>
                </a:solidFill>
              </a:ln>
              <a:effectLst>
                <a:outerShdw blurRad="12700" dist="127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51">
                <a:extLst>
                  <a:ext uri="{FF2B5EF4-FFF2-40B4-BE49-F238E27FC236}">
                    <a16:creationId xmlns:a16="http://schemas.microsoft.com/office/drawing/2014/main" id="{F49085DB-0560-4102-A03F-2482DA638B9E}"/>
                  </a:ext>
                </a:extLst>
              </p:cNvPr>
              <p:cNvSpPr/>
              <p:nvPr/>
            </p:nvSpPr>
            <p:spPr>
              <a:xfrm flipV="1">
                <a:off x="8053078" y="4423860"/>
                <a:ext cx="121300" cy="228213"/>
              </a:xfrm>
              <a:prstGeom prst="round2SameRect">
                <a:avLst>
                  <a:gd name="adj1" fmla="val 16667"/>
                  <a:gd name="adj2" fmla="val 50000"/>
                </a:avLst>
              </a:prstGeom>
              <a:solidFill>
                <a:schemeClr val="bg1">
                  <a:alpha val="2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Rectangle: Top Corners Rounded 146">
              <a:extLst>
                <a:ext uri="{FF2B5EF4-FFF2-40B4-BE49-F238E27FC236}">
                  <a16:creationId xmlns:a16="http://schemas.microsoft.com/office/drawing/2014/main" id="{49C1E945-902C-43BC-804D-1C9A4D8DCE8E}"/>
                </a:ext>
              </a:extLst>
            </p:cNvPr>
            <p:cNvSpPr/>
            <p:nvPr/>
          </p:nvSpPr>
          <p:spPr>
            <a:xfrm>
              <a:off x="5008112" y="3345946"/>
              <a:ext cx="373318" cy="549760"/>
            </a:xfrm>
            <a:prstGeom prst="round2SameRect">
              <a:avLst>
                <a:gd name="adj1" fmla="val 50000"/>
                <a:gd name="adj2" fmla="val 0"/>
              </a:avLst>
            </a:prstGeom>
            <a:solidFill>
              <a:schemeClr val="bg1">
                <a:lumMod val="85000"/>
              </a:schemeClr>
            </a:solidFill>
            <a:ln w="34925">
              <a:solidFill>
                <a:schemeClr val="bg1">
                  <a:lumMod val="9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789BD0ED-D281-447C-BC93-2C47F7481D22}"/>
                </a:ext>
              </a:extLst>
            </p:cNvPr>
            <p:cNvCxnSpPr>
              <a:cxnSpLocks/>
            </p:cNvCxnSpPr>
            <p:nvPr/>
          </p:nvCxnSpPr>
          <p:spPr>
            <a:xfrm flipV="1">
              <a:off x="5194771" y="3369800"/>
              <a:ext cx="0" cy="50602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FF84BA2B-A88E-42C9-9EB7-7B2204AE2A31}"/>
                </a:ext>
              </a:extLst>
            </p:cNvPr>
            <p:cNvGrpSpPr/>
            <p:nvPr/>
          </p:nvGrpSpPr>
          <p:grpSpPr>
            <a:xfrm>
              <a:off x="4404703" y="2890934"/>
              <a:ext cx="568702" cy="935967"/>
              <a:chOff x="7228843" y="2940594"/>
              <a:chExt cx="761158" cy="935967"/>
            </a:xfrm>
          </p:grpSpPr>
          <p:sp>
            <p:nvSpPr>
              <p:cNvPr id="191" name="Rectangle 190">
                <a:extLst>
                  <a:ext uri="{FF2B5EF4-FFF2-40B4-BE49-F238E27FC236}">
                    <a16:creationId xmlns:a16="http://schemas.microsoft.com/office/drawing/2014/main" id="{CBF29E09-B7A1-4D12-A5F8-3CF0964C097E}"/>
                  </a:ext>
                </a:extLst>
              </p:cNvPr>
              <p:cNvSpPr/>
              <p:nvPr/>
            </p:nvSpPr>
            <p:spPr>
              <a:xfrm>
                <a:off x="7257676" y="3054208"/>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ctangle 191">
                <a:extLst>
                  <a:ext uri="{FF2B5EF4-FFF2-40B4-BE49-F238E27FC236}">
                    <a16:creationId xmlns:a16="http://schemas.microsoft.com/office/drawing/2014/main" id="{299EA0BC-249B-42C1-95D9-7319F507E6B5}"/>
                  </a:ext>
                </a:extLst>
              </p:cNvPr>
              <p:cNvSpPr/>
              <p:nvPr/>
            </p:nvSpPr>
            <p:spPr>
              <a:xfrm>
                <a:off x="754048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D59D3C6-824F-493A-B5F1-A592C4A12CB6}"/>
                  </a:ext>
                </a:extLst>
              </p:cNvPr>
              <p:cNvSpPr/>
              <p:nvPr/>
            </p:nvSpPr>
            <p:spPr>
              <a:xfrm>
                <a:off x="7823296" y="3054207"/>
                <a:ext cx="137872" cy="70932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CA84E2A8-00B7-41B4-AD6F-821D6F267E53}"/>
                  </a:ext>
                </a:extLst>
              </p:cNvPr>
              <p:cNvSpPr/>
              <p:nvPr/>
            </p:nvSpPr>
            <p:spPr>
              <a:xfrm>
                <a:off x="7228843" y="376275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D2568BF-F24A-446C-BCC3-404CF86A99B6}"/>
                  </a:ext>
                </a:extLst>
              </p:cNvPr>
              <p:cNvSpPr/>
              <p:nvPr/>
            </p:nvSpPr>
            <p:spPr>
              <a:xfrm>
                <a:off x="751165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75915921-C21C-46B5-8AFF-DE102544532D}"/>
                  </a:ext>
                </a:extLst>
              </p:cNvPr>
              <p:cNvSpPr/>
              <p:nvPr/>
            </p:nvSpPr>
            <p:spPr>
              <a:xfrm>
                <a:off x="7794463" y="376275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1E1FBD88-776E-48D6-B98A-C87041A4EC48}"/>
                  </a:ext>
                </a:extLst>
              </p:cNvPr>
              <p:cNvSpPr/>
              <p:nvPr/>
            </p:nvSpPr>
            <p:spPr>
              <a:xfrm>
                <a:off x="7228843" y="2940595"/>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B6C59E2B-E7D4-4F3C-96B0-DE0D18815097}"/>
                  </a:ext>
                </a:extLst>
              </p:cNvPr>
              <p:cNvSpPr/>
              <p:nvPr/>
            </p:nvSpPr>
            <p:spPr>
              <a:xfrm>
                <a:off x="751165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092A1053-A797-478C-A3A8-6E8F69868FE6}"/>
                  </a:ext>
                </a:extLst>
              </p:cNvPr>
              <p:cNvSpPr/>
              <p:nvPr/>
            </p:nvSpPr>
            <p:spPr>
              <a:xfrm>
                <a:off x="7794463" y="2940594"/>
                <a:ext cx="195538" cy="113806"/>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95D3E4DF-CC14-457B-9FF0-040436CE172A}"/>
                </a:ext>
              </a:extLst>
            </p:cNvPr>
            <p:cNvGrpSpPr/>
            <p:nvPr/>
          </p:nvGrpSpPr>
          <p:grpSpPr>
            <a:xfrm>
              <a:off x="5416777" y="2897266"/>
              <a:ext cx="568702" cy="929118"/>
              <a:chOff x="8064361" y="2947065"/>
              <a:chExt cx="761158" cy="929118"/>
            </a:xfrm>
          </p:grpSpPr>
          <p:sp>
            <p:nvSpPr>
              <p:cNvPr id="182" name="Rectangle 181">
                <a:extLst>
                  <a:ext uri="{FF2B5EF4-FFF2-40B4-BE49-F238E27FC236}">
                    <a16:creationId xmlns:a16="http://schemas.microsoft.com/office/drawing/2014/main" id="{196FA412-473B-40FE-B23A-0CE3BBE95906}"/>
                  </a:ext>
                </a:extLst>
              </p:cNvPr>
              <p:cNvSpPr/>
              <p:nvPr/>
            </p:nvSpPr>
            <p:spPr>
              <a:xfrm>
                <a:off x="8093194" y="3060006"/>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2F152083-2516-4D30-9864-0F436834B5FC}"/>
                  </a:ext>
                </a:extLst>
              </p:cNvPr>
              <p:cNvSpPr/>
              <p:nvPr/>
            </p:nvSpPr>
            <p:spPr>
              <a:xfrm>
                <a:off x="837600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F433AE59-A933-43DB-B4F7-D1D86907D1D3}"/>
                  </a:ext>
                </a:extLst>
              </p:cNvPr>
              <p:cNvSpPr/>
              <p:nvPr/>
            </p:nvSpPr>
            <p:spPr>
              <a:xfrm>
                <a:off x="8658814" y="3060005"/>
                <a:ext cx="137872" cy="70431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CA1341F8-A2D3-4FE0-8343-B656C68C907A}"/>
                  </a:ext>
                </a:extLst>
              </p:cNvPr>
              <p:cNvSpPr/>
              <p:nvPr/>
            </p:nvSpPr>
            <p:spPr>
              <a:xfrm>
                <a:off x="8064361" y="3763180"/>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21C3C073-D3AF-4FA7-BD89-CD1587DE3199}"/>
                  </a:ext>
                </a:extLst>
              </p:cNvPr>
              <p:cNvSpPr/>
              <p:nvPr/>
            </p:nvSpPr>
            <p:spPr>
              <a:xfrm>
                <a:off x="834717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68A5B66A-92C8-4F13-B9D9-625D595EBA76}"/>
                  </a:ext>
                </a:extLst>
              </p:cNvPr>
              <p:cNvSpPr/>
              <p:nvPr/>
            </p:nvSpPr>
            <p:spPr>
              <a:xfrm>
                <a:off x="8629981" y="3763179"/>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E6EC9179-4788-43E1-9161-0A98A823B491}"/>
                  </a:ext>
                </a:extLst>
              </p:cNvPr>
              <p:cNvSpPr/>
              <p:nvPr/>
            </p:nvSpPr>
            <p:spPr>
              <a:xfrm>
                <a:off x="8064361" y="2947066"/>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473EF28D-2E05-4E6A-904B-0F6B376F7264}"/>
                  </a:ext>
                </a:extLst>
              </p:cNvPr>
              <p:cNvSpPr/>
              <p:nvPr/>
            </p:nvSpPr>
            <p:spPr>
              <a:xfrm>
                <a:off x="834717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B6D7A5B7-C4A4-449D-97DE-62CC9C0C1014}"/>
                  </a:ext>
                </a:extLst>
              </p:cNvPr>
              <p:cNvSpPr/>
              <p:nvPr/>
            </p:nvSpPr>
            <p:spPr>
              <a:xfrm>
                <a:off x="8629981" y="2947065"/>
                <a:ext cx="195538" cy="11300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9CC7D78F-DBD9-4B6D-96F2-827D4D523B69}"/>
                </a:ext>
              </a:extLst>
            </p:cNvPr>
            <p:cNvGrpSpPr/>
            <p:nvPr/>
          </p:nvGrpSpPr>
          <p:grpSpPr>
            <a:xfrm>
              <a:off x="4147561" y="3827772"/>
              <a:ext cx="2077022" cy="241978"/>
              <a:chOff x="4223595" y="4219605"/>
              <a:chExt cx="5810993" cy="676995"/>
            </a:xfrm>
          </p:grpSpPr>
          <p:sp>
            <p:nvSpPr>
              <p:cNvPr id="177" name="Rectangle 176">
                <a:extLst>
                  <a:ext uri="{FF2B5EF4-FFF2-40B4-BE49-F238E27FC236}">
                    <a16:creationId xmlns:a16="http://schemas.microsoft.com/office/drawing/2014/main" id="{03EFD4E4-FF7A-4FD6-BC83-B0108676676E}"/>
                  </a:ext>
                </a:extLst>
              </p:cNvPr>
              <p:cNvSpPr/>
              <p:nvPr/>
            </p:nvSpPr>
            <p:spPr>
              <a:xfrm>
                <a:off x="4778763" y="4219605"/>
                <a:ext cx="472351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18C20ACD-EF68-4C76-B526-D719FFAA9200}"/>
                  </a:ext>
                </a:extLst>
              </p:cNvPr>
              <p:cNvSpPr/>
              <p:nvPr/>
            </p:nvSpPr>
            <p:spPr>
              <a:xfrm>
                <a:off x="4643168" y="4355686"/>
                <a:ext cx="4996131"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0944093-7F00-4B24-9BC1-96BADE4E04B8}"/>
                  </a:ext>
                </a:extLst>
              </p:cNvPr>
              <p:cNvSpPr/>
              <p:nvPr/>
            </p:nvSpPr>
            <p:spPr>
              <a:xfrm>
                <a:off x="4490297" y="4493205"/>
                <a:ext cx="5284597"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64E3A8EE-1DA3-4545-A87E-9157C010479A}"/>
                  </a:ext>
                </a:extLst>
              </p:cNvPr>
              <p:cNvSpPr/>
              <p:nvPr/>
            </p:nvSpPr>
            <p:spPr>
              <a:xfrm>
                <a:off x="4354702" y="4627763"/>
                <a:ext cx="5551298"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B9DA3D0B-47BA-4A52-9FD6-3951D6E6FBAB}"/>
                  </a:ext>
                </a:extLst>
              </p:cNvPr>
              <p:cNvSpPr/>
              <p:nvPr/>
            </p:nvSpPr>
            <p:spPr>
              <a:xfrm>
                <a:off x="4223595" y="4760519"/>
                <a:ext cx="5810993" cy="136081"/>
              </a:xfrm>
              <a:prstGeom prst="rect">
                <a:avLst/>
              </a:prstGeom>
              <a:solidFill>
                <a:schemeClr val="bg1">
                  <a:lumMod val="75000"/>
                </a:schemeClr>
              </a:solidFill>
              <a:ln>
                <a:noFill/>
              </a:ln>
              <a:effectLst>
                <a:innerShdw blurRad="12700" dist="12700" dir="54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98164932-FDBE-4841-A6C1-AE14492F01A6}"/>
                </a:ext>
              </a:extLst>
            </p:cNvPr>
            <p:cNvGrpSpPr/>
            <p:nvPr/>
          </p:nvGrpSpPr>
          <p:grpSpPr>
            <a:xfrm>
              <a:off x="4173105" y="2381533"/>
              <a:ext cx="2051750" cy="515733"/>
              <a:chOff x="4173105" y="2381533"/>
              <a:chExt cx="2051750" cy="515733"/>
            </a:xfrm>
          </p:grpSpPr>
          <p:grpSp>
            <p:nvGrpSpPr>
              <p:cNvPr id="173" name="Group 172">
                <a:extLst>
                  <a:ext uri="{FF2B5EF4-FFF2-40B4-BE49-F238E27FC236}">
                    <a16:creationId xmlns:a16="http://schemas.microsoft.com/office/drawing/2014/main" id="{0D04DD1B-EE69-493B-858C-83F656FF4319}"/>
                  </a:ext>
                </a:extLst>
              </p:cNvPr>
              <p:cNvGrpSpPr/>
              <p:nvPr/>
            </p:nvGrpSpPr>
            <p:grpSpPr>
              <a:xfrm>
                <a:off x="4173105" y="2381533"/>
                <a:ext cx="2051750" cy="515733"/>
                <a:chOff x="4173105" y="2278709"/>
                <a:chExt cx="1791031" cy="618557"/>
              </a:xfrm>
            </p:grpSpPr>
            <p:sp>
              <p:nvSpPr>
                <p:cNvPr id="175" name="Isosceles Triangle 174">
                  <a:extLst>
                    <a:ext uri="{FF2B5EF4-FFF2-40B4-BE49-F238E27FC236}">
                      <a16:creationId xmlns:a16="http://schemas.microsoft.com/office/drawing/2014/main" id="{DF4D727A-0F16-495D-A15E-CDDEDFDAEB72}"/>
                    </a:ext>
                  </a:extLst>
                </p:cNvPr>
                <p:cNvSpPr/>
                <p:nvPr/>
              </p:nvSpPr>
              <p:spPr>
                <a:xfrm>
                  <a:off x="4173105" y="2278709"/>
                  <a:ext cx="1791031" cy="618557"/>
                </a:xfrm>
                <a:prstGeom prst="triangle">
                  <a:avLst/>
                </a:prstGeom>
                <a:solidFill>
                  <a:schemeClr val="bg1">
                    <a:lumMod val="75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8CA8C163-6D67-4720-B604-B4D623B88B0A}"/>
                    </a:ext>
                  </a:extLst>
                </p:cNvPr>
                <p:cNvSpPr/>
                <p:nvPr/>
              </p:nvSpPr>
              <p:spPr>
                <a:xfrm>
                  <a:off x="4449991" y="2392935"/>
                  <a:ext cx="1237259" cy="427304"/>
                </a:xfrm>
                <a:prstGeom prst="triangle">
                  <a:avLst/>
                </a:prstGeom>
                <a:solidFill>
                  <a:schemeClr val="bg2">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 name="Picture 173">
                <a:extLst>
                  <a:ext uri="{FF2B5EF4-FFF2-40B4-BE49-F238E27FC236}">
                    <a16:creationId xmlns:a16="http://schemas.microsoft.com/office/drawing/2014/main" id="{F5978262-A0B6-4499-8A20-C5360BB68AE8}"/>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500"/>
                        </a14:imgEffect>
                        <a14:imgEffect>
                          <a14:brightnessContrast bright="-16000"/>
                        </a14:imgEffect>
                      </a14:imgLayer>
                    </a14:imgProps>
                  </a:ext>
                </a:extLst>
              </a:blip>
              <a:stretch>
                <a:fillRect/>
              </a:stretch>
            </p:blipFill>
            <p:spPr>
              <a:xfrm>
                <a:off x="4927517" y="2513089"/>
                <a:ext cx="542926" cy="320034"/>
              </a:xfrm>
              <a:prstGeom prst="rect">
                <a:avLst/>
              </a:prstGeom>
              <a:effectLst>
                <a:outerShdw blurRad="12700" dist="12700" dir="8100000" algn="tr" rotWithShape="0">
                  <a:schemeClr val="tx1">
                    <a:lumMod val="75000"/>
                    <a:lumOff val="25000"/>
                    <a:alpha val="40000"/>
                  </a:schemeClr>
                </a:outerShdw>
              </a:effectLst>
            </p:spPr>
          </p:pic>
        </p:grpSp>
      </p:grpSp>
      <p:sp>
        <p:nvSpPr>
          <p:cNvPr id="234" name="Title 6">
            <a:extLst>
              <a:ext uri="{FF2B5EF4-FFF2-40B4-BE49-F238E27FC236}">
                <a16:creationId xmlns:a16="http://schemas.microsoft.com/office/drawing/2014/main" id="{A3CB1F1D-DCE6-46A1-BFBF-2EE4EF5B1957}"/>
              </a:ext>
            </a:extLst>
          </p:cNvPr>
          <p:cNvSpPr>
            <a:spLocks noGrp="1"/>
          </p:cNvSpPr>
          <p:nvPr>
            <p:ph type="title"/>
          </p:nvPr>
        </p:nvSpPr>
        <p:spPr>
          <a:xfrm>
            <a:off x="294639" y="65404"/>
            <a:ext cx="10419863" cy="828675"/>
          </a:xfrm>
        </p:spPr>
        <p:txBody>
          <a:bodyPr/>
          <a:lstStyle/>
          <a:p>
            <a:r>
              <a:rPr lang="en-US" dirty="0"/>
              <a:t>COURT ACCESS</a:t>
            </a:r>
          </a:p>
        </p:txBody>
      </p:sp>
      <p:sp>
        <p:nvSpPr>
          <p:cNvPr id="235" name="TextBox 234">
            <a:extLst>
              <a:ext uri="{FF2B5EF4-FFF2-40B4-BE49-F238E27FC236}">
                <a16:creationId xmlns:a16="http://schemas.microsoft.com/office/drawing/2014/main" id="{6A2F41D2-E39B-4C3E-B14B-9E6A2E65566F}"/>
              </a:ext>
            </a:extLst>
          </p:cNvPr>
          <p:cNvSpPr txBox="1"/>
          <p:nvPr/>
        </p:nvSpPr>
        <p:spPr>
          <a:xfrm>
            <a:off x="358140" y="753399"/>
            <a:ext cx="11475720" cy="1384995"/>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In March COVID-19 forced courts throughout New York State to reconsider how people navigate our court system.</a:t>
            </a:r>
            <a:endParaRPr lang="en-US" sz="2800" dirty="0">
              <a:latin typeface="Century Gothic" panose="020B0502020202020204" pitchFamily="34" charset="0"/>
            </a:endParaRPr>
          </a:p>
          <a:p>
            <a:endParaRPr lang="en-US" sz="2800" dirty="0">
              <a:latin typeface="Century Gothic" panose="020B0502020202020204" pitchFamily="34" charset="0"/>
            </a:endParaRPr>
          </a:p>
        </p:txBody>
      </p:sp>
      <p:pic>
        <p:nvPicPr>
          <p:cNvPr id="236" name="Graphic 235" descr="Social network">
            <a:extLst>
              <a:ext uri="{FF2B5EF4-FFF2-40B4-BE49-F238E27FC236}">
                <a16:creationId xmlns:a16="http://schemas.microsoft.com/office/drawing/2014/main" id="{15D5485D-4CD8-4D69-868A-36D9A092C6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526" y="6468405"/>
            <a:ext cx="365125" cy="365125"/>
          </a:xfrm>
          <a:prstGeom prst="rect">
            <a:avLst/>
          </a:prstGeom>
          <a:effectLst/>
        </p:spPr>
      </p:pic>
      <p:grpSp>
        <p:nvGrpSpPr>
          <p:cNvPr id="237" name="Group 236">
            <a:extLst>
              <a:ext uri="{FF2B5EF4-FFF2-40B4-BE49-F238E27FC236}">
                <a16:creationId xmlns:a16="http://schemas.microsoft.com/office/drawing/2014/main" id="{BBB447D2-7682-483A-9FBB-4C55F482C0EA}"/>
              </a:ext>
            </a:extLst>
          </p:cNvPr>
          <p:cNvGrpSpPr/>
          <p:nvPr/>
        </p:nvGrpSpPr>
        <p:grpSpPr>
          <a:xfrm>
            <a:off x="1101356" y="6468110"/>
            <a:ext cx="251396" cy="365125"/>
            <a:chOff x="7907153" y="3711346"/>
            <a:chExt cx="1092490" cy="1624264"/>
          </a:xfrm>
          <a:solidFill>
            <a:srgbClr val="11489C"/>
          </a:solidFill>
          <a:effectLst/>
        </p:grpSpPr>
        <p:pic>
          <p:nvPicPr>
            <p:cNvPr id="238" name="Graphic 237" descr="Child with balloon">
              <a:extLst>
                <a:ext uri="{FF2B5EF4-FFF2-40B4-BE49-F238E27FC236}">
                  <a16:creationId xmlns:a16="http://schemas.microsoft.com/office/drawing/2014/main" id="{7EA0CB18-5CCD-4845-AB5D-0E45E32257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153" y="3711346"/>
              <a:ext cx="914400" cy="914400"/>
            </a:xfrm>
            <a:prstGeom prst="rect">
              <a:avLst/>
            </a:prstGeom>
            <a:effectLst/>
          </p:spPr>
        </p:pic>
        <p:pic>
          <p:nvPicPr>
            <p:cNvPr id="239" name="Graphic 238" descr="Scales of justice">
              <a:extLst>
                <a:ext uri="{FF2B5EF4-FFF2-40B4-BE49-F238E27FC236}">
                  <a16:creationId xmlns:a16="http://schemas.microsoft.com/office/drawing/2014/main" id="{C10999C9-AB89-46C6-9A54-9564247F3F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2294" y="4421210"/>
              <a:ext cx="914400" cy="914400"/>
            </a:xfrm>
            <a:prstGeom prst="rect">
              <a:avLst/>
            </a:prstGeom>
            <a:effectLst/>
          </p:spPr>
        </p:pic>
        <p:pic>
          <p:nvPicPr>
            <p:cNvPr id="240" name="Graphic 239" descr="Gavel">
              <a:extLst>
                <a:ext uri="{FF2B5EF4-FFF2-40B4-BE49-F238E27FC236}">
                  <a16:creationId xmlns:a16="http://schemas.microsoft.com/office/drawing/2014/main" id="{50F4E51F-094C-498A-B6FB-85AFF504F6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42443" y="4192610"/>
              <a:ext cx="457200" cy="457200"/>
            </a:xfrm>
            <a:prstGeom prst="rect">
              <a:avLst/>
            </a:prstGeom>
            <a:effectLst/>
          </p:spPr>
        </p:pic>
      </p:grpSp>
      <p:pic>
        <p:nvPicPr>
          <p:cNvPr id="241" name="Graphic 240" descr="Court">
            <a:extLst>
              <a:ext uri="{FF2B5EF4-FFF2-40B4-BE49-F238E27FC236}">
                <a16:creationId xmlns:a16="http://schemas.microsoft.com/office/drawing/2014/main" id="{3C37847D-DA36-40E4-84BF-940EAB9B2A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79" y="6473313"/>
            <a:ext cx="365125" cy="365125"/>
          </a:xfrm>
          <a:prstGeom prst="rect">
            <a:avLst/>
          </a:prstGeom>
          <a:effectLst/>
        </p:spPr>
      </p:pic>
      <p:sp>
        <p:nvSpPr>
          <p:cNvPr id="12" name="TextBox 11">
            <a:extLst>
              <a:ext uri="{FF2B5EF4-FFF2-40B4-BE49-F238E27FC236}">
                <a16:creationId xmlns:a16="http://schemas.microsoft.com/office/drawing/2014/main" id="{9F063DB5-C8AF-4019-9007-DD5BC6B720E7}"/>
              </a:ext>
            </a:extLst>
          </p:cNvPr>
          <p:cNvSpPr txBox="1"/>
          <p:nvPr/>
        </p:nvSpPr>
        <p:spPr>
          <a:xfrm>
            <a:off x="8690797" y="3631504"/>
            <a:ext cx="2012817" cy="1908215"/>
          </a:xfrm>
          <a:prstGeom prst="rect">
            <a:avLst/>
          </a:prstGeom>
          <a:noFill/>
        </p:spPr>
        <p:txBody>
          <a:bodyPr wrap="square" rtlCol="0">
            <a:spAutoFit/>
          </a:bodyPr>
          <a:lstStyle/>
          <a:p>
            <a:pPr algn="ctr"/>
            <a:r>
              <a:rPr lang="en-US" sz="2400" dirty="0">
                <a:solidFill>
                  <a:schemeClr val="tx1">
                    <a:lumMod val="75000"/>
                    <a:lumOff val="25000"/>
                  </a:schemeClr>
                </a:solidFill>
                <a:latin typeface="Tw Cen MT" panose="020B0602020104020603" pitchFamily="34" charset="0"/>
              </a:rPr>
              <a:t>(800) </a:t>
            </a:r>
            <a:r>
              <a:rPr lang="en-US" sz="2400" dirty="0" err="1">
                <a:solidFill>
                  <a:schemeClr val="tx1">
                    <a:lumMod val="75000"/>
                    <a:lumOff val="25000"/>
                  </a:schemeClr>
                </a:solidFill>
                <a:latin typeface="Tw Cen MT" panose="020B0602020104020603" pitchFamily="34" charset="0"/>
              </a:rPr>
              <a:t>CourtNY</a:t>
            </a:r>
            <a:endParaRPr lang="en-US" sz="2400" dirty="0">
              <a:solidFill>
                <a:schemeClr val="tx1">
                  <a:lumMod val="75000"/>
                  <a:lumOff val="25000"/>
                </a:schemeClr>
              </a:solidFill>
              <a:latin typeface="Tw Cen MT" panose="020B0602020104020603" pitchFamily="34" charset="0"/>
            </a:endParaRPr>
          </a:p>
          <a:p>
            <a:pPr algn="ctr"/>
            <a:endParaRPr lang="en-US" sz="1000" dirty="0">
              <a:solidFill>
                <a:schemeClr val="tx1">
                  <a:lumMod val="75000"/>
                  <a:lumOff val="25000"/>
                </a:schemeClr>
              </a:solidFill>
              <a:latin typeface="Tw Cen MT" panose="020B0602020104020603" pitchFamily="34" charset="0"/>
            </a:endParaRPr>
          </a:p>
          <a:p>
            <a:pPr algn="ctr"/>
            <a:r>
              <a:rPr lang="en-US" sz="2400" dirty="0">
                <a:solidFill>
                  <a:schemeClr val="tx1">
                    <a:lumMod val="75000"/>
                    <a:lumOff val="25000"/>
                  </a:schemeClr>
                </a:solidFill>
                <a:latin typeface="Tw Cen MT" panose="020B0602020104020603" pitchFamily="34" charset="0"/>
              </a:rPr>
              <a:t> Ask A Law Librarian</a:t>
            </a:r>
          </a:p>
          <a:p>
            <a:pPr algn="ctr"/>
            <a:endParaRPr lang="en-US" sz="1000" dirty="0">
              <a:solidFill>
                <a:schemeClr val="tx1">
                  <a:lumMod val="75000"/>
                  <a:lumOff val="25000"/>
                </a:schemeClr>
              </a:solidFill>
              <a:latin typeface="Tw Cen MT" panose="020B0602020104020603" pitchFamily="34" charset="0"/>
            </a:endParaRPr>
          </a:p>
          <a:p>
            <a:pPr algn="ctr"/>
            <a:r>
              <a:rPr lang="en-US" sz="2400" dirty="0">
                <a:solidFill>
                  <a:schemeClr val="tx1">
                    <a:lumMod val="75000"/>
                    <a:lumOff val="25000"/>
                  </a:schemeClr>
                </a:solidFill>
                <a:latin typeface="Tw Cen MT" panose="020B0602020104020603" pitchFamily="34" charset="0"/>
              </a:rPr>
              <a:t>LawHelp.org</a:t>
            </a:r>
          </a:p>
        </p:txBody>
      </p:sp>
    </p:spTree>
    <p:extLst>
      <p:ext uri="{BB962C8B-B14F-4D97-AF65-F5344CB8AC3E}">
        <p14:creationId xmlns:p14="http://schemas.microsoft.com/office/powerpoint/2010/main" val="924779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EA0EEF-DA6B-452B-9563-A2C38A7FB2A0}"/>
              </a:ext>
            </a:extLst>
          </p:cNvPr>
          <p:cNvSpPr/>
          <p:nvPr/>
        </p:nvSpPr>
        <p:spPr>
          <a:xfrm>
            <a:off x="400382" y="1964153"/>
            <a:ext cx="3187945" cy="4144366"/>
          </a:xfrm>
          <a:prstGeom prst="roundRect">
            <a:avLst/>
          </a:prstGeom>
          <a:solidFill>
            <a:srgbClr val="320032"/>
          </a:solidFill>
          <a:ln w="38100">
            <a:solidFill>
              <a:srgbClr val="32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6D8CDE8-9CE0-4BB3-A49E-C88F72FD49DB}"/>
              </a:ext>
            </a:extLst>
          </p:cNvPr>
          <p:cNvSpPr/>
          <p:nvPr/>
        </p:nvSpPr>
        <p:spPr>
          <a:xfrm>
            <a:off x="2549237" y="1964152"/>
            <a:ext cx="9198262" cy="4151915"/>
          </a:xfrm>
          <a:prstGeom prst="roundRect">
            <a:avLst>
              <a:gd name="adj" fmla="val 9326"/>
            </a:avLst>
          </a:prstGeom>
          <a:solidFill>
            <a:srgbClr val="66006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BE13A9A-1DD8-419E-9400-724BB1C80421}"/>
              </a:ext>
            </a:extLst>
          </p:cNvPr>
          <p:cNvSpPr>
            <a:spLocks noGrp="1"/>
          </p:cNvSpPr>
          <p:nvPr>
            <p:ph type="sldNum" sz="quarter" idx="12"/>
          </p:nvPr>
        </p:nvSpPr>
        <p:spPr>
          <a:prstGeom prst="rect">
            <a:avLst/>
          </a:prstGeom>
        </p:spPr>
        <p:txBody>
          <a:bodyPr/>
          <a:lstStyle/>
          <a:p>
            <a:pPr algn="ctr"/>
            <a:fld id="{E04F1C5D-E716-43E5-89FA-D15EEF2EE82D}" type="slidenum">
              <a:rPr lang="en-US" smtClean="0"/>
              <a:pPr algn="ctr"/>
              <a:t>8</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p:txBody>
          <a:bodyPr/>
          <a:lstStyle/>
          <a:p>
            <a:r>
              <a:rPr lang="en-US" dirty="0"/>
              <a:t>COURT ACCESS</a:t>
            </a:r>
          </a:p>
        </p:txBody>
      </p:sp>
      <p:sp>
        <p:nvSpPr>
          <p:cNvPr id="32" name="TextBox 31">
            <a:extLst>
              <a:ext uri="{FF2B5EF4-FFF2-40B4-BE49-F238E27FC236}">
                <a16:creationId xmlns:a16="http://schemas.microsoft.com/office/drawing/2014/main" id="{87B31E9C-17ED-40DE-8C5E-7CC306692D1B}"/>
              </a:ext>
            </a:extLst>
          </p:cNvPr>
          <p:cNvSpPr txBox="1"/>
          <p:nvPr/>
        </p:nvSpPr>
        <p:spPr>
          <a:xfrm>
            <a:off x="353350" y="801470"/>
            <a:ext cx="11650808" cy="1077218"/>
          </a:xfrm>
          <a:prstGeom prst="rect">
            <a:avLst/>
          </a:prstGeom>
          <a:noFill/>
        </p:spPr>
        <p:txBody>
          <a:bodyPr wrap="square" rtlCol="0">
            <a:spAutoFit/>
          </a:bodyPr>
          <a:lstStyle/>
          <a:p>
            <a:r>
              <a:rPr lang="en-US" sz="3200" dirty="0">
                <a:solidFill>
                  <a:schemeClr val="tx1">
                    <a:lumMod val="75000"/>
                    <a:lumOff val="25000"/>
                  </a:schemeClr>
                </a:solidFill>
                <a:latin typeface="Century Gothic" panose="020B0502020202020204" pitchFamily="34" charset="0"/>
              </a:rPr>
              <a:t>In the best of times, court users (especially those who are unrepresented) appearing in court often face challenges:</a:t>
            </a:r>
            <a:endParaRPr lang="en-US" sz="3200" u="sng" cap="small" dirty="0">
              <a:solidFill>
                <a:schemeClr val="tx1">
                  <a:lumMod val="75000"/>
                  <a:lumOff val="25000"/>
                </a:schemeClr>
              </a:solidFill>
              <a:latin typeface="Century Gothic" panose="020B0502020202020204" pitchFamily="34" charset="0"/>
            </a:endParaRPr>
          </a:p>
        </p:txBody>
      </p:sp>
      <p:sp>
        <p:nvSpPr>
          <p:cNvPr id="33" name="Content Placeholder 13">
            <a:extLst>
              <a:ext uri="{FF2B5EF4-FFF2-40B4-BE49-F238E27FC236}">
                <a16:creationId xmlns:a16="http://schemas.microsoft.com/office/drawing/2014/main" id="{38445482-F221-45D1-92F4-D1A9DC79A9E8}"/>
              </a:ext>
            </a:extLst>
          </p:cNvPr>
          <p:cNvSpPr txBox="1">
            <a:spLocks/>
          </p:cNvSpPr>
          <p:nvPr/>
        </p:nvSpPr>
        <p:spPr>
          <a:xfrm>
            <a:off x="2956313" y="2418883"/>
            <a:ext cx="8616173" cy="3442268"/>
          </a:xfrm>
          <a:prstGeom prst="rect">
            <a:avLst/>
          </a:prstGeom>
          <a:solidFill>
            <a:srgbClr val="660066"/>
          </a:solidFill>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Tx/>
            </a:pPr>
            <a:r>
              <a:rPr lang="en-US" sz="3200" dirty="0">
                <a:solidFill>
                  <a:schemeClr val="bg1"/>
                </a:solidFill>
                <a:latin typeface="Century Gothic" panose="020B0502020202020204" pitchFamily="34" charset="0"/>
                <a:cs typeface="Arial" panose="020B0604020202020204" pitchFamily="34" charset="0"/>
              </a:rPr>
              <a:t>Intimidated by the court</a:t>
            </a:r>
          </a:p>
          <a:p>
            <a:pPr>
              <a:buClrTx/>
            </a:pPr>
            <a:r>
              <a:rPr lang="en-US" sz="3200" dirty="0">
                <a:solidFill>
                  <a:schemeClr val="bg1"/>
                </a:solidFill>
                <a:latin typeface="Century Gothic" panose="020B0502020202020204" pitchFamily="34" charset="0"/>
                <a:cs typeface="Arial" panose="020B0604020202020204" pitchFamily="34" charset="0"/>
              </a:rPr>
              <a:t>Difficulty getting around the courthouse</a:t>
            </a:r>
          </a:p>
          <a:p>
            <a:pPr>
              <a:buClrTx/>
            </a:pPr>
            <a:r>
              <a:rPr lang="en-US" sz="3200" dirty="0">
                <a:solidFill>
                  <a:schemeClr val="bg1"/>
                </a:solidFill>
                <a:latin typeface="Century Gothic" panose="020B0502020202020204" pitchFamily="34" charset="0"/>
                <a:cs typeface="Arial" panose="020B0604020202020204" pitchFamily="34" charset="0"/>
              </a:rPr>
              <a:t>Lack of legal knowledge and procedure</a:t>
            </a:r>
          </a:p>
          <a:p>
            <a:pPr>
              <a:buClrTx/>
            </a:pPr>
            <a:r>
              <a:rPr lang="en-US" sz="3200" dirty="0">
                <a:solidFill>
                  <a:schemeClr val="bg1"/>
                </a:solidFill>
                <a:latin typeface="Century Gothic" panose="020B0502020202020204" pitchFamily="34" charset="0"/>
                <a:cs typeface="Arial" panose="020B0604020202020204" pitchFamily="34" charset="0"/>
              </a:rPr>
              <a:t>Low reading comprehension</a:t>
            </a:r>
          </a:p>
          <a:p>
            <a:pPr>
              <a:buClrTx/>
            </a:pPr>
            <a:r>
              <a:rPr lang="en-US" sz="3200" dirty="0">
                <a:solidFill>
                  <a:schemeClr val="bg1"/>
                </a:solidFill>
                <a:latin typeface="Century Gothic" panose="020B0502020202020204" pitchFamily="34" charset="0"/>
                <a:cs typeface="Arial" panose="020B0604020202020204" pitchFamily="34" charset="0"/>
              </a:rPr>
              <a:t>Low English proficiency</a:t>
            </a:r>
          </a:p>
        </p:txBody>
      </p:sp>
      <p:pic>
        <p:nvPicPr>
          <p:cNvPr id="3" name="Picture 2">
            <a:extLst>
              <a:ext uri="{FF2B5EF4-FFF2-40B4-BE49-F238E27FC236}">
                <a16:creationId xmlns:a16="http://schemas.microsoft.com/office/drawing/2014/main" id="{CD3C7A2B-B975-4233-B520-830EF527A7AC}"/>
              </a:ext>
            </a:extLst>
          </p:cNvPr>
          <p:cNvPicPr>
            <a:picLocks noChangeAspect="1"/>
          </p:cNvPicPr>
          <p:nvPr/>
        </p:nvPicPr>
        <p:blipFill>
          <a:blip r:embed="rId3"/>
          <a:stretch>
            <a:fillRect/>
          </a:stretch>
        </p:blipFill>
        <p:spPr>
          <a:xfrm>
            <a:off x="1003884" y="2135081"/>
            <a:ext cx="1173914" cy="3642691"/>
          </a:xfrm>
          <a:prstGeom prst="rect">
            <a:avLst/>
          </a:prstGeom>
        </p:spPr>
      </p:pic>
      <p:sp>
        <p:nvSpPr>
          <p:cNvPr id="18" name="TextBox 17">
            <a:extLst>
              <a:ext uri="{FF2B5EF4-FFF2-40B4-BE49-F238E27FC236}">
                <a16:creationId xmlns:a16="http://schemas.microsoft.com/office/drawing/2014/main" id="{E59F5F9D-BDA4-4654-A257-1909EE05DB5C}"/>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6" name="Graphic 15" descr="Social network">
            <a:extLst>
              <a:ext uri="{FF2B5EF4-FFF2-40B4-BE49-F238E27FC236}">
                <a16:creationId xmlns:a16="http://schemas.microsoft.com/office/drawing/2014/main" id="{29EB0BE5-068E-4BE9-A838-1756C53497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526" y="6468405"/>
            <a:ext cx="365125" cy="365125"/>
          </a:xfrm>
          <a:prstGeom prst="rect">
            <a:avLst/>
          </a:prstGeom>
          <a:effectLst/>
        </p:spPr>
      </p:pic>
      <p:grpSp>
        <p:nvGrpSpPr>
          <p:cNvPr id="17" name="Group 16">
            <a:extLst>
              <a:ext uri="{FF2B5EF4-FFF2-40B4-BE49-F238E27FC236}">
                <a16:creationId xmlns:a16="http://schemas.microsoft.com/office/drawing/2014/main" id="{1B5389D1-7419-4D97-80A1-5BC4355586CD}"/>
              </a:ext>
            </a:extLst>
          </p:cNvPr>
          <p:cNvGrpSpPr/>
          <p:nvPr/>
        </p:nvGrpSpPr>
        <p:grpSpPr>
          <a:xfrm>
            <a:off x="1101356" y="6468110"/>
            <a:ext cx="251396" cy="365125"/>
            <a:chOff x="7907153" y="3711346"/>
            <a:chExt cx="1092490" cy="1624264"/>
          </a:xfrm>
          <a:solidFill>
            <a:srgbClr val="11489C"/>
          </a:solidFill>
          <a:effectLst/>
        </p:grpSpPr>
        <p:pic>
          <p:nvPicPr>
            <p:cNvPr id="20" name="Graphic 19" descr="Child with balloon">
              <a:extLst>
                <a:ext uri="{FF2B5EF4-FFF2-40B4-BE49-F238E27FC236}">
                  <a16:creationId xmlns:a16="http://schemas.microsoft.com/office/drawing/2014/main" id="{A17EDFBA-9CB0-4ABE-8E66-6CCD04F942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07153" y="3711346"/>
              <a:ext cx="914400" cy="914400"/>
            </a:xfrm>
            <a:prstGeom prst="rect">
              <a:avLst/>
            </a:prstGeom>
            <a:effectLst/>
          </p:spPr>
        </p:pic>
        <p:pic>
          <p:nvPicPr>
            <p:cNvPr id="22" name="Graphic 21" descr="Scales of justice">
              <a:extLst>
                <a:ext uri="{FF2B5EF4-FFF2-40B4-BE49-F238E27FC236}">
                  <a16:creationId xmlns:a16="http://schemas.microsoft.com/office/drawing/2014/main" id="{A9AAF370-E55E-48CB-8B4A-8E62AC681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2294" y="4421210"/>
              <a:ext cx="914400" cy="914400"/>
            </a:xfrm>
            <a:prstGeom prst="rect">
              <a:avLst/>
            </a:prstGeom>
            <a:effectLst/>
          </p:spPr>
        </p:pic>
        <p:pic>
          <p:nvPicPr>
            <p:cNvPr id="23" name="Graphic 22" descr="Gavel">
              <a:extLst>
                <a:ext uri="{FF2B5EF4-FFF2-40B4-BE49-F238E27FC236}">
                  <a16:creationId xmlns:a16="http://schemas.microsoft.com/office/drawing/2014/main" id="{1454B2A8-B54E-4B58-85D9-D1EF6FE5BF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2443" y="4192610"/>
              <a:ext cx="457200" cy="457200"/>
            </a:xfrm>
            <a:prstGeom prst="rect">
              <a:avLst/>
            </a:prstGeom>
            <a:effectLst/>
          </p:spPr>
        </p:pic>
      </p:grpSp>
      <p:pic>
        <p:nvPicPr>
          <p:cNvPr id="30" name="Graphic 29" descr="Court">
            <a:extLst>
              <a:ext uri="{FF2B5EF4-FFF2-40B4-BE49-F238E27FC236}">
                <a16:creationId xmlns:a16="http://schemas.microsoft.com/office/drawing/2014/main" id="{2855E913-6C6A-475F-B547-6C8C9920E7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579" y="6473313"/>
            <a:ext cx="365125" cy="365125"/>
          </a:xfrm>
          <a:prstGeom prst="rect">
            <a:avLst/>
          </a:prstGeom>
          <a:effectLst/>
        </p:spPr>
      </p:pic>
    </p:spTree>
    <p:extLst>
      <p:ext uri="{BB962C8B-B14F-4D97-AF65-F5344CB8AC3E}">
        <p14:creationId xmlns:p14="http://schemas.microsoft.com/office/powerpoint/2010/main" val="191971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25B5498-7F54-44D0-A986-F72990B8D433}"/>
              </a:ext>
            </a:extLst>
          </p:cNvPr>
          <p:cNvSpPr txBox="1"/>
          <p:nvPr/>
        </p:nvSpPr>
        <p:spPr>
          <a:xfrm>
            <a:off x="355634" y="798152"/>
            <a:ext cx="11647476" cy="954107"/>
          </a:xfrm>
          <a:prstGeom prst="rect">
            <a:avLst/>
          </a:prstGeom>
          <a:noFill/>
        </p:spPr>
        <p:txBody>
          <a:bodyPr wrap="square" rtlCol="0">
            <a:spAutoFit/>
          </a:bodyPr>
          <a:lstStyle/>
          <a:p>
            <a:r>
              <a:rPr lang="en-US" sz="2800" dirty="0">
                <a:solidFill>
                  <a:schemeClr val="tx1">
                    <a:lumMod val="75000"/>
                    <a:lumOff val="25000"/>
                  </a:schemeClr>
                </a:solidFill>
                <a:latin typeface="Century Gothic" panose="020B0502020202020204" pitchFamily="34" charset="0"/>
              </a:rPr>
              <a:t>When engaging with unrepresented court users remember to incorporate trauma informed practices by being mindful of:</a:t>
            </a:r>
            <a:endParaRPr lang="en-US" sz="2800" u="sng" cap="small" dirty="0">
              <a:solidFill>
                <a:schemeClr val="tx1">
                  <a:lumMod val="75000"/>
                  <a:lumOff val="25000"/>
                </a:schemeClr>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6BE13A9A-1DD8-419E-9400-724BB1C80421}"/>
              </a:ext>
            </a:extLst>
          </p:cNvPr>
          <p:cNvSpPr>
            <a:spLocks noGrp="1"/>
          </p:cNvSpPr>
          <p:nvPr>
            <p:ph type="sldNum" sz="quarter" idx="12"/>
          </p:nvPr>
        </p:nvSpPr>
        <p:spPr>
          <a:prstGeom prst="rect">
            <a:avLst/>
          </a:prstGeom>
        </p:spPr>
        <p:txBody>
          <a:bodyPr/>
          <a:lstStyle/>
          <a:p>
            <a:fld id="{E04F1C5D-E716-43E5-89FA-D15EEF2EE82D}" type="slidenum">
              <a:rPr lang="en-US" smtClean="0"/>
              <a:pPr/>
              <a:t>9</a:t>
            </a:fld>
            <a:endParaRPr lang="en-US" dirty="0"/>
          </a:p>
        </p:txBody>
      </p:sp>
      <p:sp>
        <p:nvSpPr>
          <p:cNvPr id="7" name="Title 6">
            <a:extLst>
              <a:ext uri="{FF2B5EF4-FFF2-40B4-BE49-F238E27FC236}">
                <a16:creationId xmlns:a16="http://schemas.microsoft.com/office/drawing/2014/main" id="{86990AFF-C100-47C5-AD8D-269196A3F72A}"/>
              </a:ext>
            </a:extLst>
          </p:cNvPr>
          <p:cNvSpPr>
            <a:spLocks noGrp="1"/>
          </p:cNvSpPr>
          <p:nvPr>
            <p:ph type="title"/>
          </p:nvPr>
        </p:nvSpPr>
        <p:spPr/>
        <p:txBody>
          <a:bodyPr/>
          <a:lstStyle/>
          <a:p>
            <a:r>
              <a:rPr lang="en-US" dirty="0"/>
              <a:t>COURT ACCESS</a:t>
            </a:r>
          </a:p>
        </p:txBody>
      </p:sp>
      <p:sp>
        <p:nvSpPr>
          <p:cNvPr id="20" name="TextBox 19">
            <a:extLst>
              <a:ext uri="{FF2B5EF4-FFF2-40B4-BE49-F238E27FC236}">
                <a16:creationId xmlns:a16="http://schemas.microsoft.com/office/drawing/2014/main" id="{BB8FD4A2-93E0-4850-9C3F-5B7A46906924}"/>
              </a:ext>
            </a:extLst>
          </p:cNvPr>
          <p:cNvSpPr txBox="1"/>
          <p:nvPr/>
        </p:nvSpPr>
        <p:spPr>
          <a:xfrm>
            <a:off x="5964136" y="6409282"/>
            <a:ext cx="4437164" cy="461665"/>
          </a:xfrm>
          <a:prstGeom prst="rect">
            <a:avLst/>
          </a:prstGeom>
          <a:noFill/>
        </p:spPr>
        <p:txBody>
          <a:bodyPr wrap="square" rtlCol="0" anchor="ctr">
            <a:spAutoFit/>
          </a:bodyPr>
          <a:lstStyle/>
          <a:p>
            <a:pPr algn="r"/>
            <a:r>
              <a:rPr lang="en-US" sz="2400" dirty="0">
                <a:solidFill>
                  <a:schemeClr val="bg1"/>
                </a:solidFill>
                <a:latin typeface="Century Gothic" panose="020B0502020202020204" pitchFamily="34" charset="0"/>
              </a:rPr>
              <a:t>nycourts.gov/OJI</a:t>
            </a:r>
          </a:p>
        </p:txBody>
      </p:sp>
      <p:pic>
        <p:nvPicPr>
          <p:cNvPr id="16" name="Graphic 15" descr="Social network">
            <a:extLst>
              <a:ext uri="{FF2B5EF4-FFF2-40B4-BE49-F238E27FC236}">
                <a16:creationId xmlns:a16="http://schemas.microsoft.com/office/drawing/2014/main" id="{CA24AF79-FE23-44C2-8A43-A8B4145666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526" y="6468405"/>
            <a:ext cx="365125" cy="365125"/>
          </a:xfrm>
          <a:prstGeom prst="rect">
            <a:avLst/>
          </a:prstGeom>
          <a:effectLst/>
        </p:spPr>
      </p:pic>
      <p:grpSp>
        <p:nvGrpSpPr>
          <p:cNvPr id="17" name="Group 16">
            <a:extLst>
              <a:ext uri="{FF2B5EF4-FFF2-40B4-BE49-F238E27FC236}">
                <a16:creationId xmlns:a16="http://schemas.microsoft.com/office/drawing/2014/main" id="{550BC928-A847-42A0-92CD-B5862DCA3E3E}"/>
              </a:ext>
            </a:extLst>
          </p:cNvPr>
          <p:cNvGrpSpPr/>
          <p:nvPr/>
        </p:nvGrpSpPr>
        <p:grpSpPr>
          <a:xfrm>
            <a:off x="1101356" y="6468110"/>
            <a:ext cx="251396" cy="365125"/>
            <a:chOff x="7907153" y="3711346"/>
            <a:chExt cx="1092490" cy="1624264"/>
          </a:xfrm>
          <a:solidFill>
            <a:srgbClr val="11489C"/>
          </a:solidFill>
          <a:effectLst/>
        </p:grpSpPr>
        <p:pic>
          <p:nvPicPr>
            <p:cNvPr id="18" name="Graphic 17" descr="Child with balloon">
              <a:extLst>
                <a:ext uri="{FF2B5EF4-FFF2-40B4-BE49-F238E27FC236}">
                  <a16:creationId xmlns:a16="http://schemas.microsoft.com/office/drawing/2014/main" id="{8795AFDB-909C-49D7-98B7-6493B8F8DF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7153" y="3711346"/>
              <a:ext cx="914400" cy="914400"/>
            </a:xfrm>
            <a:prstGeom prst="rect">
              <a:avLst/>
            </a:prstGeom>
            <a:effectLst/>
          </p:spPr>
        </p:pic>
        <p:pic>
          <p:nvPicPr>
            <p:cNvPr id="22" name="Graphic 21" descr="Scales of justice">
              <a:extLst>
                <a:ext uri="{FF2B5EF4-FFF2-40B4-BE49-F238E27FC236}">
                  <a16:creationId xmlns:a16="http://schemas.microsoft.com/office/drawing/2014/main" id="{79CB6879-4F3A-4410-9305-BBBBD56BC9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2294" y="4421210"/>
              <a:ext cx="914400" cy="914400"/>
            </a:xfrm>
            <a:prstGeom prst="rect">
              <a:avLst/>
            </a:prstGeom>
            <a:effectLst/>
          </p:spPr>
        </p:pic>
        <p:pic>
          <p:nvPicPr>
            <p:cNvPr id="25" name="Graphic 24" descr="Gavel">
              <a:extLst>
                <a:ext uri="{FF2B5EF4-FFF2-40B4-BE49-F238E27FC236}">
                  <a16:creationId xmlns:a16="http://schemas.microsoft.com/office/drawing/2014/main" id="{C6EE4B44-5970-465E-BB14-C1F6637001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42443" y="4192610"/>
              <a:ext cx="457200" cy="457200"/>
            </a:xfrm>
            <a:prstGeom prst="rect">
              <a:avLst/>
            </a:prstGeom>
            <a:effectLst/>
          </p:spPr>
        </p:pic>
      </p:grpSp>
      <p:pic>
        <p:nvPicPr>
          <p:cNvPr id="32" name="Graphic 31" descr="Court">
            <a:extLst>
              <a:ext uri="{FF2B5EF4-FFF2-40B4-BE49-F238E27FC236}">
                <a16:creationId xmlns:a16="http://schemas.microsoft.com/office/drawing/2014/main" id="{9855539C-E2DE-42A2-8E04-D6C20384A1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79" y="6473313"/>
            <a:ext cx="365125" cy="365125"/>
          </a:xfrm>
          <a:prstGeom prst="rect">
            <a:avLst/>
          </a:prstGeom>
          <a:effectLst/>
        </p:spPr>
      </p:pic>
      <p:sp>
        <p:nvSpPr>
          <p:cNvPr id="26" name="Rectangle: Rounded Corners 25">
            <a:extLst>
              <a:ext uri="{FF2B5EF4-FFF2-40B4-BE49-F238E27FC236}">
                <a16:creationId xmlns:a16="http://schemas.microsoft.com/office/drawing/2014/main" id="{EA66F789-B2DD-464F-95ED-45667452D0F9}"/>
              </a:ext>
            </a:extLst>
          </p:cNvPr>
          <p:cNvSpPr/>
          <p:nvPr/>
        </p:nvSpPr>
        <p:spPr>
          <a:xfrm>
            <a:off x="400382" y="1964153"/>
            <a:ext cx="3187945" cy="4144366"/>
          </a:xfrm>
          <a:prstGeom prst="roundRect">
            <a:avLst/>
          </a:prstGeom>
          <a:solidFill>
            <a:srgbClr val="320032"/>
          </a:solidFill>
          <a:ln w="38100">
            <a:solidFill>
              <a:srgbClr val="32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C9B19178-9FDA-4E83-B626-F17154D46285}"/>
              </a:ext>
            </a:extLst>
          </p:cNvPr>
          <p:cNvSpPr/>
          <p:nvPr/>
        </p:nvSpPr>
        <p:spPr>
          <a:xfrm>
            <a:off x="2549237" y="1964152"/>
            <a:ext cx="9198262" cy="4151915"/>
          </a:xfrm>
          <a:prstGeom prst="roundRect">
            <a:avLst>
              <a:gd name="adj" fmla="val 9326"/>
            </a:avLst>
          </a:prstGeom>
          <a:solidFill>
            <a:srgbClr val="660066"/>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CF5429-A362-4F1F-ACF2-C5B9E161709D}"/>
              </a:ext>
            </a:extLst>
          </p:cNvPr>
          <p:cNvPicPr>
            <a:picLocks noChangeAspect="1"/>
          </p:cNvPicPr>
          <p:nvPr/>
        </p:nvPicPr>
        <p:blipFill>
          <a:blip r:embed="rId13"/>
          <a:stretch>
            <a:fillRect/>
          </a:stretch>
        </p:blipFill>
        <p:spPr>
          <a:xfrm>
            <a:off x="431758" y="2197061"/>
            <a:ext cx="1187334" cy="1120910"/>
          </a:xfrm>
          <a:prstGeom prst="rect">
            <a:avLst/>
          </a:prstGeom>
        </p:spPr>
      </p:pic>
      <p:pic>
        <p:nvPicPr>
          <p:cNvPr id="28" name="Picture 27">
            <a:extLst>
              <a:ext uri="{FF2B5EF4-FFF2-40B4-BE49-F238E27FC236}">
                <a16:creationId xmlns:a16="http://schemas.microsoft.com/office/drawing/2014/main" id="{BBCF917C-EFF6-4EEC-9EE7-0DDBEE5D079F}"/>
              </a:ext>
            </a:extLst>
          </p:cNvPr>
          <p:cNvPicPr>
            <a:picLocks noChangeAspect="1"/>
          </p:cNvPicPr>
          <p:nvPr/>
        </p:nvPicPr>
        <p:blipFill>
          <a:blip r:embed="rId14"/>
          <a:stretch>
            <a:fillRect/>
          </a:stretch>
        </p:blipFill>
        <p:spPr>
          <a:xfrm>
            <a:off x="1535836" y="3785747"/>
            <a:ext cx="641961" cy="1992025"/>
          </a:xfrm>
          <a:prstGeom prst="rect">
            <a:avLst/>
          </a:prstGeom>
        </p:spPr>
      </p:pic>
      <p:grpSp>
        <p:nvGrpSpPr>
          <p:cNvPr id="14" name="Group 13">
            <a:extLst>
              <a:ext uri="{FF2B5EF4-FFF2-40B4-BE49-F238E27FC236}">
                <a16:creationId xmlns:a16="http://schemas.microsoft.com/office/drawing/2014/main" id="{39D60934-1CA7-47FA-B3E0-CE665BFE6B0C}"/>
              </a:ext>
            </a:extLst>
          </p:cNvPr>
          <p:cNvGrpSpPr/>
          <p:nvPr/>
        </p:nvGrpSpPr>
        <p:grpSpPr>
          <a:xfrm>
            <a:off x="3153594" y="2244911"/>
            <a:ext cx="8022288" cy="3634459"/>
            <a:chOff x="3313251" y="2143313"/>
            <a:chExt cx="8022288" cy="3634459"/>
          </a:xfrm>
        </p:grpSpPr>
        <p:sp>
          <p:nvSpPr>
            <p:cNvPr id="30" name="Content Placeholder 13">
              <a:extLst>
                <a:ext uri="{FF2B5EF4-FFF2-40B4-BE49-F238E27FC236}">
                  <a16:creationId xmlns:a16="http://schemas.microsoft.com/office/drawing/2014/main" id="{07D64AD4-90B1-4A36-B945-50F90B40093A}"/>
                </a:ext>
              </a:extLst>
            </p:cNvPr>
            <p:cNvSpPr txBox="1">
              <a:spLocks/>
            </p:cNvSpPr>
            <p:nvPr/>
          </p:nvSpPr>
          <p:spPr>
            <a:xfrm>
              <a:off x="3313251" y="2143313"/>
              <a:ext cx="8022288" cy="3634459"/>
            </a:xfrm>
            <a:prstGeom prst="rect">
              <a:avLst/>
            </a:prstGeom>
            <a:solidFill>
              <a:srgbClr val="660066"/>
            </a:solidFill>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ClrTx/>
                <a:buNone/>
              </a:pPr>
              <a:r>
                <a:rPr lang="en-US" sz="4800" dirty="0">
                  <a:solidFill>
                    <a:schemeClr val="bg1"/>
                  </a:solidFill>
                  <a:latin typeface="Century Gothic" panose="020B0502020202020204" pitchFamily="34" charset="0"/>
                  <a:cs typeface="Arial" panose="020B0604020202020204" pitchFamily="34" charset="0"/>
                </a:rPr>
                <a:t>The Environment</a:t>
              </a:r>
            </a:p>
            <a:p>
              <a:pPr marL="0" indent="0" algn="ctr">
                <a:buClrTx/>
                <a:buNone/>
              </a:pPr>
              <a:endParaRPr lang="en-US" sz="4800" dirty="0">
                <a:solidFill>
                  <a:schemeClr val="bg1"/>
                </a:solidFill>
                <a:latin typeface="Century Gothic" panose="020B0502020202020204" pitchFamily="34" charset="0"/>
                <a:cs typeface="Arial" panose="020B0604020202020204" pitchFamily="34" charset="0"/>
              </a:endParaRPr>
            </a:p>
            <a:p>
              <a:pPr marL="0" indent="0" algn="ctr">
                <a:buClrTx/>
                <a:buNone/>
              </a:pPr>
              <a:endParaRPr lang="en-US" sz="4800" dirty="0">
                <a:solidFill>
                  <a:schemeClr val="bg1"/>
                </a:solidFill>
                <a:latin typeface="Century Gothic" panose="020B0502020202020204" pitchFamily="34" charset="0"/>
                <a:cs typeface="Arial" panose="020B0604020202020204" pitchFamily="34" charset="0"/>
              </a:endParaRPr>
            </a:p>
            <a:p>
              <a:pPr marL="0" indent="0" algn="ctr">
                <a:buClrTx/>
                <a:buNone/>
              </a:pPr>
              <a:r>
                <a:rPr lang="en-US" sz="4800" dirty="0">
                  <a:solidFill>
                    <a:schemeClr val="bg1"/>
                  </a:solidFill>
                  <a:latin typeface="Century Gothic" panose="020B0502020202020204" pitchFamily="34" charset="0"/>
                  <a:cs typeface="Arial" panose="020B0604020202020204" pitchFamily="34" charset="0"/>
                </a:rPr>
                <a:t>The Circumstance</a:t>
              </a:r>
            </a:p>
          </p:txBody>
        </p:sp>
        <p:grpSp>
          <p:nvGrpSpPr>
            <p:cNvPr id="13" name="Group 12">
              <a:extLst>
                <a:ext uri="{FF2B5EF4-FFF2-40B4-BE49-F238E27FC236}">
                  <a16:creationId xmlns:a16="http://schemas.microsoft.com/office/drawing/2014/main" id="{4EC24A8E-5F3F-4522-B6B8-82266AA19326}"/>
                </a:ext>
              </a:extLst>
            </p:cNvPr>
            <p:cNvGrpSpPr/>
            <p:nvPr/>
          </p:nvGrpSpPr>
          <p:grpSpPr>
            <a:xfrm>
              <a:off x="6641295" y="2950204"/>
              <a:ext cx="1366199" cy="1671086"/>
              <a:chOff x="3392487" y="2226204"/>
              <a:chExt cx="1125985" cy="1377265"/>
            </a:xfrm>
          </p:grpSpPr>
          <p:pic>
            <p:nvPicPr>
              <p:cNvPr id="9" name="Graphic 8" descr="Hill scene">
                <a:extLst>
                  <a:ext uri="{FF2B5EF4-FFF2-40B4-BE49-F238E27FC236}">
                    <a16:creationId xmlns:a16="http://schemas.microsoft.com/office/drawing/2014/main" id="{418B5907-9F2F-4B04-A26E-C0AB492FF1E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92487" y="2477484"/>
                <a:ext cx="1125985" cy="1125985"/>
              </a:xfrm>
              <a:prstGeom prst="rect">
                <a:avLst/>
              </a:prstGeom>
            </p:spPr>
          </p:pic>
          <p:pic>
            <p:nvPicPr>
              <p:cNvPr id="11" name="Graphic 10" descr="Gavel">
                <a:extLst>
                  <a:ext uri="{FF2B5EF4-FFF2-40B4-BE49-F238E27FC236}">
                    <a16:creationId xmlns:a16="http://schemas.microsoft.com/office/drawing/2014/main" id="{060C99F4-7E79-4806-9E5D-31B55FC46514}"/>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b="21914"/>
              <a:stretch/>
            </p:blipFill>
            <p:spPr>
              <a:xfrm flipH="1">
                <a:off x="3739369" y="2226204"/>
                <a:ext cx="542105" cy="423304"/>
              </a:xfrm>
              <a:prstGeom prst="rect">
                <a:avLst/>
              </a:prstGeom>
            </p:spPr>
          </p:pic>
        </p:grpSp>
      </p:grpSp>
    </p:spTree>
    <p:extLst>
      <p:ext uri="{BB962C8B-B14F-4D97-AF65-F5344CB8AC3E}">
        <p14:creationId xmlns:p14="http://schemas.microsoft.com/office/powerpoint/2010/main" val="243339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JI">
      <a:dk1>
        <a:sysClr val="windowText" lastClr="000000"/>
      </a:dk1>
      <a:lt1>
        <a:sysClr val="window" lastClr="FFFFFF"/>
      </a:lt1>
      <a:dk2>
        <a:srgbClr val="44546A"/>
      </a:dk2>
      <a:lt2>
        <a:srgbClr val="E7E6E6"/>
      </a:lt2>
      <a:accent1>
        <a:srgbClr val="0563C1"/>
      </a:accent1>
      <a:accent2>
        <a:srgbClr val="00B050"/>
      </a:accent2>
      <a:accent3>
        <a:srgbClr val="A5A5A5"/>
      </a:accent3>
      <a:accent4>
        <a:srgbClr val="5B9BD5"/>
      </a:accent4>
      <a:accent5>
        <a:srgbClr val="70AD47"/>
      </a:accent5>
      <a:accent6>
        <a:srgbClr val="4472C4"/>
      </a:accent6>
      <a:hlink>
        <a:srgbClr val="FFC000"/>
      </a:hlink>
      <a:folHlink>
        <a:srgbClr val="954F72"/>
      </a:folHlink>
    </a:clrScheme>
    <a:fontScheme name="Gadugi">
      <a:majorFont>
        <a:latin typeface="Gadugi"/>
        <a:ea typeface=""/>
        <a:cs typeface=""/>
      </a:majorFont>
      <a:minorFont>
        <a:latin typeface="Gadug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DAE14D296BBF47990A42C7E47FCDCA" ma:contentTypeVersion="6" ma:contentTypeDescription="Create a new document." ma:contentTypeScope="" ma:versionID="b4cc82028cc901ba4f1676a227bed6cc">
  <xsd:schema xmlns:xsd="http://www.w3.org/2001/XMLSchema" xmlns:xs="http://www.w3.org/2001/XMLSchema" xmlns:p="http://schemas.microsoft.com/office/2006/metadata/properties" xmlns:ns3="9a9c96a3-9e0e-4b5a-a3d1-081ac030159f" xmlns:ns4="88082d16-5765-4bb4-b7f2-fb2738a2fc44" targetNamespace="http://schemas.microsoft.com/office/2006/metadata/properties" ma:root="true" ma:fieldsID="47a74708a2d3c4adec04e189ba5dbd64" ns3:_="" ns4:_="">
    <xsd:import namespace="9a9c96a3-9e0e-4b5a-a3d1-081ac030159f"/>
    <xsd:import namespace="88082d16-5765-4bb4-b7f2-fb2738a2fc4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c96a3-9e0e-4b5a-a3d1-081ac0301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082d16-5765-4bb4-b7f2-fb2738a2fc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6BB119-7070-4D1C-9A42-244BB0F9C262}">
  <ds:schemaRefs>
    <ds:schemaRef ds:uri="http://schemas.microsoft.com/sharepoint/v3/contenttype/forms"/>
  </ds:schemaRefs>
</ds:datastoreItem>
</file>

<file path=customXml/itemProps2.xml><?xml version="1.0" encoding="utf-8"?>
<ds:datastoreItem xmlns:ds="http://schemas.openxmlformats.org/officeDocument/2006/customXml" ds:itemID="{AFC80705-F55C-4796-9E88-9DB5DB946D83}">
  <ds:schemaRefs>
    <ds:schemaRef ds:uri="http://purl.org/dc/terms/"/>
    <ds:schemaRef ds:uri="http://schemas.openxmlformats.org/package/2006/metadata/core-properties"/>
    <ds:schemaRef ds:uri="http://purl.org/dc/dcmitype/"/>
    <ds:schemaRef ds:uri="http://schemas.microsoft.com/office/infopath/2007/PartnerControls"/>
    <ds:schemaRef ds:uri="88082d16-5765-4bb4-b7f2-fb2738a2fc44"/>
    <ds:schemaRef ds:uri="http://purl.org/dc/elements/1.1/"/>
    <ds:schemaRef ds:uri="http://schemas.microsoft.com/office/2006/documentManagement/types"/>
    <ds:schemaRef ds:uri="9a9c96a3-9e0e-4b5a-a3d1-081ac030159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1D7E259-D00A-4DC1-B3D6-13B190504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9c96a3-9e0e-4b5a-a3d1-081ac030159f"/>
    <ds:schemaRef ds:uri="88082d16-5765-4bb4-b7f2-fb2738a2fc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20053</TotalTime>
  <Words>5744</Words>
  <Application>Microsoft Office PowerPoint</Application>
  <PresentationFormat>Widescreen</PresentationFormat>
  <Paragraphs>935</Paragraphs>
  <Slides>62</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Agency FB</vt:lpstr>
      <vt:lpstr>Arial</vt:lpstr>
      <vt:lpstr>Book Antiqua</vt:lpstr>
      <vt:lpstr>Calibri</vt:lpstr>
      <vt:lpstr>Century Gothic</vt:lpstr>
      <vt:lpstr>Gadugi</vt:lpstr>
      <vt:lpstr>MV Boli</vt:lpstr>
      <vt:lpstr>Tw Cen MT</vt:lpstr>
      <vt:lpstr>Wingdings</vt:lpstr>
      <vt:lpstr>Office Theme</vt:lpstr>
      <vt:lpstr>ACCESSING JUSTICE IN 2020  AND BEYOND</vt:lpstr>
      <vt:lpstr>OFFICE FOR JUSTICE INITIATIVES (OJI)</vt:lpstr>
      <vt:lpstr>COURT ACCESS</vt:lpstr>
      <vt:lpstr>COURT ACCESS</vt:lpstr>
      <vt:lpstr>COURT ACCESS</vt:lpstr>
      <vt:lpstr>COURT ACCESS</vt:lpstr>
      <vt:lpstr>COURT ACCESS</vt:lpstr>
      <vt:lpstr>COURT ACCESS</vt:lpstr>
      <vt:lpstr>COURT ACCESS</vt:lpstr>
      <vt:lpstr>COURT ACCESS</vt:lpstr>
      <vt:lpstr>COURT ACCESS</vt:lpstr>
      <vt:lpstr>UNREPRESENTED COURT USERS REPORT</vt:lpstr>
      <vt:lpstr>UNREPRESENTED COURT USERS REPORT</vt:lpstr>
      <vt:lpstr>A2J INNOVATION AROUND NYS</vt:lpstr>
      <vt:lpstr>A2J INNOVATION AROUND NYS</vt:lpstr>
      <vt:lpstr>A2J INNOVATION AROUND NYS</vt:lpstr>
      <vt:lpstr>A2J INNOVATION AROUND NYS</vt:lpstr>
      <vt:lpstr>A2J INNOVATION AROUND NYS</vt:lpstr>
      <vt:lpstr>A2J INNOVATION AROUND NYS</vt:lpstr>
      <vt:lpstr>A2J INNOVATION AROUND NYS</vt:lpstr>
      <vt:lpstr>A2J INNOVATION AROUND NYS</vt:lpstr>
      <vt:lpstr>UNREPRESENTED COURT USERS REPORT</vt:lpstr>
      <vt:lpstr>UNREPRESENTED COURT USERS REPORT</vt:lpstr>
      <vt:lpstr>KNOW BEFORE YOU GO</vt:lpstr>
      <vt:lpstr>Public Access Terminal Court Hubs</vt:lpstr>
      <vt:lpstr>BROOKLYN PUBLIC LIBRARY LIVESTREAMS</vt:lpstr>
      <vt:lpstr>PowerPoint Presentation</vt:lpstr>
      <vt:lpstr>FAMILY COURTS IN THE VIRTUAL AGE  VIRTUAL ROUNDTABLE</vt:lpstr>
      <vt:lpstr>ACCESSING JUSTICE DURING  COVID-19 WEBINAR</vt:lpstr>
      <vt:lpstr>OJI WEBSITE</vt:lpstr>
      <vt:lpstr>OJI WEBSITE</vt:lpstr>
      <vt:lpstr>PowerPoint Presentation</vt:lpstr>
      <vt:lpstr>PowerPoint Presentation</vt:lpstr>
      <vt:lpstr>PowerPoint Presentation</vt:lpstr>
      <vt:lpstr>ASK A LAW LIBRARIAN</vt:lpstr>
      <vt:lpstr>COURT ACCESS</vt:lpstr>
      <vt:lpstr>COURT HELP CENTERS</vt:lpstr>
      <vt:lpstr>COURT HELP CENTERS</vt:lpstr>
      <vt:lpstr>PRO BONO PROGRAMS</vt:lpstr>
      <vt:lpstr>PRO BONO PROGRAMS</vt:lpstr>
      <vt:lpstr>PRO BONO PROGRAMS</vt:lpstr>
      <vt:lpstr>VIRTUAL UNCONTESTED DIVORCE PROJECT</vt:lpstr>
      <vt:lpstr>COURT USERS WITH DIVERSE NEEDS</vt:lpstr>
      <vt:lpstr>COURT USERS WITH DIVERSE NEEDS</vt:lpstr>
      <vt:lpstr>PLAIN LANGUAGE INITIATIVE</vt:lpstr>
      <vt:lpstr>FAMILY &amp; JUVENILE JUSTICE</vt:lpstr>
      <vt:lpstr>FAMILY &amp; JUVENILE JUSTICE</vt:lpstr>
      <vt:lpstr>FAMILY &amp; JUVENILE JUSTICE</vt:lpstr>
      <vt:lpstr>EMERGING ADULT JUSTICE</vt:lpstr>
      <vt:lpstr>OJI PROGRAMS HEAVILY IMPACTED BY COVID-19 </vt:lpstr>
      <vt:lpstr>OJI PROGRAM MAP</vt:lpstr>
      <vt:lpstr>OFFICE OF POLICY AND PLANNING</vt:lpstr>
      <vt:lpstr>LOOKING FORWARD</vt:lpstr>
      <vt:lpstr>LOOKING FORWARD</vt:lpstr>
      <vt:lpstr>LOOKING FORWARD</vt:lpstr>
      <vt:lpstr>EQUAL JUSTICE IN THE COURTS</vt:lpstr>
      <vt:lpstr>EQUAL JUSTICE IN THE COURTS</vt:lpstr>
      <vt:lpstr>EQUAL JUSTICE IN THE COURTS</vt:lpstr>
      <vt:lpstr>EQUAL JUSTICE IN THE COURTS</vt:lpstr>
      <vt:lpstr>LOOKING FORWARD</vt:lpstr>
      <vt:lpstr>MAJOR PARTNERS</vt:lpstr>
      <vt:lpstr>The Office for Justice Initiatives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Conan</dc:creator>
  <cp:lastModifiedBy>Jordan Conan</cp:lastModifiedBy>
  <cp:revision>882</cp:revision>
  <cp:lastPrinted>2019-12-23T21:29:50Z</cp:lastPrinted>
  <dcterms:created xsi:type="dcterms:W3CDTF">2019-08-12T13:25:56Z</dcterms:created>
  <dcterms:modified xsi:type="dcterms:W3CDTF">2021-01-04T19:58:26Z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0x010100BADAE14D296BBF47990A42C7E47FCDCA</vt:lpwstr>
  </property>
</Properties>
</file>